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6967" y="901164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13.4   </a:t>
            </a:r>
            <a:r>
              <a:rPr lang="zh-CN" altLang="zh-CN" sz="2800" dirty="0" smtClean="0">
                <a:latin typeface="+mn-ea"/>
              </a:rPr>
              <a:t>红外光谱</a:t>
            </a:r>
            <a:r>
              <a:rPr lang="zh-CN" altLang="zh-CN" sz="2800" dirty="0">
                <a:latin typeface="+mn-ea"/>
              </a:rPr>
              <a:t>仪和红外谱图</a:t>
            </a:r>
          </a:p>
          <a:p>
            <a:r>
              <a:rPr lang="zh-CN" altLang="zh-CN" sz="2800" b="1" dirty="0">
                <a:latin typeface="+mn-ea"/>
              </a:rPr>
              <a:t>一、红外光谱仪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用来</a:t>
            </a:r>
            <a:r>
              <a:rPr lang="zh-CN" altLang="zh-CN" sz="2800" dirty="0">
                <a:latin typeface="+mn-ea"/>
              </a:rPr>
              <a:t>测定化合物红外辐射吸收的仪器叫红外光谱仪（</a:t>
            </a:r>
            <a:r>
              <a:rPr lang="en-US" altLang="zh-CN" sz="2800" dirty="0">
                <a:latin typeface="+mn-ea"/>
              </a:rPr>
              <a:t>Infrared </a:t>
            </a:r>
            <a:r>
              <a:rPr lang="en-US" altLang="zh-CN" sz="2800" dirty="0" err="1">
                <a:latin typeface="+mn-ea"/>
              </a:rPr>
              <a:t>Spectrophotometor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en-US" sz="2800" dirty="0" smtClean="0">
                <a:latin typeface="+mn-ea"/>
              </a:rPr>
              <a:t>目</a:t>
            </a:r>
            <a:r>
              <a:rPr lang="zh-CN" altLang="zh-CN" sz="2800" dirty="0" smtClean="0">
                <a:latin typeface="+mn-ea"/>
              </a:rPr>
              <a:t>前简单</a:t>
            </a:r>
            <a:r>
              <a:rPr lang="zh-CN" altLang="zh-CN" sz="2800" dirty="0">
                <a:latin typeface="+mn-ea"/>
              </a:rPr>
              <a:t>的红外光谱仪结构可由图</a:t>
            </a:r>
            <a:r>
              <a:rPr lang="en-US" altLang="zh-CN" sz="2800" dirty="0">
                <a:latin typeface="+mn-ea"/>
              </a:rPr>
              <a:t>13-3 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意</a:t>
            </a:r>
            <a:r>
              <a:rPr lang="zh-CN" altLang="zh-CN" sz="2800" dirty="0">
                <a:latin typeface="+mn-ea"/>
              </a:rPr>
              <a:t>。选择能发射红外光的光源。使两束光分别进入参</a:t>
            </a:r>
            <a:r>
              <a:rPr lang="zh-CN" altLang="zh-CN" sz="2800" dirty="0" smtClean="0">
                <a:latin typeface="+mn-ea"/>
              </a:rPr>
              <a:t>比池</a:t>
            </a:r>
            <a:r>
              <a:rPr lang="zh-CN" altLang="zh-CN" sz="2800" dirty="0">
                <a:latin typeface="+mn-ea"/>
              </a:rPr>
              <a:t>和样品池。斩波器使参比池和样品池的出射光交替通过。衍射光栅把交替通过的光变为</a:t>
            </a:r>
            <a:r>
              <a:rPr lang="zh-CN" altLang="zh-CN" sz="2800" dirty="0" smtClean="0">
                <a:latin typeface="+mn-ea"/>
              </a:rPr>
              <a:t>不同</a:t>
            </a:r>
            <a:r>
              <a:rPr lang="zh-CN" altLang="zh-CN" sz="2800" dirty="0">
                <a:latin typeface="+mn-ea"/>
              </a:rPr>
              <a:t>波长的单色光。通过样品池的光在一定波长有吸收，而通过参比池的光无吸收，这个区别</a:t>
            </a:r>
            <a:r>
              <a:rPr lang="zh-CN" altLang="zh-CN" sz="2800" dirty="0" smtClean="0">
                <a:latin typeface="+mn-ea"/>
              </a:rPr>
              <a:t>被检测</a:t>
            </a:r>
            <a:r>
              <a:rPr lang="zh-CN" altLang="zh-CN" sz="2800" dirty="0">
                <a:latin typeface="+mn-ea"/>
              </a:rPr>
              <a:t>并把信号传给记录仪，画出红外吸收谱图。</a:t>
            </a:r>
          </a:p>
        </p:txBody>
      </p:sp>
    </p:spTree>
    <p:extLst>
      <p:ext uri="{BB962C8B-B14F-4D97-AF65-F5344CB8AC3E}">
        <p14:creationId xmlns:p14="http://schemas.microsoft.com/office/powerpoint/2010/main" val="216432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0LJ9C`4[ESTD$VDW@YT2}Y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9296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01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5846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二、红外谱图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最</a:t>
            </a:r>
            <a:r>
              <a:rPr lang="zh-CN" altLang="zh-CN" sz="2800" dirty="0">
                <a:latin typeface="+mn-ea"/>
              </a:rPr>
              <a:t>常见的红外谱图是以</a:t>
            </a:r>
            <a:r>
              <a:rPr lang="zh-CN" altLang="zh-CN" sz="2800" dirty="0" smtClean="0">
                <a:latin typeface="+mn-ea"/>
              </a:rPr>
              <a:t>波长</a:t>
            </a:r>
            <a:r>
              <a:rPr lang="el-GR" altLang="zh-CN" sz="2800" dirty="0">
                <a:latin typeface="+mn-ea"/>
              </a:rPr>
              <a:t>λ</a:t>
            </a:r>
            <a:r>
              <a:rPr lang="zh-CN" altLang="zh-CN" sz="2800" dirty="0" smtClean="0">
                <a:latin typeface="+mn-ea"/>
              </a:rPr>
              <a:t>或频率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横坐标，百分</a:t>
            </a:r>
            <a:r>
              <a:rPr lang="zh-CN" altLang="zh-CN" sz="2800" dirty="0" smtClean="0">
                <a:latin typeface="+mn-ea"/>
              </a:rPr>
              <a:t>透射率</a:t>
            </a:r>
            <a:r>
              <a:rPr lang="en-US" altLang="zh-CN" sz="2800" dirty="0">
                <a:latin typeface="+mn-ea"/>
              </a:rPr>
              <a:t>T</a:t>
            </a:r>
            <a:r>
              <a:rPr lang="en-US" altLang="zh-CN" sz="2800" dirty="0" smtClean="0">
                <a:latin typeface="+mn-ea"/>
              </a:rPr>
              <a:t>%</a:t>
            </a:r>
            <a:r>
              <a:rPr lang="zh-CN" altLang="zh-CN" sz="2800" dirty="0">
                <a:latin typeface="+mn-ea"/>
              </a:rPr>
              <a:t>或吸收</a:t>
            </a:r>
            <a:r>
              <a:rPr lang="zh-CN" altLang="zh-CN" sz="2800" dirty="0" smtClean="0">
                <a:latin typeface="+mn-ea"/>
              </a:rPr>
              <a:t>度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zh-CN" sz="2800" dirty="0" smtClean="0">
                <a:latin typeface="+mn-ea"/>
              </a:rPr>
              <a:t>为纵坐标作图</a:t>
            </a:r>
            <a:r>
              <a:rPr lang="zh-CN" altLang="zh-CN" sz="2800" dirty="0">
                <a:latin typeface="+mn-ea"/>
              </a:rPr>
              <a:t>。</a:t>
            </a:r>
            <a:r>
              <a:rPr lang="zh-CN" altLang="zh-CN" sz="2800" b="1" dirty="0">
                <a:latin typeface="+mn-ea"/>
              </a:rPr>
              <a:t>百分透射率</a:t>
            </a:r>
            <a:r>
              <a:rPr lang="zh-CN" altLang="zh-CN" sz="2800" dirty="0">
                <a:latin typeface="+mn-ea"/>
              </a:rPr>
              <a:t>是指通过样品的光强</a:t>
            </a:r>
            <a:r>
              <a:rPr lang="zh-CN" altLang="zh-CN" sz="2800" dirty="0" smtClean="0">
                <a:latin typeface="+mn-ea"/>
              </a:rPr>
              <a:t>度</a:t>
            </a:r>
            <a:r>
              <a:rPr lang="en-US" altLang="zh-CN" sz="2800" dirty="0" smtClean="0">
                <a:latin typeface="+mn-ea"/>
              </a:rPr>
              <a:t>I</a:t>
            </a:r>
            <a:r>
              <a:rPr lang="zh-CN" altLang="zh-CN" sz="2800" dirty="0" smtClean="0">
                <a:latin typeface="+mn-ea"/>
              </a:rPr>
              <a:t>占</a:t>
            </a:r>
            <a:r>
              <a:rPr lang="zh-CN" altLang="zh-CN" sz="2800" dirty="0">
                <a:latin typeface="+mn-ea"/>
              </a:rPr>
              <a:t>原入射光强</a:t>
            </a:r>
            <a:r>
              <a:rPr lang="zh-CN" altLang="zh-CN" sz="2800" dirty="0" smtClean="0">
                <a:latin typeface="+mn-ea"/>
              </a:rPr>
              <a:t>度</a:t>
            </a:r>
            <a:r>
              <a:rPr lang="en-US" altLang="zh-CN" sz="2800" dirty="0" smtClean="0">
                <a:latin typeface="+mn-ea"/>
              </a:rPr>
              <a:t>I</a:t>
            </a:r>
            <a:r>
              <a:rPr lang="en-US" altLang="zh-CN" sz="1600" dirty="0" smtClean="0">
                <a:latin typeface="+mn-ea"/>
              </a:rPr>
              <a:t>0</a:t>
            </a:r>
            <a:r>
              <a:rPr lang="zh-CN" altLang="zh-CN" sz="2800" dirty="0" smtClean="0">
                <a:latin typeface="+mn-ea"/>
              </a:rPr>
              <a:t>的百分数。</a:t>
            </a:r>
            <a:endParaRPr lang="zh-CN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如果样品在某一特定波长并无吸收，则百分透射率为</a:t>
            </a:r>
            <a:r>
              <a:rPr lang="en-US" altLang="zh-CN" sz="2800" dirty="0" smtClean="0">
                <a:latin typeface="+mn-ea"/>
              </a:rPr>
              <a:t>100.</a:t>
            </a:r>
            <a:r>
              <a:rPr lang="zh-CN" altLang="en-US" sz="2800" dirty="0" smtClean="0">
                <a:latin typeface="+mn-ea"/>
              </a:rPr>
              <a:t>如果在某一特定波长有吸收，则减</a:t>
            </a:r>
            <a:r>
              <a:rPr lang="zh-CN" altLang="zh-CN" sz="2800" dirty="0" smtClean="0">
                <a:latin typeface="+mn-ea"/>
              </a:rPr>
              <a:t>小</a:t>
            </a:r>
            <a:r>
              <a:rPr lang="zh-CN" altLang="zh-CN" sz="2800" dirty="0">
                <a:latin typeface="+mn-ea"/>
              </a:rPr>
              <a:t>百分透射率，这样在谱图中就会出现一个吸收峰。</a:t>
            </a:r>
            <a:r>
              <a:rPr lang="zh-CN" altLang="zh-CN" sz="2800" b="1" dirty="0">
                <a:latin typeface="+mn-ea"/>
              </a:rPr>
              <a:t>吸收</a:t>
            </a:r>
            <a:r>
              <a:rPr lang="zh-CN" altLang="zh-CN" sz="2800" b="1" dirty="0" smtClean="0">
                <a:latin typeface="+mn-ea"/>
              </a:rPr>
              <a:t>度</a:t>
            </a:r>
            <a:r>
              <a:rPr lang="en-US" altLang="zh-CN" sz="2800" b="1" dirty="0" smtClean="0">
                <a:latin typeface="+mn-ea"/>
              </a:rPr>
              <a:t>A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辐射光吸收的量度,可用</a:t>
            </a:r>
            <a:r>
              <a:rPr lang="zh-CN" altLang="zh-CN" sz="2800" dirty="0" smtClean="0">
                <a:latin typeface="+mn-ea"/>
              </a:rPr>
              <a:t>下式表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" name="Picture 1" descr="C:\Users\dmt\AppData\Roaming\Tencent\Users\280268031\QQ\WinTemp\RichOle\RKDQRJRH{N[RPWQ5FORZ5W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186" y="836712"/>
            <a:ext cx="282253" cy="39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C:\Users\dmt\AppData\Roaming\Tencent\Users\280268031\QQ\WinTemp\RichOle\%GOG@X~LE1)CY6M@S6EL90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2856"/>
            <a:ext cx="2088232" cy="85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mt\AppData\Roaming\Tencent\Users\280268031\QQ\WinTemp\RichOle\1I6KID1I`_F]5T2L_C(QR`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53136"/>
            <a:ext cx="1940134" cy="98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51520" y="5805264"/>
            <a:ext cx="8291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用</a:t>
            </a:r>
            <a:r>
              <a:rPr lang="zh-CN" altLang="zh-CN" sz="2800" dirty="0">
                <a:latin typeface="+mn-ea"/>
              </a:rPr>
              <a:t>这个参量同样可以描述样品对光的吸收特征。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5911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5846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13-4</a:t>
            </a:r>
            <a:r>
              <a:rPr lang="zh-CN" altLang="zh-CN" sz="2800" dirty="0">
                <a:latin typeface="+mn-ea"/>
              </a:rPr>
              <a:t>是正庚烷的红外谱图。在</a:t>
            </a:r>
            <a:r>
              <a:rPr lang="en-US" altLang="zh-CN" sz="2800" dirty="0" smtClean="0">
                <a:latin typeface="+mn-ea"/>
              </a:rPr>
              <a:t>2930~2800cm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、1 </a:t>
            </a:r>
            <a:r>
              <a:rPr lang="en-US" altLang="zh-CN" sz="2800" dirty="0">
                <a:latin typeface="+mn-ea"/>
              </a:rPr>
              <a:t>460cm 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、1 </a:t>
            </a:r>
            <a:r>
              <a:rPr lang="en-US" altLang="zh-CN" sz="2800" dirty="0">
                <a:latin typeface="+mn-ea"/>
              </a:rPr>
              <a:t>380cm 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吸收</a:t>
            </a:r>
            <a:r>
              <a:rPr lang="zh-CN" altLang="zh-CN" sz="2800" dirty="0" smtClean="0">
                <a:latin typeface="+mn-ea"/>
              </a:rPr>
              <a:t>度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zh-CN" sz="2800" dirty="0" smtClean="0">
                <a:latin typeface="+mn-ea"/>
              </a:rPr>
              <a:t>不同程度</a:t>
            </a:r>
            <a:r>
              <a:rPr lang="zh-CN" altLang="zh-CN" sz="2800" dirty="0">
                <a:latin typeface="+mn-ea"/>
              </a:rPr>
              <a:t>地增大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若纵坐标为百分</a:t>
            </a:r>
            <a:r>
              <a:rPr lang="zh-CN" altLang="zh-CN" sz="2800" dirty="0" smtClean="0">
                <a:latin typeface="+mn-ea"/>
              </a:rPr>
              <a:t>透射率</a:t>
            </a:r>
            <a:r>
              <a:rPr lang="en-US" altLang="zh-CN" sz="2800" dirty="0" smtClean="0">
                <a:latin typeface="+mn-ea"/>
              </a:rPr>
              <a:t>T%,</a:t>
            </a:r>
            <a:r>
              <a:rPr lang="zh-CN" altLang="zh-CN" sz="2800" dirty="0">
                <a:latin typeface="+mn-ea"/>
              </a:rPr>
              <a:t>值应相应减小）。这样在这三个波长出现三个</a:t>
            </a:r>
            <a:r>
              <a:rPr lang="zh-CN" altLang="zh-CN" sz="2800" dirty="0" smtClean="0">
                <a:latin typeface="+mn-ea"/>
              </a:rPr>
              <a:t>不同高度</a:t>
            </a:r>
            <a:r>
              <a:rPr lang="zh-CN" altLang="zh-CN" sz="2800" dirty="0">
                <a:latin typeface="+mn-ea"/>
              </a:rPr>
              <a:t>的吸收峰。</a:t>
            </a:r>
          </a:p>
        </p:txBody>
      </p:sp>
      <p:pic>
        <p:nvPicPr>
          <p:cNvPr id="3073" name="Picture 1" descr="C:\Users\dmt\AppData\Roaming\Tencent\Users\280268031\QQ\WinTemp\RichOle\HWX5]{EGS9JIVBV7ZWPP1@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56618"/>
            <a:ext cx="7992888" cy="444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711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306</Words>
  <Application>Microsoft Office PowerPoint</Application>
  <PresentationFormat>全屏显示(4:3)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2018-12-06T13:59:54Z</dcterms:modified>
</cp:coreProperties>
</file>