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5995" y="831478"/>
            <a:ext cx="820891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13.11    </a:t>
            </a:r>
            <a:r>
              <a:rPr lang="zh-CN" altLang="zh-CN" sz="2800" dirty="0" smtClean="0">
                <a:latin typeface="+mn-ea"/>
              </a:rPr>
              <a:t>紫外光</a:t>
            </a:r>
            <a:r>
              <a:rPr lang="zh-CN" altLang="zh-CN" sz="2800" dirty="0">
                <a:latin typeface="+mn-ea"/>
              </a:rPr>
              <a:t>谱的应用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紫外光</a:t>
            </a:r>
            <a:r>
              <a:rPr lang="zh-CN" altLang="zh-CN" sz="2800" dirty="0">
                <a:latin typeface="+mn-ea"/>
              </a:rPr>
              <a:t>谱</a:t>
            </a:r>
            <a:r>
              <a:rPr lang="en-US" altLang="zh-CN" sz="2800" dirty="0">
                <a:latin typeface="+mn-ea"/>
              </a:rPr>
              <a:t>(UV)</a:t>
            </a:r>
            <a:r>
              <a:rPr lang="zh-CN" altLang="zh-CN" sz="2800" dirty="0">
                <a:latin typeface="+mn-ea"/>
              </a:rPr>
              <a:t>不像</a:t>
            </a:r>
            <a:r>
              <a:rPr lang="en-US" altLang="zh-CN" sz="2800" dirty="0">
                <a:latin typeface="+mn-ea"/>
              </a:rPr>
              <a:t>IR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NMR —</a:t>
            </a:r>
            <a:r>
              <a:rPr lang="zh-CN" altLang="zh-CN" sz="2800" dirty="0">
                <a:latin typeface="+mn-ea"/>
              </a:rPr>
              <a:t>样在结构测定上有特别广泛的应用，然而</a:t>
            </a:r>
            <a:r>
              <a:rPr lang="en-US" altLang="zh-CN" sz="2800" dirty="0">
                <a:latin typeface="+mn-ea"/>
              </a:rPr>
              <a:t>UV</a:t>
            </a:r>
            <a:r>
              <a:rPr lang="zh-CN" altLang="zh-CN" sz="2800" dirty="0">
                <a:latin typeface="+mn-ea"/>
              </a:rPr>
              <a:t>可作为</a:t>
            </a:r>
            <a:r>
              <a:rPr lang="zh-CN" altLang="zh-CN" sz="2800" dirty="0" smtClean="0">
                <a:latin typeface="+mn-ea"/>
              </a:rPr>
              <a:t>其他</a:t>
            </a:r>
            <a:r>
              <a:rPr lang="zh-CN" altLang="zh-CN" sz="2800" dirty="0">
                <a:latin typeface="+mn-ea"/>
              </a:rPr>
              <a:t>仪器测定结构的补充，而它自身也可在一定范围内判定分子的结构特征。如紫外光谱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200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300nm</a:t>
            </a:r>
            <a:r>
              <a:rPr lang="zh-CN" altLang="zh-CN" sz="2800" dirty="0">
                <a:latin typeface="+mn-ea"/>
              </a:rPr>
              <a:t>有强吸收</a:t>
            </a:r>
            <a:r>
              <a:rPr lang="zh-CN" altLang="zh-CN" sz="2800" dirty="0" smtClean="0">
                <a:latin typeface="+mn-ea"/>
              </a:rPr>
              <a:t>带</a:t>
            </a:r>
            <a:r>
              <a:rPr lang="zh-CN" altLang="en-US" sz="2800" dirty="0" smtClean="0">
                <a:latin typeface="+mn-ea"/>
              </a:rPr>
              <a:t>（</a:t>
            </a:r>
            <a:r>
              <a:rPr lang="el-GR" altLang="zh-CN" sz="2800" dirty="0" smtClean="0">
                <a:latin typeface="+mn-ea"/>
              </a:rPr>
              <a:t>ε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en-US" altLang="zh-CN" sz="2800" dirty="0">
                <a:latin typeface="+mn-ea"/>
              </a:rPr>
              <a:t>= </a:t>
            </a:r>
            <a:r>
              <a:rPr lang="en-US" altLang="zh-CN" sz="2800" dirty="0" smtClean="0">
                <a:latin typeface="+mn-ea"/>
              </a:rPr>
              <a:t>10000〜20000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，可断定被测化合物至少含有两个共轭双键。</a:t>
            </a:r>
            <a:r>
              <a:rPr lang="zh-CN" altLang="zh-CN" sz="2800" dirty="0" smtClean="0">
                <a:latin typeface="+mn-ea"/>
              </a:rPr>
              <a:t>若在</a:t>
            </a:r>
            <a:r>
              <a:rPr lang="en-US" altLang="zh-CN" sz="2800" dirty="0">
                <a:latin typeface="+mn-ea"/>
              </a:rPr>
              <a:t>200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300nm</a:t>
            </a:r>
            <a:r>
              <a:rPr lang="zh-CN" altLang="zh-CN" sz="2800" dirty="0">
                <a:latin typeface="+mn-ea"/>
              </a:rPr>
              <a:t>除具有强吸收带外还有中强吸收带，说明具有苯环。若在</a:t>
            </a:r>
            <a:r>
              <a:rPr lang="en-US" altLang="zh-CN" sz="2800" dirty="0">
                <a:latin typeface="+mn-ea"/>
              </a:rPr>
              <a:t>270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350nm</a:t>
            </a:r>
            <a:r>
              <a:rPr lang="zh-CN" altLang="zh-CN" sz="2800" dirty="0">
                <a:latin typeface="+mn-ea"/>
              </a:rPr>
              <a:t>有低</a:t>
            </a:r>
            <a:r>
              <a:rPr lang="zh-CN" altLang="zh-CN" sz="2800" dirty="0" smtClean="0">
                <a:latin typeface="+mn-ea"/>
              </a:rPr>
              <a:t>强</a:t>
            </a:r>
            <a:r>
              <a:rPr lang="zh-CN" altLang="zh-CN" sz="2800" dirty="0">
                <a:latin typeface="+mn-ea"/>
              </a:rPr>
              <a:t>度的</a:t>
            </a:r>
            <a:r>
              <a:rPr lang="en-US" altLang="zh-CN" sz="2800" dirty="0" smtClean="0">
                <a:latin typeface="+mn-ea"/>
              </a:rPr>
              <a:t>n-</a:t>
            </a:r>
            <a:r>
              <a:rPr lang="el-GR" altLang="zh-CN" sz="2800" dirty="0" smtClean="0">
                <a:latin typeface="+mn-ea"/>
              </a:rPr>
              <a:t>π</a:t>
            </a:r>
            <a:r>
              <a:rPr lang="en-US" altLang="zh-CN" sz="2800" dirty="0">
                <a:latin typeface="+mn-ea"/>
              </a:rPr>
              <a:t>*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zh-CN" altLang="zh-CN" sz="2800" dirty="0">
                <a:latin typeface="+mn-ea"/>
              </a:rPr>
              <a:t>，说明被测化合物含羰基。顺、反异构体的紫外吸收不同，如顺、反二苯乙烯</a:t>
            </a:r>
            <a:r>
              <a:rPr lang="zh-CN" altLang="zh-CN" sz="2800" dirty="0" smtClean="0">
                <a:latin typeface="+mn-ea"/>
              </a:rPr>
              <a:t>紫外</a:t>
            </a:r>
            <a:r>
              <a:rPr lang="zh-CN" altLang="zh-CN" sz="2800" dirty="0">
                <a:latin typeface="+mn-ea"/>
              </a:rPr>
              <a:t>吸收分别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l-GR" altLang="zh-CN" sz="2800" dirty="0">
                <a:latin typeface="+mn-ea"/>
              </a:rPr>
              <a:t>λ</a:t>
            </a:r>
            <a:r>
              <a:rPr lang="en-US" altLang="zh-CN" sz="2800" baseline="-25000" dirty="0" smtClean="0">
                <a:latin typeface="+mn-ea"/>
              </a:rPr>
              <a:t>max</a:t>
            </a:r>
            <a:r>
              <a:rPr lang="en-US" altLang="zh-CN" sz="2800" dirty="0" smtClean="0">
                <a:latin typeface="+mn-ea"/>
              </a:rPr>
              <a:t>250nm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l-GR" altLang="zh-CN" sz="2800" dirty="0">
                <a:latin typeface="+mn-ea"/>
              </a:rPr>
              <a:t>λ</a:t>
            </a:r>
            <a:r>
              <a:rPr lang="en-US" altLang="zh-CN" sz="2800" baseline="-25000" dirty="0" smtClean="0">
                <a:latin typeface="+mn-ea"/>
              </a:rPr>
              <a:t>max</a:t>
            </a:r>
            <a:r>
              <a:rPr lang="en-US" altLang="zh-CN" sz="2800" dirty="0" smtClean="0">
                <a:latin typeface="+mn-ea"/>
              </a:rPr>
              <a:t>295</a:t>
            </a:r>
            <a:r>
              <a:rPr lang="en-US" altLang="zh-CN" sz="2800" dirty="0">
                <a:latin typeface="+mn-ea"/>
              </a:rPr>
              <a:t>. 5nm</a:t>
            </a:r>
            <a:r>
              <a:rPr lang="zh-CN" altLang="zh-CN" sz="2800" dirty="0">
                <a:latin typeface="+mn-ea"/>
              </a:rPr>
              <a:t>，则可依此区别它们。</a:t>
            </a:r>
          </a:p>
          <a:p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17204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64704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测定反应速度上紫外光谱也有独到之处，因此常利用它进行反应动力学研究。若一</a:t>
            </a:r>
            <a:r>
              <a:rPr lang="zh-CN" altLang="zh-CN" sz="2800" dirty="0" smtClean="0">
                <a:latin typeface="+mn-ea"/>
              </a:rPr>
              <a:t>个反应</a:t>
            </a:r>
            <a:r>
              <a:rPr lang="zh-CN" altLang="zh-CN" sz="2800" dirty="0">
                <a:latin typeface="+mn-ea"/>
              </a:rPr>
              <a:t>试剂或生成物具有紫外吸收，同时在反应条件下不存在干扰，那么就可通过紫外光谱对</a:t>
            </a:r>
            <a:r>
              <a:rPr lang="zh-CN" altLang="zh-CN" sz="2800" dirty="0" smtClean="0">
                <a:latin typeface="+mn-ea"/>
              </a:rPr>
              <a:t>反应</a:t>
            </a:r>
            <a:r>
              <a:rPr lang="zh-CN" altLang="zh-CN" sz="2800" dirty="0">
                <a:latin typeface="+mn-ea"/>
              </a:rPr>
              <a:t>进行速度测定。如硝基乙烷负离子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l-GR" altLang="zh-CN" sz="2800" dirty="0">
                <a:latin typeface="+mn-ea"/>
              </a:rPr>
              <a:t>λ</a:t>
            </a:r>
            <a:r>
              <a:rPr lang="en-US" altLang="zh-CN" sz="2800" baseline="-25000" dirty="0" smtClean="0">
                <a:latin typeface="+mn-ea"/>
              </a:rPr>
              <a:t>max</a:t>
            </a:r>
            <a:r>
              <a:rPr lang="en-US" altLang="zh-CN" sz="2800" dirty="0" smtClean="0">
                <a:latin typeface="+mn-ea"/>
              </a:rPr>
              <a:t>240nm</a:t>
            </a:r>
            <a:r>
              <a:rPr lang="zh-CN" altLang="zh-CN" sz="2800" dirty="0">
                <a:latin typeface="+mn-ea"/>
              </a:rPr>
              <a:t>有吸收，反应中的水在此无吸收，则可</a:t>
            </a:r>
            <a:r>
              <a:rPr lang="zh-CN" altLang="zh-CN" sz="2800" dirty="0" smtClean="0">
                <a:latin typeface="+mn-ea"/>
              </a:rPr>
              <a:t>测定</a:t>
            </a:r>
            <a:r>
              <a:rPr lang="en-US" altLang="zh-CN" sz="2800" dirty="0" smtClean="0">
                <a:latin typeface="+mn-ea"/>
              </a:rPr>
              <a:t>OH-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zh-CN" altLang="zh-CN" sz="2800" dirty="0">
                <a:latin typeface="+mn-ea"/>
              </a:rPr>
              <a:t>硝基</a:t>
            </a:r>
            <a:r>
              <a:rPr lang="zh-CN" altLang="zh-CN" sz="2800" dirty="0" smtClean="0">
                <a:latin typeface="+mn-ea"/>
              </a:rPr>
              <a:t>乙烷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氢</a:t>
            </a:r>
            <a:r>
              <a:rPr lang="zh-CN" altLang="zh-CN" sz="2800" dirty="0">
                <a:latin typeface="+mn-ea"/>
              </a:rPr>
              <a:t>作用</a:t>
            </a:r>
            <a:r>
              <a:rPr lang="zh-CN" altLang="zh-CN" sz="2800" dirty="0" smtClean="0">
                <a:latin typeface="+mn-ea"/>
              </a:rPr>
              <a:t>产生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碳负离子</a:t>
            </a:r>
            <a:r>
              <a:rPr lang="zh-CN" altLang="zh-CN" sz="2800" dirty="0">
                <a:latin typeface="+mn-ea"/>
              </a:rPr>
              <a:t>的速度。把硝基乙烷放入装有碱溶液的石英池中</a:t>
            </a:r>
            <a:r>
              <a:rPr lang="zh-CN" altLang="zh-CN" sz="2800" dirty="0" smtClean="0">
                <a:latin typeface="+mn-ea"/>
              </a:rPr>
              <a:t>，记下</a:t>
            </a:r>
            <a:r>
              <a:rPr lang="zh-CN" altLang="zh-CN" sz="2800" dirty="0">
                <a:latin typeface="+mn-ea"/>
              </a:rPr>
              <a:t>不同时间在</a:t>
            </a:r>
            <a:r>
              <a:rPr lang="en-US" altLang="zh-CN" sz="2800" dirty="0">
                <a:latin typeface="+mn-ea"/>
              </a:rPr>
              <a:t>240nm</a:t>
            </a:r>
            <a:r>
              <a:rPr lang="zh-CN" altLang="zh-CN" sz="2800" dirty="0">
                <a:latin typeface="+mn-ea"/>
              </a:rPr>
              <a:t>吸收的强度，这样就可测定</a:t>
            </a:r>
            <a:r>
              <a:rPr lang="zh-CN" altLang="zh-CN" sz="2800" dirty="0" smtClean="0">
                <a:latin typeface="+mn-ea"/>
              </a:rPr>
              <a:t>出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碳负离子</a:t>
            </a:r>
            <a:r>
              <a:rPr lang="zh-CN" altLang="zh-CN" sz="2800" dirty="0">
                <a:latin typeface="+mn-ea"/>
              </a:rPr>
              <a:t>生成的速度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1025" name="Picture 1" descr="C:\Users\dmt\AppData\Roaming\Tencent\Users\280268031\QQ\WinTemp\RichOle\V[$T3L{YB{08L66[Y{H3{E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25144"/>
            <a:ext cx="6912768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301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73172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紫外光</a:t>
            </a:r>
            <a:r>
              <a:rPr lang="zh-CN" altLang="zh-CN" sz="2800" dirty="0">
                <a:latin typeface="+mn-ea"/>
              </a:rPr>
              <a:t>谱法灵敏度极高，可测定溶液中具有紫外吸收的微量杂质，因此常用来测定</a:t>
            </a:r>
            <a:r>
              <a:rPr lang="zh-CN" altLang="zh-CN" sz="2800" dirty="0" smtClean="0">
                <a:latin typeface="+mn-ea"/>
              </a:rPr>
              <a:t>化合物纯度</a:t>
            </a:r>
            <a:r>
              <a:rPr lang="zh-CN" altLang="zh-CN" sz="2800" dirty="0">
                <a:latin typeface="+mn-ea"/>
              </a:rPr>
              <a:t>。根据紫外光谱法中浓度（</a:t>
            </a:r>
            <a:r>
              <a:rPr lang="en-US" altLang="zh-CN" sz="2800" dirty="0">
                <a:latin typeface="+mn-ea"/>
              </a:rPr>
              <a:t>C)</a:t>
            </a:r>
            <a:r>
              <a:rPr lang="zh-CN" altLang="zh-CN" sz="2800" dirty="0">
                <a:latin typeface="+mn-ea"/>
              </a:rPr>
              <a:t>越大吸收度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A)</a:t>
            </a:r>
            <a:r>
              <a:rPr lang="zh-CN" altLang="zh-CN" sz="2800" dirty="0">
                <a:latin typeface="+mn-ea"/>
              </a:rPr>
              <a:t>或消光系数越大的原理，通过下式可</a:t>
            </a:r>
            <a:r>
              <a:rPr lang="zh-CN" altLang="zh-CN" sz="2800" dirty="0" smtClean="0">
                <a:latin typeface="+mn-ea"/>
              </a:rPr>
              <a:t>测定化合物</a:t>
            </a:r>
            <a:r>
              <a:rPr lang="zh-CN" altLang="zh-CN" sz="2800" dirty="0">
                <a:latin typeface="+mn-ea"/>
              </a:rPr>
              <a:t>含量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式中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en-US" altLang="zh-CN" sz="1600" dirty="0" smtClean="0">
                <a:latin typeface="+mn-ea"/>
              </a:rPr>
              <a:t>X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zh-CN" altLang="en-US" sz="1600" dirty="0" smtClean="0">
                <a:latin typeface="+mn-ea"/>
              </a:rPr>
              <a:t>标</a:t>
            </a:r>
            <a:r>
              <a:rPr lang="zh-CN" altLang="en-US" sz="2800" dirty="0" smtClean="0">
                <a:latin typeface="+mn-ea"/>
              </a:rPr>
              <a:t>分别代表样品浓度和标准样品的浓度，</a:t>
            </a:r>
            <a:r>
              <a:rPr lang="en-US" altLang="zh-CN" sz="2800" dirty="0" smtClean="0">
                <a:latin typeface="+mn-ea"/>
              </a:rPr>
              <a:t>A</a:t>
            </a:r>
            <a:r>
              <a:rPr lang="en-US" altLang="zh-CN" sz="1600" dirty="0" smtClean="0">
                <a:latin typeface="+mn-ea"/>
              </a:rPr>
              <a:t>X</a:t>
            </a:r>
            <a:r>
              <a:rPr lang="zh-CN" altLang="en-US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A</a:t>
            </a:r>
            <a:r>
              <a:rPr lang="zh-CN" altLang="en-US" sz="1600" dirty="0" smtClean="0">
                <a:latin typeface="+mn-ea"/>
              </a:rPr>
              <a:t>标</a:t>
            </a:r>
            <a:r>
              <a:rPr lang="zh-CN" altLang="en-US" sz="2800" dirty="0" smtClean="0">
                <a:latin typeface="+mn-ea"/>
              </a:rPr>
              <a:t>分别代表被测样品和标准样品的吸收度。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2049" name="Picture 1" descr="C:\Users\dmt\AppData\Roaming\Tencent\Users\280268031\QQ\WinTemp\RichOle\C$7)__K[K]6RHHP[%@}XA9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865019"/>
            <a:ext cx="2448272" cy="178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106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3893</TotalTime>
  <Words>368</Words>
  <Application>Microsoft Office PowerPoint</Application>
  <PresentationFormat>全屏显示(4:3)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4</cp:revision>
  <dcterms:created xsi:type="dcterms:W3CDTF">2018-10-22T00:31:45Z</dcterms:created>
  <dcterms:modified xsi:type="dcterms:W3CDTF">2018-12-10T01:29:07Z</dcterms:modified>
</cp:coreProperties>
</file>