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65" r:id="rId5"/>
    <p:sldId id="266" r:id="rId6"/>
    <p:sldId id="259" r:id="rId7"/>
    <p:sldId id="268" r:id="rId8"/>
    <p:sldId id="261" r:id="rId9"/>
    <p:sldId id="269" r:id="rId10"/>
    <p:sldId id="262" r:id="rId11"/>
    <p:sldId id="263" r:id="rId12"/>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6" d="100"/>
          <a:sy n="66" d="100"/>
        </p:scale>
        <p:origin x="-1506" y="-96"/>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2018/12/5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2018/12/5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2018/12/5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2018/12/5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2018/12/5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t>2018/12/5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t>2018/12/5</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t>2018/12/5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2018/12/5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2018/12/5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2018/12/5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t>2018/12/5</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467544" y="720566"/>
            <a:ext cx="8280920" cy="2677656"/>
          </a:xfrm>
          <a:prstGeom prst="rect">
            <a:avLst/>
          </a:prstGeom>
        </p:spPr>
        <p:txBody>
          <a:bodyPr wrap="square">
            <a:spAutoFit/>
          </a:bodyPr>
          <a:lstStyle/>
          <a:p>
            <a:r>
              <a:rPr lang="en-US" altLang="zh-CN" sz="2800" dirty="0" smtClean="0">
                <a:latin typeface="+mn-ea"/>
              </a:rPr>
              <a:t>12.3    </a:t>
            </a:r>
            <a:r>
              <a:rPr lang="zh-CN" altLang="zh-CN" sz="2800" dirty="0" smtClean="0">
                <a:latin typeface="+mn-ea"/>
              </a:rPr>
              <a:t>影响</a:t>
            </a:r>
            <a:r>
              <a:rPr lang="zh-CN" altLang="zh-CN" sz="2800" dirty="0">
                <a:latin typeface="+mn-ea"/>
              </a:rPr>
              <a:t>化学位移的因素</a:t>
            </a:r>
          </a:p>
          <a:p>
            <a:r>
              <a:rPr lang="zh-CN" altLang="zh-CN" sz="2800" b="1" dirty="0">
                <a:latin typeface="+mn-ea"/>
              </a:rPr>
              <a:t>一、诱导效应</a:t>
            </a:r>
          </a:p>
          <a:p>
            <a:r>
              <a:rPr lang="en-US" altLang="zh-CN" sz="2800" dirty="0" smtClean="0">
                <a:latin typeface="+mn-ea"/>
              </a:rPr>
              <a:t>    </a:t>
            </a:r>
            <a:r>
              <a:rPr lang="zh-CN" altLang="zh-CN" sz="2800" dirty="0" smtClean="0">
                <a:latin typeface="+mn-ea"/>
              </a:rPr>
              <a:t>诱导效应</a:t>
            </a:r>
            <a:r>
              <a:rPr lang="zh-CN" altLang="zh-CN" sz="2800" dirty="0">
                <a:latin typeface="+mn-ea"/>
              </a:rPr>
              <a:t>对质子的化学位移有很大影响</a:t>
            </a:r>
            <a:r>
              <a:rPr lang="en-US" altLang="zh-CN" sz="2800" dirty="0">
                <a:latin typeface="+mn-ea"/>
              </a:rPr>
              <a:t>◦</a:t>
            </a:r>
            <a:r>
              <a:rPr lang="zh-CN" altLang="zh-CN" sz="2800" dirty="0" smtClean="0">
                <a:latin typeface="+mn-ea"/>
              </a:rPr>
              <a:t>表</a:t>
            </a:r>
            <a:r>
              <a:rPr lang="en-US" altLang="zh-CN" sz="2800" dirty="0" smtClean="0">
                <a:latin typeface="+mn-ea"/>
              </a:rPr>
              <a:t>12-1</a:t>
            </a:r>
            <a:r>
              <a:rPr lang="zh-CN" altLang="zh-CN" sz="2800" dirty="0" smtClean="0">
                <a:latin typeface="+mn-ea"/>
              </a:rPr>
              <a:t>列出</a:t>
            </a:r>
            <a:r>
              <a:rPr lang="zh-CN" altLang="zh-CN" sz="2800" dirty="0">
                <a:latin typeface="+mn-ea"/>
              </a:rPr>
              <a:t>了不同取代基的</a:t>
            </a:r>
            <a:r>
              <a:rPr lang="zh-CN" altLang="zh-CN" sz="2800" dirty="0" smtClean="0">
                <a:latin typeface="+mn-ea"/>
              </a:rPr>
              <a:t>甲烷</a:t>
            </a:r>
            <a:r>
              <a:rPr lang="el-GR" altLang="zh-CN" sz="2800" dirty="0">
                <a:latin typeface="+mn-ea"/>
              </a:rPr>
              <a:t>δ</a:t>
            </a:r>
            <a:r>
              <a:rPr lang="zh-CN" altLang="zh-CN" sz="2800" dirty="0" smtClean="0">
                <a:latin typeface="+mn-ea"/>
              </a:rPr>
              <a:t>值</a:t>
            </a:r>
            <a:r>
              <a:rPr lang="zh-CN" altLang="zh-CN" sz="2800" dirty="0">
                <a:latin typeface="+mn-ea"/>
              </a:rPr>
              <a:t>和</a:t>
            </a:r>
            <a:r>
              <a:rPr lang="zh-CN" altLang="zh-CN" sz="2800" dirty="0" smtClean="0">
                <a:latin typeface="+mn-ea"/>
              </a:rPr>
              <a:t>甲基相连</a:t>
            </a:r>
            <a:r>
              <a:rPr lang="zh-CN" altLang="zh-CN" sz="2800" dirty="0">
                <a:latin typeface="+mn-ea"/>
              </a:rPr>
              <a:t>元素的电负性。从表中可以明显看到，随甲基所连元素电负性的增大，甲基质子的</a:t>
            </a:r>
            <a:r>
              <a:rPr lang="zh-CN" altLang="zh-CN" sz="2800" dirty="0" smtClean="0">
                <a:latin typeface="+mn-ea"/>
              </a:rPr>
              <a:t>化学位移值</a:t>
            </a:r>
            <a:r>
              <a:rPr lang="el-GR" altLang="zh-CN" sz="2800" dirty="0">
                <a:latin typeface="+mn-ea"/>
              </a:rPr>
              <a:t>δ</a:t>
            </a:r>
            <a:r>
              <a:rPr lang="zh-CN" altLang="zh-CN" sz="2800" dirty="0" smtClean="0">
                <a:latin typeface="+mn-ea"/>
              </a:rPr>
              <a:t>逐渐</a:t>
            </a:r>
            <a:r>
              <a:rPr lang="zh-CN" altLang="zh-CN" sz="2800" dirty="0">
                <a:latin typeface="+mn-ea"/>
              </a:rPr>
              <a:t>增大。</a:t>
            </a:r>
          </a:p>
        </p:txBody>
      </p:sp>
      <p:pic>
        <p:nvPicPr>
          <p:cNvPr id="1025" name="Picture 1" descr="C:\Users\dmt\AppData\Roaming\Tencent\Users\280268031\QQ\WinTemp\RichOle\EQ1E0@JQ560J`MSK99UM8%3.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2584" y="3645024"/>
            <a:ext cx="8679896" cy="226302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7138082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5" name="Picture 1" descr="C:\Users\dmt\AppData\Roaming\Tencent\Users\280268031\QQ\WinTemp\RichOle\]L8S`LJQ4JV)OMBR@]J88I3.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9512" y="1412776"/>
            <a:ext cx="8788538" cy="396044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8283299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29680" y="908720"/>
            <a:ext cx="8208912" cy="1815882"/>
          </a:xfrm>
          <a:prstGeom prst="rect">
            <a:avLst/>
          </a:prstGeom>
        </p:spPr>
        <p:txBody>
          <a:bodyPr wrap="square">
            <a:spAutoFit/>
          </a:bodyPr>
          <a:lstStyle/>
          <a:p>
            <a:r>
              <a:rPr lang="en-US" altLang="zh-CN" sz="2800" dirty="0" smtClean="0">
                <a:latin typeface="+mn-ea"/>
              </a:rPr>
              <a:t>    </a:t>
            </a:r>
            <a:r>
              <a:rPr lang="zh-CN" altLang="zh-CN" sz="2800" dirty="0" smtClean="0">
                <a:latin typeface="+mn-ea"/>
              </a:rPr>
              <a:t>有机化学</a:t>
            </a:r>
            <a:r>
              <a:rPr lang="zh-CN" altLang="zh-CN" sz="2800" dirty="0">
                <a:latin typeface="+mn-ea"/>
              </a:rPr>
              <a:t>工作者应熟记这些常见有机结构的化学位移范围，同时掌握以上讨论的各种</a:t>
            </a:r>
            <a:r>
              <a:rPr lang="zh-CN" altLang="zh-CN" sz="2800" dirty="0" smtClean="0">
                <a:latin typeface="+mn-ea"/>
              </a:rPr>
              <a:t>影响因素</a:t>
            </a:r>
            <a:r>
              <a:rPr lang="zh-CN" altLang="zh-CN" sz="2800" dirty="0">
                <a:latin typeface="+mn-ea"/>
              </a:rPr>
              <a:t>，能判定质子的共振吸收移动的方向，这样才可能根据</a:t>
            </a:r>
            <a:r>
              <a:rPr lang="en-US" altLang="zh-CN" sz="2800" dirty="0">
                <a:latin typeface="+mn-ea"/>
              </a:rPr>
              <a:t>NMR</a:t>
            </a:r>
            <a:r>
              <a:rPr lang="zh-CN" altLang="zh-CN" sz="2800" dirty="0">
                <a:latin typeface="+mn-ea"/>
              </a:rPr>
              <a:t>谱图较准确地推断结构。</a:t>
            </a:r>
          </a:p>
        </p:txBody>
      </p:sp>
      <p:pic>
        <p:nvPicPr>
          <p:cNvPr id="7169" name="Picture 1" descr="C:\Users\dmt\AppData\Roaming\Tencent\Users\280268031\QQ\WinTemp\RichOle\AH728)ZMNNRZ9O$L9@H_AEH.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43694" y="2780928"/>
            <a:ext cx="8620794" cy="261635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4245543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95536" y="902325"/>
            <a:ext cx="8424936" cy="5262979"/>
          </a:xfrm>
          <a:prstGeom prst="rect">
            <a:avLst/>
          </a:prstGeom>
        </p:spPr>
        <p:txBody>
          <a:bodyPr wrap="square">
            <a:spAutoFit/>
          </a:bodyPr>
          <a:lstStyle/>
          <a:p>
            <a:r>
              <a:rPr lang="en-US" altLang="zh-CN" sz="2800" dirty="0" smtClean="0">
                <a:latin typeface="+mn-ea"/>
              </a:rPr>
              <a:t>    </a:t>
            </a:r>
            <a:r>
              <a:rPr lang="zh-CN" altLang="zh-CN" sz="2800" dirty="0" smtClean="0">
                <a:latin typeface="+mn-ea"/>
              </a:rPr>
              <a:t>这</a:t>
            </a:r>
            <a:r>
              <a:rPr lang="zh-CN" altLang="zh-CN" sz="2800" dirty="0">
                <a:latin typeface="+mn-ea"/>
              </a:rPr>
              <a:t>是由于较强电负性基团的诱导拉电子作用使原子周围电子云密度减小，从而屏蔽效应减小</a:t>
            </a:r>
            <a:r>
              <a:rPr lang="zh-CN" altLang="zh-CN" sz="2800" dirty="0" smtClean="0">
                <a:latin typeface="+mn-ea"/>
              </a:rPr>
              <a:t>。产生</a:t>
            </a:r>
            <a:r>
              <a:rPr lang="zh-CN" altLang="zh-CN" sz="2800" dirty="0">
                <a:latin typeface="+mn-ea"/>
              </a:rPr>
              <a:t>的与外加磁场相反方向的诱导磁场强度</a:t>
            </a:r>
            <a:r>
              <a:rPr lang="zh-CN" altLang="zh-CN" sz="2800" dirty="0" smtClean="0">
                <a:latin typeface="+mn-ea"/>
              </a:rPr>
              <a:t>（</a:t>
            </a:r>
            <a:r>
              <a:rPr lang="en-US" altLang="zh-CN" sz="2800" dirty="0" smtClean="0">
                <a:latin typeface="+mn-ea"/>
              </a:rPr>
              <a:t>H</a:t>
            </a:r>
            <a:r>
              <a:rPr lang="zh-CN" altLang="en-US" sz="1600" dirty="0">
                <a:latin typeface="+mn-ea"/>
              </a:rPr>
              <a:t>诱</a:t>
            </a:r>
            <a:r>
              <a:rPr lang="zh-CN" altLang="zh-CN" sz="2800" dirty="0" smtClean="0">
                <a:latin typeface="+mn-ea"/>
              </a:rPr>
              <a:t>）</a:t>
            </a:r>
            <a:r>
              <a:rPr lang="zh-CN" altLang="zh-CN" sz="2800" dirty="0">
                <a:latin typeface="+mn-ea"/>
              </a:rPr>
              <a:t>减小。</a:t>
            </a:r>
            <a:r>
              <a:rPr lang="zh-CN" altLang="zh-CN" sz="2800" dirty="0" smtClean="0">
                <a:latin typeface="+mn-ea"/>
              </a:rPr>
              <a:t>根据</a:t>
            </a:r>
            <a:r>
              <a:rPr lang="en-US" altLang="zh-CN" sz="2800" dirty="0" smtClean="0">
                <a:latin typeface="+mn-ea"/>
              </a:rPr>
              <a:t>H</a:t>
            </a:r>
            <a:r>
              <a:rPr lang="zh-CN" altLang="en-US" sz="1600" dirty="0" smtClean="0">
                <a:latin typeface="+mn-ea"/>
              </a:rPr>
              <a:t>扫</a:t>
            </a:r>
            <a:r>
              <a:rPr lang="en-US" altLang="zh-CN" sz="2800" dirty="0">
                <a:latin typeface="+mn-ea"/>
              </a:rPr>
              <a:t>= </a:t>
            </a:r>
            <a:r>
              <a:rPr lang="en-US" altLang="zh-CN" sz="2800" dirty="0" smtClean="0">
                <a:latin typeface="+mn-ea"/>
              </a:rPr>
              <a:t>H</a:t>
            </a:r>
            <a:r>
              <a:rPr lang="en-US" altLang="zh-CN" sz="1600" dirty="0">
                <a:latin typeface="+mn-ea"/>
              </a:rPr>
              <a:t>0 </a:t>
            </a:r>
            <a:r>
              <a:rPr lang="zh-CN" altLang="en-US" sz="2800" dirty="0" smtClean="0">
                <a:latin typeface="+mn-ea"/>
              </a:rPr>
              <a:t>＋</a:t>
            </a:r>
            <a:r>
              <a:rPr lang="en-US" altLang="zh-CN" sz="2800" dirty="0">
                <a:latin typeface="+mn-ea"/>
              </a:rPr>
              <a:t> H</a:t>
            </a:r>
            <a:r>
              <a:rPr lang="zh-CN" altLang="en-US" sz="1600" dirty="0">
                <a:latin typeface="+mn-ea"/>
              </a:rPr>
              <a:t>诱</a:t>
            </a:r>
            <a:r>
              <a:rPr lang="zh-CN" altLang="zh-CN" sz="2800" dirty="0" smtClean="0">
                <a:latin typeface="+mn-ea"/>
              </a:rPr>
              <a:t>可知</a:t>
            </a:r>
            <a:r>
              <a:rPr lang="zh-CN" altLang="zh-CN" sz="2800" dirty="0">
                <a:latin typeface="+mn-ea"/>
              </a:rPr>
              <a:t>共振所需</a:t>
            </a:r>
            <a:r>
              <a:rPr lang="zh-CN" altLang="zh-CN" sz="2800" dirty="0" smtClean="0">
                <a:latin typeface="+mn-ea"/>
              </a:rPr>
              <a:t>磁场强度</a:t>
            </a:r>
            <a:r>
              <a:rPr lang="zh-CN" altLang="zh-CN" sz="2800" dirty="0">
                <a:latin typeface="+mn-ea"/>
              </a:rPr>
              <a:t>相应</a:t>
            </a:r>
            <a:r>
              <a:rPr lang="zh-CN" altLang="zh-CN" sz="2800" dirty="0" smtClean="0">
                <a:latin typeface="+mn-ea"/>
              </a:rPr>
              <a:t>降低</a:t>
            </a:r>
            <a:r>
              <a:rPr lang="zh-CN" altLang="en-US" sz="2800" dirty="0">
                <a:latin typeface="+mn-ea"/>
              </a:rPr>
              <a:t>，</a:t>
            </a:r>
            <a:r>
              <a:rPr lang="zh-CN" altLang="zh-CN" sz="2800" dirty="0" smtClean="0">
                <a:latin typeface="+mn-ea"/>
              </a:rPr>
              <a:t>即</a:t>
            </a:r>
            <a:r>
              <a:rPr lang="zh-CN" altLang="zh-CN" sz="2800" dirty="0">
                <a:latin typeface="+mn-ea"/>
              </a:rPr>
              <a:t>共振在较低磁场发生。</a:t>
            </a:r>
            <a:r>
              <a:rPr lang="zh-CN" altLang="zh-CN" sz="2800" dirty="0" smtClean="0">
                <a:latin typeface="+mn-ea"/>
              </a:rPr>
              <a:t>根据</a:t>
            </a:r>
            <a:r>
              <a:rPr lang="el-GR" altLang="zh-CN" sz="2800" dirty="0">
                <a:latin typeface="+mn-ea"/>
              </a:rPr>
              <a:t>δ</a:t>
            </a:r>
            <a:r>
              <a:rPr lang="zh-CN" altLang="zh-CN" sz="2800" dirty="0" smtClean="0">
                <a:latin typeface="+mn-ea"/>
              </a:rPr>
              <a:t>值表</a:t>
            </a:r>
            <a:r>
              <a:rPr lang="zh-CN" altLang="en-US" sz="2800" dirty="0" smtClean="0">
                <a:latin typeface="+mn-ea"/>
              </a:rPr>
              <a:t>示</a:t>
            </a:r>
            <a:r>
              <a:rPr lang="zh-CN" altLang="zh-CN" sz="2800" dirty="0" smtClean="0">
                <a:latin typeface="+mn-ea"/>
              </a:rPr>
              <a:t>式</a:t>
            </a:r>
            <a:r>
              <a:rPr lang="zh-CN" altLang="zh-CN" sz="2800" dirty="0">
                <a:latin typeface="+mn-ea"/>
              </a:rPr>
              <a:t>，若共振磁场强度降低也</a:t>
            </a:r>
            <a:r>
              <a:rPr lang="zh-CN" altLang="zh-CN" sz="2800" dirty="0" smtClean="0">
                <a:latin typeface="+mn-ea"/>
              </a:rPr>
              <a:t>即</a:t>
            </a:r>
            <a:r>
              <a:rPr lang="en-US" altLang="zh-CN" sz="2800" dirty="0" smtClean="0">
                <a:latin typeface="+mn-ea"/>
              </a:rPr>
              <a:t>v</a:t>
            </a:r>
            <a:r>
              <a:rPr lang="zh-CN" altLang="en-US" sz="1600" dirty="0" smtClean="0">
                <a:latin typeface="+mn-ea"/>
              </a:rPr>
              <a:t>样</a:t>
            </a:r>
            <a:r>
              <a:rPr lang="zh-CN" altLang="zh-CN" sz="2800" dirty="0" smtClean="0">
                <a:latin typeface="+mn-ea"/>
              </a:rPr>
              <a:t>值变</a:t>
            </a:r>
            <a:r>
              <a:rPr lang="zh-CN" altLang="zh-CN" sz="2800" dirty="0">
                <a:latin typeface="+mn-ea"/>
              </a:rPr>
              <a:t>小</a:t>
            </a:r>
            <a:r>
              <a:rPr lang="zh-CN" altLang="zh-CN" sz="2800" dirty="0" smtClean="0">
                <a:latin typeface="+mn-ea"/>
              </a:rPr>
              <a:t>，</a:t>
            </a:r>
            <a:r>
              <a:rPr lang="el-GR" altLang="zh-CN" sz="2800" dirty="0">
                <a:latin typeface="+mn-ea"/>
              </a:rPr>
              <a:t> δ</a:t>
            </a:r>
            <a:r>
              <a:rPr lang="zh-CN" altLang="zh-CN" sz="2800" dirty="0" smtClean="0">
                <a:latin typeface="+mn-ea"/>
              </a:rPr>
              <a:t>值</a:t>
            </a:r>
            <a:r>
              <a:rPr lang="zh-CN" altLang="zh-CN" sz="2800" dirty="0">
                <a:latin typeface="+mn-ea"/>
              </a:rPr>
              <a:t>则增大</a:t>
            </a:r>
            <a:r>
              <a:rPr lang="en-US" altLang="zh-CN" sz="2800" dirty="0">
                <a:latin typeface="+mn-ea"/>
              </a:rPr>
              <a:t>(</a:t>
            </a:r>
            <a:r>
              <a:rPr lang="zh-CN" altLang="zh-CN" sz="2800" dirty="0">
                <a:latin typeface="+mn-ea"/>
              </a:rPr>
              <a:t>一般共振磁场强度</a:t>
            </a:r>
            <a:r>
              <a:rPr lang="zh-CN" altLang="zh-CN" sz="2800" dirty="0" smtClean="0">
                <a:latin typeface="+mn-ea"/>
              </a:rPr>
              <a:t>与</a:t>
            </a:r>
            <a:r>
              <a:rPr lang="el-GR" altLang="zh-CN" sz="2800" dirty="0">
                <a:latin typeface="+mn-ea"/>
              </a:rPr>
              <a:t>δ</a:t>
            </a:r>
            <a:r>
              <a:rPr lang="zh-CN" altLang="zh-CN" sz="2800" dirty="0" smtClean="0">
                <a:latin typeface="+mn-ea"/>
              </a:rPr>
              <a:t>从</a:t>
            </a:r>
            <a:r>
              <a:rPr lang="zh-CN" altLang="zh-CN" sz="2800" dirty="0">
                <a:latin typeface="+mn-ea"/>
              </a:rPr>
              <a:t>数值大小看是成反变的）。当然拉电子基团越</a:t>
            </a:r>
            <a:r>
              <a:rPr lang="zh-CN" altLang="zh-CN" sz="2800" dirty="0" smtClean="0">
                <a:latin typeface="+mn-ea"/>
              </a:rPr>
              <a:t>多这种</a:t>
            </a:r>
            <a:r>
              <a:rPr lang="zh-CN" altLang="zh-CN" sz="2800" dirty="0">
                <a:latin typeface="+mn-ea"/>
              </a:rPr>
              <a:t>影响越大</a:t>
            </a:r>
            <a:r>
              <a:rPr lang="zh-CN" altLang="zh-CN" sz="2800" dirty="0" smtClean="0">
                <a:latin typeface="+mn-ea"/>
              </a:rPr>
              <a:t>。</a:t>
            </a:r>
            <a:r>
              <a:rPr lang="zh-CN" altLang="en-US" sz="2800" dirty="0" smtClean="0">
                <a:latin typeface="+mn-ea"/>
              </a:rPr>
              <a:t>三</a:t>
            </a:r>
            <a:r>
              <a:rPr lang="zh-CN" altLang="zh-CN" sz="2800" dirty="0" smtClean="0">
                <a:latin typeface="+mn-ea"/>
              </a:rPr>
              <a:t>氯</a:t>
            </a:r>
            <a:r>
              <a:rPr lang="zh-CN" altLang="zh-CN" sz="2800" dirty="0">
                <a:latin typeface="+mn-ea"/>
              </a:rPr>
              <a:t>甲烷、二氯甲烷和一氯甲烷质子的化学位移</a:t>
            </a:r>
            <a:r>
              <a:rPr lang="zh-CN" altLang="zh-CN" sz="2800" dirty="0" smtClean="0">
                <a:latin typeface="+mn-ea"/>
              </a:rPr>
              <a:t>值</a:t>
            </a:r>
            <a:r>
              <a:rPr lang="el-GR" altLang="zh-CN" sz="2800" dirty="0">
                <a:latin typeface="+mn-ea"/>
              </a:rPr>
              <a:t>δ</a:t>
            </a:r>
            <a:r>
              <a:rPr lang="zh-CN" altLang="zh-CN" sz="2800" dirty="0" smtClean="0">
                <a:latin typeface="+mn-ea"/>
              </a:rPr>
              <a:t>分别</a:t>
            </a:r>
            <a:r>
              <a:rPr lang="zh-CN" altLang="zh-CN" sz="2800" dirty="0">
                <a:latin typeface="+mn-ea"/>
              </a:rPr>
              <a:t>为</a:t>
            </a:r>
            <a:r>
              <a:rPr lang="en-US" altLang="zh-CN" sz="2800" dirty="0">
                <a:latin typeface="+mn-ea"/>
              </a:rPr>
              <a:t>7. 27</a:t>
            </a:r>
            <a:r>
              <a:rPr lang="zh-CN" altLang="zh-CN" sz="2800" dirty="0">
                <a:latin typeface="+mn-ea"/>
              </a:rPr>
              <a:t>、</a:t>
            </a:r>
            <a:r>
              <a:rPr lang="en-US" altLang="zh-CN" sz="2800" dirty="0">
                <a:latin typeface="+mn-ea"/>
              </a:rPr>
              <a:t>5. 30</a:t>
            </a:r>
            <a:r>
              <a:rPr lang="zh-CN" altLang="zh-CN" sz="2800" dirty="0">
                <a:latin typeface="+mn-ea"/>
              </a:rPr>
              <a:t>、</a:t>
            </a:r>
            <a:r>
              <a:rPr lang="en-US" altLang="zh-CN" sz="2800" dirty="0">
                <a:latin typeface="+mn-ea"/>
              </a:rPr>
              <a:t>3. 05</a:t>
            </a:r>
            <a:br>
              <a:rPr lang="en-US" altLang="zh-CN" sz="2800" dirty="0">
                <a:latin typeface="+mn-ea"/>
              </a:rPr>
            </a:br>
            <a:r>
              <a:rPr lang="en-US" altLang="zh-CN" sz="2800" dirty="0">
                <a:latin typeface="+mn-ea"/>
              </a:rPr>
              <a:t>(ppm</a:t>
            </a:r>
            <a:r>
              <a:rPr lang="zh-CN" altLang="zh-CN" sz="2800" dirty="0">
                <a:latin typeface="+mn-ea"/>
              </a:rPr>
              <a:t>)。依据诱导效应性质，基团距离越远，受到的影响越小。如溴代丙烷</a:t>
            </a:r>
            <a:r>
              <a:rPr lang="zh-CN" altLang="zh-CN" sz="2800" dirty="0" smtClean="0">
                <a:latin typeface="+mn-ea"/>
              </a:rPr>
              <a:t>，</a:t>
            </a:r>
            <a:r>
              <a:rPr lang="el-GR" altLang="zh-CN" sz="2800" dirty="0">
                <a:latin typeface="+mn-ea"/>
              </a:rPr>
              <a:t> </a:t>
            </a:r>
            <a:r>
              <a:rPr lang="el-GR" altLang="zh-CN" sz="2800" dirty="0" smtClean="0">
                <a:latin typeface="+mn-ea"/>
              </a:rPr>
              <a:t>α</a:t>
            </a:r>
            <a:r>
              <a:rPr lang="zh-CN" altLang="en-US" sz="2800" dirty="0" smtClean="0">
                <a:latin typeface="+mn-ea"/>
              </a:rPr>
              <a:t>、</a:t>
            </a:r>
            <a:r>
              <a:rPr lang="el-GR" altLang="zh-CN" sz="2800" dirty="0">
                <a:latin typeface="+mn-ea"/>
              </a:rPr>
              <a:t> β</a:t>
            </a:r>
            <a:r>
              <a:rPr lang="zh-CN" altLang="zh-CN" sz="2800" dirty="0" smtClean="0">
                <a:latin typeface="+mn-ea"/>
              </a:rPr>
              <a:t>和</a:t>
            </a:r>
            <a:r>
              <a:rPr lang="el-GR" altLang="zh-CN" sz="2800" dirty="0">
                <a:latin typeface="+mn-ea"/>
              </a:rPr>
              <a:t>γ</a:t>
            </a:r>
            <a:r>
              <a:rPr lang="zh-CN" altLang="zh-CN" sz="2800" dirty="0" smtClean="0">
                <a:latin typeface="+mn-ea"/>
              </a:rPr>
              <a:t>质子的化学位移</a:t>
            </a:r>
            <a:r>
              <a:rPr lang="el-GR" altLang="zh-CN" sz="2800" dirty="0">
                <a:latin typeface="+mn-ea"/>
              </a:rPr>
              <a:t>δ</a:t>
            </a:r>
            <a:r>
              <a:rPr lang="zh-CN" altLang="zh-CN" sz="2800" dirty="0" smtClean="0">
                <a:latin typeface="+mn-ea"/>
              </a:rPr>
              <a:t>分别</a:t>
            </a:r>
            <a:r>
              <a:rPr lang="zh-CN" altLang="zh-CN" sz="2800" dirty="0">
                <a:latin typeface="+mn-ea"/>
              </a:rPr>
              <a:t>为</a:t>
            </a:r>
            <a:r>
              <a:rPr lang="en-US" altLang="zh-CN" sz="2800" dirty="0">
                <a:latin typeface="+mn-ea"/>
              </a:rPr>
              <a:t>3. 30</a:t>
            </a:r>
            <a:r>
              <a:rPr lang="zh-CN" altLang="zh-CN" sz="2800" dirty="0">
                <a:latin typeface="+mn-ea"/>
              </a:rPr>
              <a:t>、</a:t>
            </a:r>
            <a:r>
              <a:rPr lang="en-US" altLang="zh-CN" sz="2800" dirty="0">
                <a:latin typeface="+mn-ea"/>
              </a:rPr>
              <a:t>1.69</a:t>
            </a:r>
            <a:r>
              <a:rPr lang="zh-CN" altLang="zh-CN" sz="2800" dirty="0">
                <a:latin typeface="+mn-ea"/>
              </a:rPr>
              <a:t>和</a:t>
            </a:r>
            <a:r>
              <a:rPr lang="en-US" altLang="zh-CN" sz="2800" dirty="0">
                <a:latin typeface="+mn-ea"/>
              </a:rPr>
              <a:t>1.25 (ppm</a:t>
            </a:r>
            <a:r>
              <a:rPr lang="zh-CN" altLang="zh-CN" sz="2800" dirty="0">
                <a:latin typeface="+mn-ea"/>
              </a:rPr>
              <a:t>)。</a:t>
            </a:r>
          </a:p>
        </p:txBody>
      </p:sp>
    </p:spTree>
    <p:extLst>
      <p:ext uri="{BB962C8B-B14F-4D97-AF65-F5344CB8AC3E}">
        <p14:creationId xmlns:p14="http://schemas.microsoft.com/office/powerpoint/2010/main" val="297505883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67544" y="973172"/>
            <a:ext cx="8280920" cy="4832092"/>
          </a:xfrm>
          <a:prstGeom prst="rect">
            <a:avLst/>
          </a:prstGeom>
        </p:spPr>
        <p:txBody>
          <a:bodyPr wrap="square">
            <a:spAutoFit/>
          </a:bodyPr>
          <a:lstStyle/>
          <a:p>
            <a:r>
              <a:rPr lang="zh-CN" altLang="zh-CN" sz="2800" b="1" dirty="0">
                <a:latin typeface="+mn-ea"/>
              </a:rPr>
              <a:t>二、各向异性</a:t>
            </a:r>
          </a:p>
          <a:p>
            <a:r>
              <a:rPr lang="zh-CN" altLang="zh-CN" sz="2800" b="1" dirty="0">
                <a:latin typeface="+mn-ea"/>
              </a:rPr>
              <a:t>1</a:t>
            </a:r>
            <a:r>
              <a:rPr lang="zh-CN" altLang="zh-CN" sz="2800" dirty="0">
                <a:latin typeface="+mn-ea"/>
              </a:rPr>
              <a:t>.芳环的</a:t>
            </a:r>
            <a:r>
              <a:rPr lang="zh-CN" altLang="zh-CN" sz="2800" dirty="0" smtClean="0">
                <a:latin typeface="+mn-ea"/>
              </a:rPr>
              <a:t>各向异性</a:t>
            </a:r>
            <a:endParaRPr lang="en-US" altLang="zh-CN" sz="2800" dirty="0" smtClean="0">
              <a:latin typeface="+mn-ea"/>
            </a:endParaRPr>
          </a:p>
          <a:p>
            <a:r>
              <a:rPr lang="en-US" altLang="zh-CN" sz="2800" dirty="0">
                <a:latin typeface="+mn-ea"/>
              </a:rPr>
              <a:t> </a:t>
            </a:r>
            <a:r>
              <a:rPr lang="en-US" altLang="zh-CN" sz="2800" dirty="0" smtClean="0">
                <a:latin typeface="+mn-ea"/>
              </a:rPr>
              <a:t>   </a:t>
            </a:r>
            <a:r>
              <a:rPr lang="zh-CN" altLang="zh-CN" sz="2800" dirty="0" smtClean="0">
                <a:latin typeface="+mn-ea"/>
              </a:rPr>
              <a:t>苯环</a:t>
            </a:r>
            <a:r>
              <a:rPr lang="zh-CN" altLang="zh-CN" sz="2800" dirty="0">
                <a:latin typeface="+mn-ea"/>
              </a:rPr>
              <a:t>上的质子共振吸收一般出现在低场，化学位移</a:t>
            </a:r>
            <a:r>
              <a:rPr lang="zh-CN" altLang="zh-CN" sz="2800" dirty="0" smtClean="0">
                <a:latin typeface="+mn-ea"/>
              </a:rPr>
              <a:t>值</a:t>
            </a:r>
            <a:r>
              <a:rPr lang="el-GR" altLang="zh-CN" sz="2800" dirty="0">
                <a:latin typeface="+mn-ea"/>
              </a:rPr>
              <a:t>δ</a:t>
            </a:r>
            <a:r>
              <a:rPr lang="zh-CN" altLang="zh-CN" sz="2800" dirty="0" smtClean="0">
                <a:latin typeface="+mn-ea"/>
              </a:rPr>
              <a:t>约</a:t>
            </a:r>
            <a:r>
              <a:rPr lang="zh-CN" altLang="zh-CN" sz="2800" dirty="0">
                <a:latin typeface="+mn-ea"/>
              </a:rPr>
              <a:t>为</a:t>
            </a:r>
            <a:r>
              <a:rPr lang="en-US" altLang="zh-CN" sz="2800" dirty="0">
                <a:latin typeface="+mn-ea"/>
              </a:rPr>
              <a:t>7. 3(ppm)</a:t>
            </a:r>
            <a:r>
              <a:rPr lang="zh-CN" altLang="zh-CN" sz="2800" dirty="0">
                <a:latin typeface="+mn-ea"/>
              </a:rPr>
              <a:t>。这是由于芳</a:t>
            </a:r>
            <a:r>
              <a:rPr lang="zh-CN" altLang="zh-CN" sz="2800" dirty="0" smtClean="0">
                <a:latin typeface="+mn-ea"/>
              </a:rPr>
              <a:t>环</a:t>
            </a:r>
            <a:r>
              <a:rPr lang="el-GR" altLang="zh-CN" sz="2800" dirty="0" smtClean="0">
                <a:latin typeface="+mn-ea"/>
              </a:rPr>
              <a:t>π</a:t>
            </a:r>
            <a:r>
              <a:rPr lang="zh-CN" altLang="zh-CN" sz="2800" dirty="0" smtClean="0">
                <a:latin typeface="+mn-ea"/>
              </a:rPr>
              <a:t>电子</a:t>
            </a:r>
            <a:r>
              <a:rPr lang="zh-CN" altLang="zh-CN" sz="2800" dirty="0">
                <a:latin typeface="+mn-ea"/>
              </a:rPr>
              <a:t>屏蔽作用的各向异性（</a:t>
            </a:r>
            <a:r>
              <a:rPr lang="en-US" altLang="zh-CN" sz="2800" dirty="0">
                <a:latin typeface="+mn-ea"/>
              </a:rPr>
              <a:t>anisotropy)</a:t>
            </a:r>
            <a:r>
              <a:rPr lang="zh-CN" altLang="zh-CN" sz="2800" dirty="0">
                <a:latin typeface="+mn-ea"/>
              </a:rPr>
              <a:t>引起的。在外磁场影响下，苯环</a:t>
            </a:r>
            <a:r>
              <a:rPr lang="zh-CN" altLang="zh-CN" sz="2800" dirty="0" smtClean="0">
                <a:latin typeface="+mn-ea"/>
              </a:rPr>
              <a:t>的</a:t>
            </a:r>
            <a:r>
              <a:rPr lang="el-GR" altLang="zh-CN" sz="2800" dirty="0">
                <a:latin typeface="+mn-ea"/>
              </a:rPr>
              <a:t>π</a:t>
            </a:r>
            <a:r>
              <a:rPr lang="zh-CN" altLang="zh-CN" sz="2800" dirty="0" smtClean="0">
                <a:latin typeface="+mn-ea"/>
              </a:rPr>
              <a:t>电子</a:t>
            </a:r>
            <a:r>
              <a:rPr lang="zh-CN" altLang="zh-CN" sz="2800" dirty="0">
                <a:latin typeface="+mn-ea"/>
              </a:rPr>
              <a:t>产生一个</a:t>
            </a:r>
            <a:r>
              <a:rPr lang="zh-CN" altLang="zh-CN" sz="2800" dirty="0" smtClean="0">
                <a:latin typeface="+mn-ea"/>
              </a:rPr>
              <a:t>环电流</a:t>
            </a:r>
            <a:r>
              <a:rPr lang="zh-CN" altLang="zh-CN" sz="2800" dirty="0">
                <a:latin typeface="+mn-ea"/>
              </a:rPr>
              <a:t>，同时生成一个感应磁场。该磁场方向与外加磁场方向在环内相反（抗磁的），在环外相</a:t>
            </a:r>
            <a:r>
              <a:rPr lang="zh-CN" altLang="zh-CN" sz="2800" dirty="0" smtClean="0">
                <a:latin typeface="+mn-ea"/>
              </a:rPr>
              <a:t>同</a:t>
            </a:r>
            <a:r>
              <a:rPr lang="en-US" altLang="zh-CN" sz="2800" dirty="0" smtClean="0">
                <a:latin typeface="+mn-ea"/>
              </a:rPr>
              <a:t>(</a:t>
            </a:r>
            <a:r>
              <a:rPr lang="zh-CN" altLang="zh-CN" sz="2800" dirty="0">
                <a:latin typeface="+mn-ea"/>
              </a:rPr>
              <a:t>顺磁</a:t>
            </a:r>
            <a:r>
              <a:rPr lang="zh-CN" altLang="zh-CN" sz="2800" dirty="0" smtClean="0">
                <a:latin typeface="+mn-ea"/>
              </a:rPr>
              <a:t>的</a:t>
            </a:r>
            <a:r>
              <a:rPr lang="zh-CN" altLang="en-US" sz="2800" dirty="0" smtClean="0">
                <a:latin typeface="+mn-ea"/>
              </a:rPr>
              <a:t>）。</a:t>
            </a:r>
            <a:r>
              <a:rPr lang="zh-CN" altLang="zh-CN" sz="2800" dirty="0" smtClean="0">
                <a:latin typeface="+mn-ea"/>
              </a:rPr>
              <a:t>从</a:t>
            </a:r>
            <a:r>
              <a:rPr lang="zh-CN" altLang="zh-CN" sz="2800" dirty="0">
                <a:latin typeface="+mn-ea"/>
              </a:rPr>
              <a:t>图</a:t>
            </a:r>
            <a:r>
              <a:rPr lang="en-US" altLang="zh-CN" sz="2800" dirty="0">
                <a:latin typeface="+mn-ea"/>
              </a:rPr>
              <a:t>12-8</a:t>
            </a:r>
            <a:r>
              <a:rPr lang="zh-CN" altLang="zh-CN" sz="2800" dirty="0">
                <a:latin typeface="+mn-ea"/>
              </a:rPr>
              <a:t>可以看到这个感应磁场的方向。苯环上的质子在环外，因此除受到</a:t>
            </a:r>
            <a:r>
              <a:rPr lang="zh-CN" altLang="zh-CN" sz="2800" dirty="0" smtClean="0">
                <a:latin typeface="+mn-ea"/>
              </a:rPr>
              <a:t>外加</a:t>
            </a:r>
            <a:r>
              <a:rPr lang="zh-CN" altLang="zh-CN" sz="2800" dirty="0">
                <a:latin typeface="+mn-ea"/>
              </a:rPr>
              <a:t>磁场影响外，还受到这个感应磁场的去屏蔽</a:t>
            </a:r>
            <a:r>
              <a:rPr lang="zh-CN" altLang="zh-CN" sz="2800" dirty="0" smtClean="0">
                <a:latin typeface="+mn-ea"/>
              </a:rPr>
              <a:t>作用</a:t>
            </a:r>
            <a:r>
              <a:rPr lang="en-US" altLang="zh-CN" sz="2800" dirty="0" smtClean="0">
                <a:latin typeface="+mn-ea"/>
              </a:rPr>
              <a:t>(</a:t>
            </a:r>
            <a:r>
              <a:rPr lang="en-US" altLang="zh-CN" sz="2800" dirty="0" err="1">
                <a:latin typeface="+mn-ea"/>
              </a:rPr>
              <a:t>deshielding</a:t>
            </a:r>
            <a:r>
              <a:rPr lang="en-US" altLang="zh-CN" sz="2800" dirty="0">
                <a:latin typeface="+mn-ea"/>
              </a:rPr>
              <a:t>)</a:t>
            </a:r>
            <a:r>
              <a:rPr lang="zh-CN" altLang="zh-CN" sz="2800" dirty="0" smtClean="0">
                <a:latin typeface="+mn-ea"/>
              </a:rPr>
              <a:t>。</a:t>
            </a:r>
            <a:endParaRPr lang="zh-CN" altLang="en-US" sz="2800" dirty="0">
              <a:latin typeface="+mn-ea"/>
            </a:endParaRPr>
          </a:p>
        </p:txBody>
      </p:sp>
    </p:spTree>
    <p:extLst>
      <p:ext uri="{BB962C8B-B14F-4D97-AF65-F5344CB8AC3E}">
        <p14:creationId xmlns:p14="http://schemas.microsoft.com/office/powerpoint/2010/main" val="113958218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67544" y="758309"/>
            <a:ext cx="8280920" cy="5262979"/>
          </a:xfrm>
          <a:prstGeom prst="rect">
            <a:avLst/>
          </a:prstGeom>
        </p:spPr>
        <p:txBody>
          <a:bodyPr wrap="square">
            <a:spAutoFit/>
          </a:bodyPr>
          <a:lstStyle/>
          <a:p>
            <a:r>
              <a:rPr lang="en-US" altLang="zh-CN" sz="2800" dirty="0" smtClean="0">
                <a:latin typeface="+mn-ea"/>
              </a:rPr>
              <a:t>    </a:t>
            </a:r>
            <a:r>
              <a:rPr lang="zh-CN" altLang="zh-CN" sz="2800" dirty="0" smtClean="0">
                <a:latin typeface="+mn-ea"/>
              </a:rPr>
              <a:t>所以</a:t>
            </a:r>
            <a:r>
              <a:rPr lang="zh-CN" altLang="zh-CN" sz="2800" dirty="0">
                <a:latin typeface="+mn-ea"/>
              </a:rPr>
              <a:t>，苯环上的质子共振应出现在低场</a:t>
            </a:r>
            <a:r>
              <a:rPr lang="zh-CN" altLang="zh-CN" sz="2800" dirty="0" smtClean="0">
                <a:latin typeface="+mn-ea"/>
              </a:rPr>
              <a:t>，</a:t>
            </a:r>
            <a:r>
              <a:rPr lang="el-GR" altLang="zh-CN" sz="2800" dirty="0">
                <a:latin typeface="+mn-ea"/>
              </a:rPr>
              <a:t> δ</a:t>
            </a:r>
            <a:r>
              <a:rPr lang="zh-CN" altLang="zh-CN" sz="2800" dirty="0" smtClean="0">
                <a:latin typeface="+mn-ea"/>
              </a:rPr>
              <a:t>值</a:t>
            </a:r>
            <a:r>
              <a:rPr lang="zh-CN" altLang="zh-CN" sz="2800" dirty="0">
                <a:latin typeface="+mn-ea"/>
              </a:rPr>
              <a:t>较大。可以想像若环内具有质子，一定会受到</a:t>
            </a:r>
            <a:r>
              <a:rPr lang="zh-CN" altLang="zh-CN" sz="2800" dirty="0" smtClean="0">
                <a:latin typeface="+mn-ea"/>
              </a:rPr>
              <a:t>较强的</a:t>
            </a:r>
            <a:r>
              <a:rPr lang="zh-CN" altLang="zh-CN" sz="2800" dirty="0">
                <a:latin typeface="+mn-ea"/>
              </a:rPr>
              <a:t>屏蔽作用，共振吸收应出现在高场</a:t>
            </a:r>
            <a:r>
              <a:rPr lang="zh-CN" altLang="zh-CN" sz="2800" dirty="0" smtClean="0">
                <a:latin typeface="+mn-ea"/>
              </a:rPr>
              <a:t>，</a:t>
            </a:r>
            <a:r>
              <a:rPr lang="el-GR" altLang="zh-CN" sz="2800" dirty="0">
                <a:latin typeface="+mn-ea"/>
              </a:rPr>
              <a:t> δ</a:t>
            </a:r>
            <a:r>
              <a:rPr lang="zh-CN" altLang="zh-CN" sz="2800" dirty="0" smtClean="0">
                <a:latin typeface="+mn-ea"/>
              </a:rPr>
              <a:t>值</a:t>
            </a:r>
            <a:r>
              <a:rPr lang="zh-CN" altLang="zh-CN" sz="2800" dirty="0">
                <a:latin typeface="+mn-ea"/>
              </a:rPr>
              <a:t>较小。事实</a:t>
            </a:r>
            <a:r>
              <a:rPr lang="zh-CN" altLang="zh-CN" sz="2800" dirty="0" smtClean="0">
                <a:latin typeface="+mn-ea"/>
              </a:rPr>
              <a:t>确是</a:t>
            </a:r>
            <a:r>
              <a:rPr lang="zh-CN" altLang="zh-CN" sz="2800" dirty="0">
                <a:latin typeface="+mn-ea"/>
              </a:rPr>
              <a:t>如此。芳香烃</a:t>
            </a:r>
            <a:r>
              <a:rPr lang="en-US" altLang="zh-CN" sz="2800" dirty="0">
                <a:latin typeface="+mn-ea"/>
              </a:rPr>
              <a:t>18-</a:t>
            </a:r>
            <a:r>
              <a:rPr lang="zh-CN" altLang="zh-CN" sz="2800" dirty="0">
                <a:latin typeface="+mn-ea"/>
              </a:rPr>
              <a:t>轮烯环外质子化学位移</a:t>
            </a:r>
            <a:r>
              <a:rPr lang="en-US" altLang="zh-CN" sz="2800" dirty="0">
                <a:latin typeface="+mn-ea"/>
              </a:rPr>
              <a:t>5</a:t>
            </a:r>
            <a:r>
              <a:rPr lang="zh-CN" altLang="zh-CN" sz="2800" dirty="0">
                <a:latin typeface="+mn-ea"/>
              </a:rPr>
              <a:t>为</a:t>
            </a:r>
            <a:r>
              <a:rPr lang="en-US" altLang="zh-CN" sz="2800" dirty="0">
                <a:latin typeface="+mn-ea"/>
              </a:rPr>
              <a:t>8. 9</a:t>
            </a:r>
            <a:r>
              <a:rPr lang="zh-CN" altLang="zh-CN" sz="2800" dirty="0">
                <a:latin typeface="+mn-ea"/>
              </a:rPr>
              <a:t>，</a:t>
            </a:r>
            <a:r>
              <a:rPr lang="zh-CN" altLang="zh-CN" sz="2800" dirty="0" smtClean="0">
                <a:latin typeface="+mn-ea"/>
              </a:rPr>
              <a:t>而环</a:t>
            </a:r>
            <a:r>
              <a:rPr lang="zh-CN" altLang="zh-CN" sz="2800" dirty="0">
                <a:latin typeface="+mn-ea"/>
              </a:rPr>
              <a:t>内质子为</a:t>
            </a:r>
            <a:r>
              <a:rPr lang="en-US" altLang="zh-CN" sz="2800" dirty="0">
                <a:latin typeface="+mn-ea"/>
              </a:rPr>
              <a:t>-1.8ppm</a:t>
            </a:r>
            <a:r>
              <a:rPr lang="zh-CN" altLang="zh-CN" sz="2800" dirty="0" smtClean="0">
                <a:latin typeface="+mn-ea"/>
              </a:rPr>
              <a:t>。</a:t>
            </a:r>
            <a:endParaRPr lang="en-US" altLang="zh-CN" sz="2800" dirty="0" smtClean="0">
              <a:latin typeface="+mn-ea"/>
            </a:endParaRPr>
          </a:p>
          <a:p>
            <a:r>
              <a:rPr lang="zh-CN" altLang="zh-CN" sz="2800" dirty="0" smtClean="0">
                <a:latin typeface="+mn-ea"/>
              </a:rPr>
              <a:t>由于</a:t>
            </a:r>
            <a:r>
              <a:rPr lang="zh-CN" altLang="zh-CN" sz="2800" dirty="0">
                <a:latin typeface="+mn-ea"/>
              </a:rPr>
              <a:t>这种各向异性的影响使不</a:t>
            </a:r>
            <a:r>
              <a:rPr lang="zh-CN" altLang="zh-CN" sz="2800" dirty="0" smtClean="0">
                <a:latin typeface="+mn-ea"/>
              </a:rPr>
              <a:t>与</a:t>
            </a:r>
            <a:endParaRPr lang="en-US" altLang="zh-CN" sz="2800" dirty="0" smtClean="0">
              <a:latin typeface="+mn-ea"/>
            </a:endParaRPr>
          </a:p>
          <a:p>
            <a:r>
              <a:rPr lang="zh-CN" altLang="zh-CN" sz="2800" dirty="0" smtClean="0">
                <a:latin typeface="+mn-ea"/>
              </a:rPr>
              <a:t>芳</a:t>
            </a:r>
            <a:r>
              <a:rPr lang="zh-CN" altLang="zh-CN" sz="2800" dirty="0">
                <a:latin typeface="+mn-ea"/>
              </a:rPr>
              <a:t>环直接相连的质子化学位移</a:t>
            </a:r>
            <a:r>
              <a:rPr lang="zh-CN" altLang="zh-CN" sz="2800" dirty="0" smtClean="0">
                <a:latin typeface="+mn-ea"/>
              </a:rPr>
              <a:t>也</a:t>
            </a:r>
            <a:endParaRPr lang="en-US" altLang="zh-CN" sz="2800" dirty="0" smtClean="0">
              <a:latin typeface="+mn-ea"/>
            </a:endParaRPr>
          </a:p>
          <a:p>
            <a:r>
              <a:rPr lang="zh-CN" altLang="zh-CN" sz="2800" dirty="0" smtClean="0">
                <a:latin typeface="+mn-ea"/>
              </a:rPr>
              <a:t>相应</a:t>
            </a:r>
            <a:r>
              <a:rPr lang="zh-CN" altLang="zh-CN" sz="2800" dirty="0">
                <a:latin typeface="+mn-ea"/>
              </a:rPr>
              <a:t>发生变化。如对</a:t>
            </a:r>
            <a:r>
              <a:rPr lang="zh-CN" altLang="zh-CN" sz="2800" dirty="0" smtClean="0">
                <a:latin typeface="+mn-ea"/>
              </a:rPr>
              <a:t>环吩</a:t>
            </a:r>
            <a:r>
              <a:rPr lang="en-US" altLang="zh-CN" sz="2800" dirty="0">
                <a:latin typeface="+mn-ea"/>
              </a:rPr>
              <a:t>（</a:t>
            </a:r>
            <a:r>
              <a:rPr lang="en-US" altLang="zh-CN" sz="2800" dirty="0" err="1" smtClean="0">
                <a:latin typeface="+mn-ea"/>
              </a:rPr>
              <a:t>paro</a:t>
            </a:r>
            <a:endParaRPr lang="en-US" altLang="zh-CN" sz="2800" dirty="0" smtClean="0">
              <a:latin typeface="+mn-ea"/>
            </a:endParaRPr>
          </a:p>
          <a:p>
            <a:r>
              <a:rPr lang="en-US" altLang="zh-CN" sz="2800" dirty="0" err="1" smtClean="0">
                <a:latin typeface="+mn-ea"/>
              </a:rPr>
              <a:t>cyclophane</a:t>
            </a:r>
            <a:r>
              <a:rPr lang="en-US" altLang="zh-CN" sz="2800" dirty="0" smtClean="0">
                <a:latin typeface="+mn-ea"/>
              </a:rPr>
              <a:t> </a:t>
            </a:r>
            <a:r>
              <a:rPr lang="en-US" altLang="zh-CN" sz="2800" dirty="0">
                <a:latin typeface="+mn-ea"/>
              </a:rPr>
              <a:t>)</a:t>
            </a:r>
            <a:r>
              <a:rPr lang="zh-CN" altLang="zh-CN" sz="2800" dirty="0">
                <a:latin typeface="+mn-ea"/>
              </a:rPr>
              <a:t>中节位碳上的</a:t>
            </a:r>
            <a:r>
              <a:rPr lang="zh-CN" altLang="zh-CN" sz="2800" dirty="0" smtClean="0">
                <a:latin typeface="+mn-ea"/>
              </a:rPr>
              <a:t>氢</a:t>
            </a:r>
            <a:endParaRPr lang="en-US" altLang="zh-CN" sz="2800" dirty="0" smtClean="0">
              <a:latin typeface="+mn-ea"/>
            </a:endParaRPr>
          </a:p>
          <a:p>
            <a:r>
              <a:rPr lang="zh-CN" altLang="zh-CN" sz="2800" dirty="0" smtClean="0">
                <a:latin typeface="+mn-ea"/>
              </a:rPr>
              <a:t>（</a:t>
            </a:r>
            <a:r>
              <a:rPr lang="en-US" altLang="zh-CN" sz="2800" dirty="0">
                <a:latin typeface="+mn-ea"/>
              </a:rPr>
              <a:t>C</a:t>
            </a:r>
            <a:r>
              <a:rPr lang="en-US" altLang="zh-CN" sz="2800" baseline="30000" dirty="0">
                <a:latin typeface="+mn-ea"/>
              </a:rPr>
              <a:t>1</a:t>
            </a:r>
            <a:r>
              <a:rPr lang="zh-CN" altLang="zh-CN" sz="2800" dirty="0">
                <a:latin typeface="+mn-ea"/>
              </a:rPr>
              <a:t>的</a:t>
            </a:r>
            <a:r>
              <a:rPr lang="en-US" altLang="zh-CN" sz="2800" dirty="0">
                <a:latin typeface="+mn-ea"/>
              </a:rPr>
              <a:t>C</a:t>
            </a:r>
            <a:r>
              <a:rPr lang="en-US" altLang="zh-CN" sz="2800" baseline="30000" dirty="0">
                <a:latin typeface="+mn-ea"/>
              </a:rPr>
              <a:t>5</a:t>
            </a:r>
            <a:r>
              <a:rPr lang="zh-CN" altLang="zh-CN" sz="2800" dirty="0">
                <a:latin typeface="+mn-ea"/>
              </a:rPr>
              <a:t>上的氢</a:t>
            </a:r>
            <a:r>
              <a:rPr lang="en-US" altLang="zh-CN" sz="2800" dirty="0" smtClean="0">
                <a:latin typeface="+mn-ea"/>
              </a:rPr>
              <a:t>)</a:t>
            </a:r>
            <a:r>
              <a:rPr lang="zh-CN" altLang="zh-CN" sz="2800" dirty="0" smtClean="0">
                <a:latin typeface="+mn-ea"/>
              </a:rPr>
              <a:t>处在</a:t>
            </a:r>
            <a:r>
              <a:rPr lang="zh-CN" altLang="zh-CN" sz="2800" dirty="0">
                <a:latin typeface="+mn-ea"/>
              </a:rPr>
              <a:t>去屏蔽区</a:t>
            </a:r>
            <a:r>
              <a:rPr lang="zh-CN" altLang="zh-CN" sz="2800" dirty="0" smtClean="0">
                <a:latin typeface="+mn-ea"/>
              </a:rPr>
              <a:t>，</a:t>
            </a:r>
            <a:endParaRPr lang="en-US" altLang="zh-CN" sz="2800" dirty="0" smtClean="0">
              <a:latin typeface="+mn-ea"/>
            </a:endParaRPr>
          </a:p>
          <a:p>
            <a:r>
              <a:rPr lang="zh-CN" altLang="zh-CN" sz="2800" dirty="0" smtClean="0">
                <a:latin typeface="+mn-ea"/>
              </a:rPr>
              <a:t>化学位移值</a:t>
            </a:r>
            <a:r>
              <a:rPr lang="el-GR" altLang="zh-CN" sz="2800" dirty="0">
                <a:latin typeface="+mn-ea"/>
              </a:rPr>
              <a:t>δ</a:t>
            </a:r>
            <a:r>
              <a:rPr lang="zh-CN" altLang="zh-CN" sz="2800" dirty="0" smtClean="0">
                <a:latin typeface="+mn-ea"/>
              </a:rPr>
              <a:t>约</a:t>
            </a:r>
            <a:r>
              <a:rPr lang="zh-CN" altLang="en-US" sz="2800" dirty="0" smtClean="0">
                <a:latin typeface="+mn-ea"/>
              </a:rPr>
              <a:t>为</a:t>
            </a:r>
            <a:r>
              <a:rPr lang="en-US" altLang="zh-CN" sz="2800" dirty="0" smtClean="0">
                <a:latin typeface="+mn-ea"/>
              </a:rPr>
              <a:t>2,</a:t>
            </a:r>
            <a:r>
              <a:rPr lang="zh-CN" altLang="zh-CN" sz="2800" dirty="0">
                <a:latin typeface="+mn-ea"/>
              </a:rPr>
              <a:t>而在环上</a:t>
            </a:r>
            <a:r>
              <a:rPr lang="en-US" altLang="zh-CN" sz="2800" dirty="0">
                <a:latin typeface="+mn-ea"/>
              </a:rPr>
              <a:t>C</a:t>
            </a:r>
            <a:r>
              <a:rPr lang="zh-CN" altLang="zh-CN" sz="2800" baseline="30000" dirty="0" smtClean="0">
                <a:latin typeface="+mn-ea"/>
              </a:rPr>
              <a:t>3</a:t>
            </a:r>
            <a:endParaRPr lang="en-US" altLang="zh-CN" sz="2800" baseline="30000" dirty="0" smtClean="0">
              <a:latin typeface="+mn-ea"/>
            </a:endParaRPr>
          </a:p>
          <a:p>
            <a:r>
              <a:rPr lang="zh-CN" altLang="zh-CN" sz="2800" dirty="0" smtClean="0">
                <a:latin typeface="+mn-ea"/>
              </a:rPr>
              <a:t>的质子处在</a:t>
            </a:r>
            <a:r>
              <a:rPr lang="zh-CN" altLang="zh-CN" sz="2800" dirty="0">
                <a:latin typeface="+mn-ea"/>
              </a:rPr>
              <a:t>屏蔽区，</a:t>
            </a:r>
            <a:r>
              <a:rPr lang="zh-CN" altLang="zh-CN" sz="2800" dirty="0" smtClean="0">
                <a:latin typeface="+mn-ea"/>
              </a:rPr>
              <a:t>化学位移</a:t>
            </a:r>
            <a:r>
              <a:rPr lang="zh-CN" altLang="zh-CN" sz="2800" dirty="0">
                <a:latin typeface="+mn-ea"/>
              </a:rPr>
              <a:t>为</a:t>
            </a:r>
            <a:r>
              <a:rPr lang="en-US" altLang="zh-CN" sz="2800" dirty="0">
                <a:latin typeface="+mn-ea"/>
              </a:rPr>
              <a:t>-1 ppm</a:t>
            </a:r>
            <a:r>
              <a:rPr lang="zh-CN" altLang="zh-CN" sz="2800" dirty="0">
                <a:latin typeface="+mn-ea"/>
              </a:rPr>
              <a:t>。</a:t>
            </a:r>
            <a:endParaRPr lang="zh-CN" altLang="en-US" sz="2800" dirty="0">
              <a:latin typeface="+mn-ea"/>
            </a:endParaRPr>
          </a:p>
        </p:txBody>
      </p:sp>
      <p:pic>
        <p:nvPicPr>
          <p:cNvPr id="2049" name="Picture 1" descr="C:\Users\dmt\AppData\Roaming\Tencent\Users\280268031\QQ\WinTemp\RichOle\$%K{}U~_Z3A2H4EZTA7H0YD.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652120" y="2740278"/>
            <a:ext cx="3030429" cy="264229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3920463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3" name="Picture 1" descr="C:\Users\dmt\AppData\Roaming\Tencent\Users\280268031\QQ\WinTemp\RichOle\RQM1Z~EOIXCZ~Z})J)Y52U9.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43267" y="1484784"/>
            <a:ext cx="6669093" cy="367240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8038215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95536" y="1260043"/>
            <a:ext cx="8424936" cy="4401205"/>
          </a:xfrm>
          <a:prstGeom prst="rect">
            <a:avLst/>
          </a:prstGeom>
        </p:spPr>
        <p:txBody>
          <a:bodyPr wrap="square">
            <a:spAutoFit/>
          </a:bodyPr>
          <a:lstStyle/>
          <a:p>
            <a:r>
              <a:rPr lang="zh-CN" altLang="zh-CN" sz="2800" b="1" dirty="0">
                <a:latin typeface="+mn-ea"/>
              </a:rPr>
              <a:t>2</a:t>
            </a:r>
            <a:r>
              <a:rPr lang="zh-CN" altLang="zh-CN" sz="2800" dirty="0">
                <a:latin typeface="+mn-ea"/>
              </a:rPr>
              <a:t>.双键</a:t>
            </a:r>
            <a:r>
              <a:rPr lang="zh-CN" altLang="zh-CN" sz="2800" dirty="0" smtClean="0">
                <a:latin typeface="+mn-ea"/>
              </a:rPr>
              <a:t>和</a:t>
            </a:r>
            <a:r>
              <a:rPr lang="zh-CN" altLang="en-US" sz="2800" dirty="0" smtClean="0">
                <a:latin typeface="+mn-ea"/>
              </a:rPr>
              <a:t>叁</a:t>
            </a:r>
            <a:r>
              <a:rPr lang="zh-CN" altLang="zh-CN" sz="2800" dirty="0" smtClean="0">
                <a:latin typeface="+mn-ea"/>
              </a:rPr>
              <a:t>键</a:t>
            </a:r>
            <a:r>
              <a:rPr lang="zh-CN" altLang="zh-CN" sz="2800" dirty="0">
                <a:latin typeface="+mn-ea"/>
              </a:rPr>
              <a:t>化合物的</a:t>
            </a:r>
            <a:r>
              <a:rPr lang="zh-CN" altLang="zh-CN" sz="2800" dirty="0" smtClean="0">
                <a:latin typeface="+mn-ea"/>
              </a:rPr>
              <a:t>各向异性</a:t>
            </a:r>
            <a:endParaRPr lang="en-US" altLang="zh-CN" sz="2800" dirty="0" smtClean="0">
              <a:latin typeface="+mn-ea"/>
            </a:endParaRPr>
          </a:p>
          <a:p>
            <a:r>
              <a:rPr lang="en-US" altLang="zh-CN" sz="2800" dirty="0" smtClean="0">
                <a:latin typeface="+mn-ea"/>
              </a:rPr>
              <a:t>    </a:t>
            </a:r>
            <a:r>
              <a:rPr lang="zh-CN" altLang="zh-CN" sz="2800" dirty="0" smtClean="0">
                <a:latin typeface="+mn-ea"/>
              </a:rPr>
              <a:t>乙烷</a:t>
            </a:r>
            <a:r>
              <a:rPr lang="zh-CN" altLang="zh-CN" sz="2800" dirty="0">
                <a:latin typeface="+mn-ea"/>
              </a:rPr>
              <a:t>质子的化学位移为</a:t>
            </a:r>
            <a:r>
              <a:rPr lang="en-US" altLang="zh-CN" sz="2800" dirty="0">
                <a:latin typeface="+mn-ea"/>
              </a:rPr>
              <a:t>0.96,</a:t>
            </a:r>
            <a:r>
              <a:rPr lang="zh-CN" altLang="zh-CN" sz="2800" dirty="0">
                <a:latin typeface="+mn-ea"/>
              </a:rPr>
              <a:t>而乙烯质子化学位移为</a:t>
            </a:r>
            <a:r>
              <a:rPr lang="en-US" altLang="zh-CN" sz="2800" dirty="0">
                <a:latin typeface="+mn-ea"/>
              </a:rPr>
              <a:t>5. </a:t>
            </a:r>
            <a:r>
              <a:rPr lang="en-US" altLang="zh-CN" sz="2800" dirty="0" smtClean="0">
                <a:latin typeface="+mn-ea"/>
              </a:rPr>
              <a:t>84</a:t>
            </a:r>
            <a:r>
              <a:rPr lang="zh-CN" altLang="en-US" sz="2800" dirty="0" smtClean="0">
                <a:latin typeface="+mn-ea"/>
              </a:rPr>
              <a:t>。</a:t>
            </a:r>
            <a:r>
              <a:rPr lang="zh-CN" altLang="zh-CN" sz="2800" dirty="0" smtClean="0">
                <a:latin typeface="+mn-ea"/>
              </a:rPr>
              <a:t>烯</a:t>
            </a:r>
            <a:r>
              <a:rPr lang="zh-CN" altLang="zh-CN" sz="2800" dirty="0">
                <a:latin typeface="+mn-ea"/>
              </a:rPr>
              <a:t>的氢共振出现在如此低</a:t>
            </a:r>
            <a:r>
              <a:rPr lang="zh-CN" altLang="zh-CN" sz="2800" dirty="0" smtClean="0">
                <a:latin typeface="+mn-ea"/>
              </a:rPr>
              <a:t>的磁场强度</a:t>
            </a:r>
            <a:r>
              <a:rPr lang="zh-CN" altLang="zh-CN" sz="2800" dirty="0">
                <a:latin typeface="+mn-ea"/>
              </a:rPr>
              <a:t>，一方面是烯碳</a:t>
            </a:r>
            <a:r>
              <a:rPr lang="en-US" altLang="zh-CN" sz="2800" dirty="0">
                <a:latin typeface="+mn-ea"/>
              </a:rPr>
              <a:t>sp</a:t>
            </a:r>
            <a:r>
              <a:rPr lang="en-US" altLang="zh-CN" sz="2800" baseline="30000" dirty="0">
                <a:latin typeface="+mn-ea"/>
              </a:rPr>
              <a:t>2</a:t>
            </a:r>
            <a:r>
              <a:rPr lang="zh-CN" altLang="zh-CN" sz="2800" dirty="0">
                <a:latin typeface="+mn-ea"/>
              </a:rPr>
              <a:t>杂化使</a:t>
            </a:r>
            <a:r>
              <a:rPr lang="en-US" altLang="zh-CN" sz="2800" dirty="0" smtClean="0">
                <a:latin typeface="+mn-ea"/>
              </a:rPr>
              <a:t>C—H</a:t>
            </a:r>
            <a:r>
              <a:rPr lang="zh-CN" altLang="zh-CN" sz="2800" dirty="0">
                <a:latin typeface="+mn-ea"/>
              </a:rPr>
              <a:t>键电子比</a:t>
            </a:r>
            <a:r>
              <a:rPr lang="en-US" altLang="zh-CN" sz="2800" dirty="0">
                <a:latin typeface="+mn-ea"/>
              </a:rPr>
              <a:t>sp</a:t>
            </a:r>
            <a:r>
              <a:rPr lang="en-US" altLang="zh-CN" sz="2800" baseline="30000" dirty="0">
                <a:latin typeface="+mn-ea"/>
              </a:rPr>
              <a:t>3</a:t>
            </a:r>
            <a:r>
              <a:rPr lang="zh-CN" altLang="zh-CN" sz="2800" dirty="0">
                <a:latin typeface="+mn-ea"/>
              </a:rPr>
              <a:t>杂化更靠近碳，减小了对质子的屏蔽</a:t>
            </a:r>
            <a:r>
              <a:rPr lang="zh-CN" altLang="zh-CN" sz="2800" dirty="0" smtClean="0">
                <a:latin typeface="+mn-ea"/>
              </a:rPr>
              <a:t>，更</a:t>
            </a:r>
            <a:r>
              <a:rPr lang="zh-CN" altLang="zh-CN" sz="2800" dirty="0">
                <a:latin typeface="+mn-ea"/>
              </a:rPr>
              <a:t>重要的是由于在外磁场作用下</a:t>
            </a:r>
            <a:r>
              <a:rPr lang="zh-CN" altLang="zh-CN" sz="2800" dirty="0" smtClean="0">
                <a:latin typeface="+mn-ea"/>
              </a:rPr>
              <a:t>产生</a:t>
            </a:r>
            <a:r>
              <a:rPr lang="el-GR" altLang="zh-CN" sz="2800" dirty="0">
                <a:latin typeface="+mn-ea"/>
              </a:rPr>
              <a:t>π</a:t>
            </a:r>
            <a:r>
              <a:rPr lang="zh-CN" altLang="zh-CN" sz="2800" dirty="0" smtClean="0">
                <a:latin typeface="+mn-ea"/>
              </a:rPr>
              <a:t>电子</a:t>
            </a:r>
            <a:r>
              <a:rPr lang="zh-CN" altLang="zh-CN" sz="2800" dirty="0">
                <a:latin typeface="+mn-ea"/>
              </a:rPr>
              <a:t>环流，从而产生了感应磁场（图</a:t>
            </a:r>
            <a:r>
              <a:rPr lang="en-US" altLang="zh-CN" sz="2800" dirty="0">
                <a:latin typeface="+mn-ea"/>
              </a:rPr>
              <a:t>12-9</a:t>
            </a:r>
            <a:r>
              <a:rPr lang="zh-CN" altLang="zh-CN" sz="2800" dirty="0">
                <a:latin typeface="+mn-ea"/>
              </a:rPr>
              <a:t>)，质子</a:t>
            </a:r>
            <a:r>
              <a:rPr lang="zh-CN" altLang="zh-CN" sz="2800" dirty="0" smtClean="0">
                <a:latin typeface="+mn-ea"/>
              </a:rPr>
              <a:t>恰好在</a:t>
            </a:r>
            <a:r>
              <a:rPr lang="zh-CN" altLang="zh-CN" sz="2800" dirty="0">
                <a:latin typeface="+mn-ea"/>
              </a:rPr>
              <a:t>去屏蔽区。同样，醛基氢也是处在去屏蔽区，使得它的共振吸收也出现在低场</a:t>
            </a:r>
            <a:r>
              <a:rPr lang="zh-CN" altLang="zh-CN" sz="2800" dirty="0" smtClean="0">
                <a:latin typeface="+mn-ea"/>
              </a:rPr>
              <a:t>，</a:t>
            </a:r>
            <a:r>
              <a:rPr lang="el-GR" altLang="zh-CN" sz="2800" dirty="0">
                <a:latin typeface="+mn-ea"/>
              </a:rPr>
              <a:t>δ</a:t>
            </a:r>
            <a:r>
              <a:rPr lang="zh-CN" altLang="zh-CN" sz="2800" dirty="0" smtClean="0">
                <a:latin typeface="+mn-ea"/>
              </a:rPr>
              <a:t>值</a:t>
            </a:r>
            <a:r>
              <a:rPr lang="zh-CN" altLang="zh-CN" sz="2800" dirty="0">
                <a:latin typeface="+mn-ea"/>
              </a:rPr>
              <a:t>约</a:t>
            </a:r>
            <a:r>
              <a:rPr lang="zh-CN" altLang="zh-CN" sz="2800" dirty="0" smtClean="0">
                <a:latin typeface="+mn-ea"/>
              </a:rPr>
              <a:t>为</a:t>
            </a:r>
            <a:r>
              <a:rPr lang="en-US" altLang="zh-CN" sz="2800" dirty="0" smtClean="0">
                <a:latin typeface="+mn-ea"/>
              </a:rPr>
              <a:t>9 </a:t>
            </a:r>
            <a:r>
              <a:rPr lang="zh-CN" altLang="zh-CN" sz="2800" dirty="0">
                <a:latin typeface="+mn-ea"/>
              </a:rPr>
              <a:t>〜</a:t>
            </a:r>
            <a:r>
              <a:rPr lang="en-US" altLang="zh-CN" sz="2800" dirty="0" smtClean="0">
                <a:latin typeface="+mn-ea"/>
              </a:rPr>
              <a:t>10</a:t>
            </a:r>
            <a:r>
              <a:rPr lang="zh-CN" altLang="en-US" sz="2800" dirty="0" smtClean="0">
                <a:latin typeface="+mn-ea"/>
              </a:rPr>
              <a:t>。</a:t>
            </a:r>
            <a:endParaRPr lang="en-US" altLang="zh-CN" sz="2800" dirty="0" smtClean="0">
              <a:latin typeface="+mn-ea"/>
            </a:endParaRPr>
          </a:p>
          <a:p>
            <a:r>
              <a:rPr lang="en-US" altLang="zh-CN" sz="2800" dirty="0">
                <a:latin typeface="+mn-ea"/>
              </a:rPr>
              <a:t> </a:t>
            </a:r>
            <a:r>
              <a:rPr lang="en-US" altLang="zh-CN" sz="2800" dirty="0" smtClean="0">
                <a:latin typeface="+mn-ea"/>
              </a:rPr>
              <a:t>   </a:t>
            </a:r>
            <a:endParaRPr lang="zh-CN" altLang="en-US" sz="2800" dirty="0">
              <a:latin typeface="+mn-ea"/>
            </a:endParaRPr>
          </a:p>
        </p:txBody>
      </p:sp>
    </p:spTree>
    <p:extLst>
      <p:ext uri="{BB962C8B-B14F-4D97-AF65-F5344CB8AC3E}">
        <p14:creationId xmlns:p14="http://schemas.microsoft.com/office/powerpoint/2010/main" val="264748164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23529" y="620688"/>
            <a:ext cx="8424936" cy="3108543"/>
          </a:xfrm>
          <a:prstGeom prst="rect">
            <a:avLst/>
          </a:prstGeom>
        </p:spPr>
        <p:txBody>
          <a:bodyPr wrap="square">
            <a:spAutoFit/>
          </a:bodyPr>
          <a:lstStyle/>
          <a:p>
            <a:r>
              <a:rPr lang="en-US" altLang="zh-CN" sz="2800" dirty="0" smtClean="0">
                <a:latin typeface="+mn-ea"/>
              </a:rPr>
              <a:t>    </a:t>
            </a:r>
            <a:r>
              <a:rPr lang="zh-CN" altLang="zh-CN" sz="2800" dirty="0" smtClean="0">
                <a:latin typeface="+mn-ea"/>
              </a:rPr>
              <a:t>炔</a:t>
            </a:r>
            <a:r>
              <a:rPr lang="zh-CN" altLang="zh-CN" sz="2800" dirty="0">
                <a:latin typeface="+mn-ea"/>
              </a:rPr>
              <a:t>也具有各向异性。它的质子处在屏蔽区（图</a:t>
            </a:r>
            <a:r>
              <a:rPr lang="en-US" altLang="zh-CN" sz="2800" dirty="0">
                <a:latin typeface="+mn-ea"/>
              </a:rPr>
              <a:t>12-10</a:t>
            </a:r>
            <a:r>
              <a:rPr lang="zh-CN" altLang="zh-CN" sz="2800" dirty="0">
                <a:latin typeface="+mn-ea"/>
              </a:rPr>
              <a:t>)，因此炔氢共振应出现在较高的</a:t>
            </a:r>
            <a:r>
              <a:rPr lang="zh-CN" altLang="zh-CN" sz="2800" dirty="0" smtClean="0">
                <a:latin typeface="+mn-ea"/>
              </a:rPr>
              <a:t>磁场强度</a:t>
            </a:r>
            <a:r>
              <a:rPr lang="zh-CN" altLang="zh-CN" sz="2800" dirty="0">
                <a:latin typeface="+mn-ea"/>
              </a:rPr>
              <a:t>区</a:t>
            </a:r>
            <a:r>
              <a:rPr lang="en-US" altLang="zh-CN" sz="2800" dirty="0">
                <a:latin typeface="+mn-ea"/>
              </a:rPr>
              <a:t>◦</a:t>
            </a:r>
            <a:r>
              <a:rPr lang="zh-CN" altLang="zh-CN" sz="2800" dirty="0">
                <a:latin typeface="+mn-ea"/>
              </a:rPr>
              <a:t>但因炔碳</a:t>
            </a:r>
            <a:r>
              <a:rPr lang="zh-CN" altLang="zh-CN" sz="2800" dirty="0" smtClean="0">
                <a:latin typeface="+mn-ea"/>
              </a:rPr>
              <a:t>为</a:t>
            </a:r>
            <a:r>
              <a:rPr lang="en-US" altLang="zh-CN" sz="2800" dirty="0" err="1" smtClean="0">
                <a:latin typeface="+mn-ea"/>
              </a:rPr>
              <a:t>sp</a:t>
            </a:r>
            <a:r>
              <a:rPr lang="zh-CN" altLang="zh-CN" sz="2800" dirty="0" smtClean="0">
                <a:latin typeface="+mn-ea"/>
              </a:rPr>
              <a:t>杂化</a:t>
            </a:r>
            <a:r>
              <a:rPr lang="zh-CN" altLang="zh-CN" sz="2800" dirty="0">
                <a:latin typeface="+mn-ea"/>
              </a:rPr>
              <a:t>，相对</a:t>
            </a:r>
            <a:r>
              <a:rPr lang="en-US" altLang="zh-CN" sz="2800" dirty="0">
                <a:latin typeface="+mn-ea"/>
              </a:rPr>
              <a:t>sp</a:t>
            </a:r>
            <a:r>
              <a:rPr lang="en-US" altLang="zh-CN" sz="2800" baseline="30000" dirty="0">
                <a:latin typeface="+mn-ea"/>
              </a:rPr>
              <a:t>2</a:t>
            </a:r>
            <a:r>
              <a:rPr lang="zh-CN" altLang="zh-CN" sz="2800" dirty="0">
                <a:latin typeface="+mn-ea"/>
              </a:rPr>
              <a:t>和</a:t>
            </a:r>
            <a:r>
              <a:rPr lang="en-US" altLang="zh-CN" sz="2800" dirty="0">
                <a:latin typeface="+mn-ea"/>
              </a:rPr>
              <a:t>sp</a:t>
            </a:r>
            <a:r>
              <a:rPr lang="en-US" altLang="zh-CN" sz="2800" baseline="30000" dirty="0">
                <a:latin typeface="+mn-ea"/>
              </a:rPr>
              <a:t>3</a:t>
            </a:r>
            <a:r>
              <a:rPr lang="zh-CN" altLang="zh-CN" sz="2800" dirty="0">
                <a:latin typeface="+mn-ea"/>
              </a:rPr>
              <a:t>杂化的</a:t>
            </a:r>
            <a:r>
              <a:rPr lang="en-US" altLang="zh-CN" sz="2800" dirty="0" smtClean="0">
                <a:latin typeface="+mn-ea"/>
              </a:rPr>
              <a:t>C—H</a:t>
            </a:r>
            <a:r>
              <a:rPr lang="zh-CN" altLang="zh-CN" sz="2800" dirty="0">
                <a:latin typeface="+mn-ea"/>
              </a:rPr>
              <a:t>键电子更靠近碳，使质子周围</a:t>
            </a:r>
            <a:r>
              <a:rPr lang="zh-CN" altLang="zh-CN" sz="2800" dirty="0" smtClean="0">
                <a:latin typeface="+mn-ea"/>
              </a:rPr>
              <a:t>的</a:t>
            </a:r>
            <a:r>
              <a:rPr lang="zh-CN" altLang="zh-CN" sz="2800" dirty="0">
                <a:latin typeface="+mn-ea"/>
              </a:rPr>
              <a:t>电子云密度减小，这种</a:t>
            </a:r>
            <a:r>
              <a:rPr lang="zh-CN" altLang="zh-CN" sz="2800" dirty="0" smtClean="0">
                <a:latin typeface="+mn-ea"/>
              </a:rPr>
              <a:t>因素</a:t>
            </a:r>
            <a:r>
              <a:rPr lang="zh-CN" altLang="en-US" sz="2800" dirty="0" smtClean="0">
                <a:latin typeface="+mn-ea"/>
              </a:rPr>
              <a:t>又</a:t>
            </a:r>
            <a:r>
              <a:rPr lang="zh-CN" altLang="zh-CN" sz="2800" dirty="0" smtClean="0">
                <a:latin typeface="+mn-ea"/>
              </a:rPr>
              <a:t>使</a:t>
            </a:r>
            <a:r>
              <a:rPr lang="zh-CN" altLang="zh-CN" sz="2800" dirty="0">
                <a:latin typeface="+mn-ea"/>
              </a:rPr>
              <a:t>质子共振吸收向低场移动。两种相反作用的协调使炔质子</a:t>
            </a:r>
            <a:r>
              <a:rPr lang="zh-CN" altLang="zh-CN" sz="2800" dirty="0" smtClean="0">
                <a:latin typeface="+mn-ea"/>
              </a:rPr>
              <a:t>的化学位移</a:t>
            </a:r>
            <a:r>
              <a:rPr lang="zh-CN" altLang="zh-CN" sz="2800" dirty="0">
                <a:latin typeface="+mn-ea"/>
              </a:rPr>
              <a:t>值为</a:t>
            </a:r>
            <a:r>
              <a:rPr lang="en-US" altLang="zh-CN" sz="2800" dirty="0">
                <a:latin typeface="+mn-ea"/>
              </a:rPr>
              <a:t>2. 88</a:t>
            </a:r>
            <a:r>
              <a:rPr lang="zh-CN" altLang="zh-CN" sz="2800" dirty="0">
                <a:latin typeface="+mn-ea"/>
              </a:rPr>
              <a:t>。</a:t>
            </a:r>
            <a:endParaRPr lang="zh-CN" altLang="en-US" sz="2800" dirty="0">
              <a:latin typeface="+mn-ea"/>
            </a:endParaRPr>
          </a:p>
          <a:p>
            <a:endParaRPr lang="zh-CN" altLang="en-US" sz="2800" dirty="0">
              <a:latin typeface="+mn-ea"/>
            </a:endParaRPr>
          </a:p>
        </p:txBody>
      </p:sp>
      <p:pic>
        <p:nvPicPr>
          <p:cNvPr id="4097" name="Picture 1" descr="C:\Users\dmt\AppData\Roaming\Tencent\Users\280268031\QQ\WinTemp\RichOle\077@UM$0%LJPQVT($$U[E@9.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27584" y="3284984"/>
            <a:ext cx="7446681" cy="288032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9980068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67544" y="548680"/>
            <a:ext cx="8208912" cy="5693866"/>
          </a:xfrm>
          <a:prstGeom prst="rect">
            <a:avLst/>
          </a:prstGeom>
        </p:spPr>
        <p:txBody>
          <a:bodyPr wrap="square">
            <a:spAutoFit/>
          </a:bodyPr>
          <a:lstStyle/>
          <a:p>
            <a:r>
              <a:rPr lang="zh-CN" altLang="zh-CN" sz="2800" b="1" dirty="0">
                <a:latin typeface="+mn-ea"/>
              </a:rPr>
              <a:t>三、氢键的影响</a:t>
            </a:r>
            <a:endParaRPr lang="zh-CN" altLang="zh-CN" sz="2800" dirty="0">
              <a:latin typeface="+mn-ea"/>
            </a:endParaRPr>
          </a:p>
          <a:p>
            <a:r>
              <a:rPr lang="en-US" altLang="zh-CN" sz="2800" dirty="0" smtClean="0">
                <a:latin typeface="+mn-ea"/>
              </a:rPr>
              <a:t>    </a:t>
            </a:r>
            <a:r>
              <a:rPr lang="zh-CN" altLang="zh-CN" sz="2800" dirty="0" smtClean="0">
                <a:latin typeface="+mn-ea"/>
              </a:rPr>
              <a:t>氢键</a:t>
            </a:r>
            <a:r>
              <a:rPr lang="zh-CN" altLang="zh-CN" sz="2800" dirty="0">
                <a:latin typeface="+mn-ea"/>
              </a:rPr>
              <a:t>的形成能较大地改变与氧、氮等元素直接相连质子的化学位移值。由于氢键的</a:t>
            </a:r>
            <a:r>
              <a:rPr lang="zh-CN" altLang="zh-CN" sz="2800" dirty="0" smtClean="0">
                <a:latin typeface="+mn-ea"/>
              </a:rPr>
              <a:t>形成可以</a:t>
            </a:r>
            <a:r>
              <a:rPr lang="zh-CN" altLang="zh-CN" sz="2800" dirty="0">
                <a:latin typeface="+mn-ea"/>
              </a:rPr>
              <a:t>削弱对氢键质子的屏蔽，使共振吸收移向低场。而氢键形成的程度与样品浓度、温度等</a:t>
            </a:r>
            <a:r>
              <a:rPr lang="zh-CN" altLang="zh-CN" sz="2800" dirty="0" smtClean="0">
                <a:latin typeface="+mn-ea"/>
              </a:rPr>
              <a:t>有直接</a:t>
            </a:r>
            <a:r>
              <a:rPr lang="zh-CN" altLang="zh-CN" sz="2800" dirty="0">
                <a:latin typeface="+mn-ea"/>
              </a:rPr>
              <a:t>关系，因此在不同条件下羟基</a:t>
            </a:r>
            <a:r>
              <a:rPr lang="en-US" altLang="zh-CN" sz="2800" dirty="0" smtClean="0">
                <a:latin typeface="+mn-ea"/>
              </a:rPr>
              <a:t>(—OH</a:t>
            </a:r>
            <a:r>
              <a:rPr lang="en-US" altLang="zh-CN" sz="2800" dirty="0">
                <a:latin typeface="+mn-ea"/>
              </a:rPr>
              <a:t>)</a:t>
            </a:r>
            <a:r>
              <a:rPr lang="zh-CN" altLang="zh-CN" sz="2800" dirty="0">
                <a:latin typeface="+mn-ea"/>
              </a:rPr>
              <a:t>和氨基</a:t>
            </a:r>
            <a:r>
              <a:rPr lang="en-US" altLang="zh-CN" sz="2800" dirty="0" smtClean="0">
                <a:latin typeface="+mn-ea"/>
              </a:rPr>
              <a:t>(—NH</a:t>
            </a:r>
            <a:r>
              <a:rPr lang="en-US" altLang="zh-CN" sz="2800" baseline="-25000" dirty="0" smtClean="0">
                <a:latin typeface="+mn-ea"/>
              </a:rPr>
              <a:t>2</a:t>
            </a:r>
            <a:r>
              <a:rPr lang="en-US" altLang="zh-CN" sz="2800" dirty="0">
                <a:latin typeface="+mn-ea"/>
              </a:rPr>
              <a:t>)</a:t>
            </a:r>
            <a:r>
              <a:rPr lang="zh-CN" altLang="zh-CN" sz="2800" dirty="0">
                <a:latin typeface="+mn-ea"/>
              </a:rPr>
              <a:t>质子的化学位移变化范围较大。</a:t>
            </a:r>
            <a:r>
              <a:rPr lang="zh-CN" altLang="zh-CN" sz="2800" dirty="0" smtClean="0">
                <a:latin typeface="+mn-ea"/>
              </a:rPr>
              <a:t>如醇</a:t>
            </a:r>
            <a:r>
              <a:rPr lang="zh-CN" altLang="zh-CN" sz="2800" dirty="0">
                <a:latin typeface="+mn-ea"/>
              </a:rPr>
              <a:t>羟基的质子化学位移一般</a:t>
            </a:r>
            <a:r>
              <a:rPr lang="zh-CN" altLang="zh-CN" sz="2800" dirty="0" smtClean="0">
                <a:latin typeface="+mn-ea"/>
              </a:rPr>
              <a:t>为</a:t>
            </a:r>
            <a:r>
              <a:rPr lang="en-US" altLang="zh-CN" sz="2800" dirty="0" smtClean="0">
                <a:latin typeface="+mn-ea"/>
              </a:rPr>
              <a:t>0.5</a:t>
            </a:r>
            <a:r>
              <a:rPr lang="zh-CN" altLang="zh-CN" sz="2800" dirty="0">
                <a:latin typeface="+mn-ea"/>
              </a:rPr>
              <a:t>〜</a:t>
            </a:r>
            <a:r>
              <a:rPr lang="en-US" altLang="zh-CN" sz="2800" dirty="0">
                <a:latin typeface="+mn-ea"/>
              </a:rPr>
              <a:t>5</a:t>
            </a:r>
            <a:r>
              <a:rPr lang="zh-CN" altLang="zh-CN" sz="2800" dirty="0">
                <a:latin typeface="+mn-ea"/>
              </a:rPr>
              <a:t>，酚为</a:t>
            </a:r>
            <a:r>
              <a:rPr lang="en-US" altLang="zh-CN" sz="2800" dirty="0">
                <a:latin typeface="+mn-ea"/>
              </a:rPr>
              <a:t>4</a:t>
            </a:r>
            <a:r>
              <a:rPr lang="zh-CN" altLang="zh-CN" sz="2800" dirty="0">
                <a:latin typeface="+mn-ea"/>
              </a:rPr>
              <a:t>〜</a:t>
            </a:r>
            <a:r>
              <a:rPr lang="en-US" altLang="zh-CN" sz="2800" dirty="0">
                <a:latin typeface="+mn-ea"/>
              </a:rPr>
              <a:t>8</a:t>
            </a:r>
            <a:r>
              <a:rPr lang="zh-CN" altLang="zh-CN" sz="2800" dirty="0">
                <a:latin typeface="+mn-ea"/>
              </a:rPr>
              <a:t>，胺为</a:t>
            </a:r>
            <a:r>
              <a:rPr lang="en-US" altLang="zh-CN" sz="2800" dirty="0" smtClean="0">
                <a:latin typeface="+mn-ea"/>
              </a:rPr>
              <a:t>0.5</a:t>
            </a:r>
            <a:r>
              <a:rPr lang="zh-CN" altLang="zh-CN" sz="2800" dirty="0">
                <a:latin typeface="+mn-ea"/>
              </a:rPr>
              <a:t>〜</a:t>
            </a:r>
            <a:r>
              <a:rPr lang="en-US" altLang="zh-CN" sz="2800" dirty="0">
                <a:latin typeface="+mn-ea"/>
              </a:rPr>
              <a:t>5</a:t>
            </a:r>
            <a:r>
              <a:rPr lang="zh-CN" altLang="zh-CN" sz="2800" dirty="0">
                <a:latin typeface="+mn-ea"/>
              </a:rPr>
              <a:t>。羧酸容易以二聚体形式</a:t>
            </a:r>
            <a:r>
              <a:rPr lang="zh-CN" altLang="zh-CN" sz="2800" dirty="0" smtClean="0">
                <a:latin typeface="+mn-ea"/>
              </a:rPr>
              <a:t>存在</a:t>
            </a:r>
            <a:r>
              <a:rPr lang="en-US" altLang="zh-CN" sz="2800" dirty="0" smtClean="0">
                <a:latin typeface="+mn-ea"/>
              </a:rPr>
              <a:t>(</a:t>
            </a:r>
            <a:r>
              <a:rPr lang="zh-CN" altLang="zh-CN" sz="2800" dirty="0">
                <a:latin typeface="+mn-ea"/>
              </a:rPr>
              <a:t>双分子的氢键），它的化学位移为</a:t>
            </a:r>
            <a:r>
              <a:rPr lang="en-US" altLang="zh-CN" sz="2800" dirty="0" smtClean="0">
                <a:latin typeface="+mn-ea"/>
              </a:rPr>
              <a:t>10〜13</a:t>
            </a:r>
            <a:r>
              <a:rPr lang="zh-CN" altLang="en-US" sz="2800" dirty="0" smtClean="0">
                <a:latin typeface="+mn-ea"/>
              </a:rPr>
              <a:t>。</a:t>
            </a:r>
            <a:endParaRPr lang="zh-CN" altLang="zh-CN" sz="2800" dirty="0">
              <a:latin typeface="+mn-ea"/>
            </a:endParaRPr>
          </a:p>
          <a:p>
            <a:r>
              <a:rPr lang="en-US" altLang="zh-CN" sz="2800" dirty="0" smtClean="0">
                <a:latin typeface="+mn-ea"/>
              </a:rPr>
              <a:t>    </a:t>
            </a:r>
            <a:r>
              <a:rPr lang="zh-CN" altLang="zh-CN" sz="2800" dirty="0" smtClean="0">
                <a:latin typeface="+mn-ea"/>
              </a:rPr>
              <a:t>分子内</a:t>
            </a:r>
            <a:r>
              <a:rPr lang="zh-CN" altLang="zh-CN" sz="2800" dirty="0">
                <a:latin typeface="+mn-ea"/>
              </a:rPr>
              <a:t>氢键同样可以影响质子的共振吸收</a:t>
            </a:r>
            <a:r>
              <a:rPr lang="zh-CN" altLang="zh-CN" sz="2800" dirty="0" smtClean="0">
                <a:latin typeface="+mn-ea"/>
              </a:rPr>
              <a:t>。</a:t>
            </a:r>
            <a:r>
              <a:rPr lang="el-GR" altLang="zh-CN" sz="2800" dirty="0">
                <a:latin typeface="+mn-ea"/>
              </a:rPr>
              <a:t>β</a:t>
            </a:r>
            <a:r>
              <a:rPr lang="en-US" altLang="zh-CN" sz="2800" dirty="0" smtClean="0">
                <a:latin typeface="+mn-ea"/>
              </a:rPr>
              <a:t>-</a:t>
            </a:r>
            <a:r>
              <a:rPr lang="zh-CN" altLang="zh-CN" sz="2800" dirty="0">
                <a:latin typeface="+mn-ea"/>
              </a:rPr>
              <a:t>二酮的烯醇式可以形成分子内氢键，该</a:t>
            </a:r>
            <a:r>
              <a:rPr lang="zh-CN" altLang="zh-CN" sz="2800" dirty="0" smtClean="0">
                <a:latin typeface="+mn-ea"/>
              </a:rPr>
              <a:t>羟基</a:t>
            </a:r>
            <a:r>
              <a:rPr lang="zh-CN" altLang="zh-CN" sz="2800" dirty="0">
                <a:latin typeface="+mn-ea"/>
              </a:rPr>
              <a:t>质子的</a:t>
            </a:r>
            <a:r>
              <a:rPr lang="zh-CN" altLang="zh-CN" sz="2800" dirty="0" smtClean="0">
                <a:latin typeface="+mn-ea"/>
              </a:rPr>
              <a:t>化学位移</a:t>
            </a:r>
            <a:r>
              <a:rPr lang="el-GR" altLang="zh-CN" sz="2800" dirty="0">
                <a:latin typeface="+mn-ea"/>
              </a:rPr>
              <a:t>δ</a:t>
            </a:r>
            <a:r>
              <a:rPr lang="zh-CN" altLang="zh-CN" sz="2800" dirty="0" smtClean="0">
                <a:latin typeface="+mn-ea"/>
              </a:rPr>
              <a:t>为</a:t>
            </a:r>
            <a:r>
              <a:rPr lang="en-US" altLang="zh-CN" sz="2800" dirty="0">
                <a:latin typeface="+mn-ea"/>
              </a:rPr>
              <a:t>11</a:t>
            </a:r>
            <a:r>
              <a:rPr lang="zh-CN" altLang="zh-CN" sz="2800" dirty="0">
                <a:latin typeface="+mn-ea"/>
              </a:rPr>
              <a:t>〜</a:t>
            </a:r>
            <a:r>
              <a:rPr lang="en-US" altLang="zh-CN" sz="2800" dirty="0">
                <a:latin typeface="+mn-ea"/>
              </a:rPr>
              <a:t>16</a:t>
            </a:r>
            <a:r>
              <a:rPr lang="zh-CN" altLang="zh-CN" sz="2800" dirty="0">
                <a:latin typeface="+mn-ea"/>
              </a:rPr>
              <a:t>。</a:t>
            </a:r>
          </a:p>
        </p:txBody>
      </p:sp>
    </p:spTree>
    <p:extLst>
      <p:ext uri="{BB962C8B-B14F-4D97-AF65-F5344CB8AC3E}">
        <p14:creationId xmlns:p14="http://schemas.microsoft.com/office/powerpoint/2010/main" val="391001964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1" name="Picture 1" descr="C:\Users\dmt\AppData\Roaming\Tencent\Users\280268031\QQ\WinTemp\RichOle\(RDO$060JZ50YH2J{G5T)7D.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18561" y="476672"/>
            <a:ext cx="2775435" cy="2328813"/>
          </a:xfrm>
          <a:prstGeom prst="rect">
            <a:avLst/>
          </a:prstGeom>
          <a:noFill/>
          <a:extLst>
            <a:ext uri="{909E8E84-426E-40DD-AFC4-6F175D3DCCD1}">
              <a14:hiddenFill xmlns:a14="http://schemas.microsoft.com/office/drawing/2010/main">
                <a:solidFill>
                  <a:srgbClr val="FFFFFF"/>
                </a:solidFill>
              </a14:hiddenFill>
            </a:ext>
          </a:extLst>
        </p:spPr>
      </p:pic>
      <p:sp>
        <p:nvSpPr>
          <p:cNvPr id="2" name="矩形 1"/>
          <p:cNvSpPr/>
          <p:nvPr/>
        </p:nvSpPr>
        <p:spPr>
          <a:xfrm>
            <a:off x="467544" y="3140968"/>
            <a:ext cx="8208912" cy="2246769"/>
          </a:xfrm>
          <a:prstGeom prst="rect">
            <a:avLst/>
          </a:prstGeom>
        </p:spPr>
        <p:txBody>
          <a:bodyPr wrap="square">
            <a:spAutoFit/>
          </a:bodyPr>
          <a:lstStyle/>
          <a:p>
            <a:r>
              <a:rPr lang="zh-CN" altLang="zh-CN" sz="2800" b="1" dirty="0">
                <a:latin typeface="+mn-ea"/>
              </a:rPr>
              <a:t>四、常见化合物的化学位移范围</a:t>
            </a:r>
            <a:endParaRPr lang="zh-CN" altLang="zh-CN" sz="2800" dirty="0">
              <a:latin typeface="+mn-ea"/>
            </a:endParaRPr>
          </a:p>
          <a:p>
            <a:r>
              <a:rPr lang="en-US" altLang="zh-CN" sz="2800" dirty="0" smtClean="0">
                <a:latin typeface="+mn-ea"/>
              </a:rPr>
              <a:t>    </a:t>
            </a:r>
            <a:r>
              <a:rPr lang="zh-CN" altLang="zh-CN" sz="2800" dirty="0" smtClean="0">
                <a:latin typeface="+mn-ea"/>
              </a:rPr>
              <a:t>有机化合物</a:t>
            </a:r>
            <a:r>
              <a:rPr lang="zh-CN" altLang="zh-CN" sz="2800" dirty="0">
                <a:latin typeface="+mn-ea"/>
              </a:rPr>
              <a:t>中不同环境的质子受到诱导、各向异性、氢键等的影响，具有不同的化学位移</a:t>
            </a:r>
            <a:r>
              <a:rPr lang="zh-CN" altLang="zh-CN" sz="2800" dirty="0" smtClean="0">
                <a:latin typeface="+mn-ea"/>
              </a:rPr>
              <a:t>。根据</a:t>
            </a:r>
            <a:r>
              <a:rPr lang="zh-CN" altLang="zh-CN" sz="2800" dirty="0">
                <a:latin typeface="+mn-ea"/>
              </a:rPr>
              <a:t>实验数据把不同类型质子的化学位移大致范围总结如下：</a:t>
            </a:r>
            <a:endParaRPr lang="zh-CN" altLang="zh-CN" sz="2800" dirty="0">
              <a:latin typeface="+mn-ea"/>
            </a:endParaRPr>
          </a:p>
        </p:txBody>
      </p:sp>
    </p:spTree>
    <p:extLst>
      <p:ext uri="{BB962C8B-B14F-4D97-AF65-F5344CB8AC3E}">
        <p14:creationId xmlns:p14="http://schemas.microsoft.com/office/powerpoint/2010/main" val="2514712376"/>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48</TotalTime>
  <Words>924</Words>
  <Application>Microsoft Office PowerPoint</Application>
  <PresentationFormat>全屏显示(4:3)</PresentationFormat>
  <Paragraphs>25</Paragraphs>
  <Slides>11</Slides>
  <Notes>0</Notes>
  <HiddenSlides>0</HiddenSlides>
  <MMClips>0</MMClips>
  <ScaleCrop>false</ScaleCrop>
  <HeadingPairs>
    <vt:vector size="4" baseType="variant">
      <vt:variant>
        <vt:lpstr>主题</vt:lpstr>
      </vt:variant>
      <vt:variant>
        <vt:i4>1</vt:i4>
      </vt:variant>
      <vt:variant>
        <vt:lpstr>幻灯片标题</vt:lpstr>
      </vt:variant>
      <vt:variant>
        <vt:i4>11</vt:i4>
      </vt:variant>
    </vt:vector>
  </HeadingPairs>
  <TitlesOfParts>
    <vt:vector size="12"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dmt</dc:creator>
  <cp:lastModifiedBy>dmt</cp:lastModifiedBy>
  <cp:revision>5</cp:revision>
  <dcterms:created xsi:type="dcterms:W3CDTF">2018-10-22T00:31:45Z</dcterms:created>
  <dcterms:modified xsi:type="dcterms:W3CDTF">2018-12-05T05:29:28Z</dcterms:modified>
</cp:coreProperties>
</file>