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9" r:id="rId3"/>
    <p:sldId id="257" r:id="rId4"/>
    <p:sldId id="258" r:id="rId5"/>
    <p:sldId id="271" r:id="rId6"/>
    <p:sldId id="259" r:id="rId7"/>
    <p:sldId id="273" r:id="rId8"/>
    <p:sldId id="274" r:id="rId9"/>
    <p:sldId id="260" r:id="rId10"/>
    <p:sldId id="278" r:id="rId11"/>
    <p:sldId id="276" r:id="rId12"/>
    <p:sldId id="280" r:id="rId13"/>
    <p:sldId id="261" r:id="rId14"/>
    <p:sldId id="262" r:id="rId15"/>
    <p:sldId id="281" r:id="rId16"/>
    <p:sldId id="263" r:id="rId17"/>
    <p:sldId id="282" r:id="rId18"/>
    <p:sldId id="264" r:id="rId19"/>
    <p:sldId id="284" r:id="rId20"/>
    <p:sldId id="265" r:id="rId21"/>
    <p:sldId id="283" r:id="rId22"/>
    <p:sldId id="266" r:id="rId23"/>
    <p:sldId id="267" r:id="rId24"/>
    <p:sldId id="268" r:id="rId2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150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2018/12/21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2018/12/21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2018/12/21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2018/12/21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2018/12/21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2018/12/21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2018/12/21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2018/12/21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2018/12/21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2018/12/21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2018/12/21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2018/12/21</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67544" y="829156"/>
            <a:ext cx="8424936" cy="4832092"/>
          </a:xfrm>
          <a:prstGeom prst="rect">
            <a:avLst/>
          </a:prstGeom>
        </p:spPr>
        <p:txBody>
          <a:bodyPr wrap="square">
            <a:spAutoFit/>
          </a:bodyPr>
          <a:lstStyle/>
          <a:p>
            <a:r>
              <a:rPr lang="en-US" altLang="zh-CN" sz="2800" dirty="0">
                <a:latin typeface="+mn-ea"/>
              </a:rPr>
              <a:t>16.3 </a:t>
            </a:r>
            <a:r>
              <a:rPr lang="en-US" altLang="zh-CN" sz="2800" dirty="0" smtClean="0">
                <a:latin typeface="+mn-ea"/>
              </a:rPr>
              <a:t>   </a:t>
            </a:r>
            <a:r>
              <a:rPr lang="zh-CN" altLang="en-US" sz="2800" dirty="0" smtClean="0">
                <a:latin typeface="+mn-ea"/>
              </a:rPr>
              <a:t>丙二酸</a:t>
            </a:r>
            <a:r>
              <a:rPr lang="zh-CN" altLang="en-US" sz="2800" dirty="0">
                <a:latin typeface="+mn-ea"/>
              </a:rPr>
              <a:t>二乙酯、“三乙”和其他酸性氢化合物的</a:t>
            </a:r>
            <a:r>
              <a:rPr lang="en-US" altLang="zh-CN" sz="2800" dirty="0" smtClean="0">
                <a:latin typeface="+mn-ea"/>
              </a:rPr>
              <a:t>α</a:t>
            </a:r>
            <a:r>
              <a:rPr lang="zh-CN" altLang="en-US" sz="2800" dirty="0" smtClean="0">
                <a:latin typeface="+mn-ea"/>
              </a:rPr>
              <a:t>碳负离子</a:t>
            </a:r>
            <a:r>
              <a:rPr lang="zh-CN" altLang="en-US" sz="2800" dirty="0">
                <a:latin typeface="+mn-ea"/>
              </a:rPr>
              <a:t>的</a:t>
            </a:r>
            <a:r>
              <a:rPr lang="zh-CN" altLang="en-US" sz="2800" dirty="0" smtClean="0">
                <a:latin typeface="+mn-ea"/>
              </a:rPr>
              <a:t>亲核</a:t>
            </a:r>
            <a:r>
              <a:rPr lang="zh-CN" altLang="en-US" sz="2800" dirty="0">
                <a:latin typeface="+mn-ea"/>
              </a:rPr>
              <a:t>取代反应及在合成中的应用</a:t>
            </a:r>
          </a:p>
          <a:p>
            <a:r>
              <a:rPr lang="zh-CN" altLang="en-US" sz="2800" b="1" dirty="0">
                <a:latin typeface="+mn-ea"/>
              </a:rPr>
              <a:t>一、丙二酸二乙酯的烃基化及在合成中的应用</a:t>
            </a:r>
          </a:p>
          <a:p>
            <a:r>
              <a:rPr lang="en-US" altLang="zh-CN" sz="2800" dirty="0" smtClean="0">
                <a:latin typeface="+mn-ea"/>
              </a:rPr>
              <a:t>    1</a:t>
            </a:r>
            <a:r>
              <a:rPr lang="en-US" altLang="zh-CN" sz="2800" dirty="0">
                <a:latin typeface="+mn-ea"/>
              </a:rPr>
              <a:t>.</a:t>
            </a:r>
            <a:r>
              <a:rPr lang="zh-CN" altLang="en-US" sz="2800" dirty="0">
                <a:latin typeface="+mn-ea"/>
              </a:rPr>
              <a:t>烃基化及产物的脱羧</a:t>
            </a:r>
          </a:p>
          <a:p>
            <a:r>
              <a:rPr lang="zh-CN" altLang="en-US" sz="2800" dirty="0" smtClean="0">
                <a:latin typeface="+mn-ea"/>
              </a:rPr>
              <a:t>    丙二酸</a:t>
            </a:r>
            <a:r>
              <a:rPr lang="zh-CN" altLang="en-US" sz="2800" dirty="0">
                <a:latin typeface="+mn-ea"/>
              </a:rPr>
              <a:t>二乙酯具有双重</a:t>
            </a:r>
            <a:r>
              <a:rPr lang="en-US" altLang="zh-CN" sz="2800" dirty="0" smtClean="0">
                <a:latin typeface="+mn-ea"/>
              </a:rPr>
              <a:t>α</a:t>
            </a:r>
            <a:r>
              <a:rPr lang="zh-CN" altLang="en-US" sz="2800" dirty="0" smtClean="0">
                <a:latin typeface="+mn-ea"/>
              </a:rPr>
              <a:t>氢</a:t>
            </a:r>
            <a:r>
              <a:rPr lang="en-US" altLang="zh-CN" sz="2800" dirty="0">
                <a:latin typeface="+mn-ea"/>
              </a:rPr>
              <a:t>,</a:t>
            </a:r>
            <a:r>
              <a:rPr lang="zh-CN" altLang="en-US" sz="2800" dirty="0">
                <a:latin typeface="+mn-ea"/>
              </a:rPr>
              <a:t>呈现明显的</a:t>
            </a:r>
            <a:r>
              <a:rPr lang="zh-CN" altLang="en-US" sz="2800" dirty="0" smtClean="0">
                <a:latin typeface="+mn-ea"/>
              </a:rPr>
              <a:t>酸性</a:t>
            </a:r>
            <a:r>
              <a:rPr lang="en-US" altLang="zh-CN" sz="2800" dirty="0" smtClean="0">
                <a:latin typeface="+mn-ea"/>
              </a:rPr>
              <a:t>(</a:t>
            </a:r>
            <a:r>
              <a:rPr lang="en-US" altLang="zh-CN" sz="2800" dirty="0">
                <a:latin typeface="+mn-ea"/>
              </a:rPr>
              <a:t>pKa13)</a:t>
            </a:r>
            <a:r>
              <a:rPr lang="zh-CN" altLang="en-US" sz="2800" dirty="0">
                <a:latin typeface="+mn-ea"/>
              </a:rPr>
              <a:t>。在碱作用下产生碳负离子</a:t>
            </a:r>
            <a:r>
              <a:rPr lang="en-US" altLang="zh-CN" sz="2800" dirty="0">
                <a:latin typeface="+mn-ea"/>
              </a:rPr>
              <a:t>,</a:t>
            </a:r>
            <a:r>
              <a:rPr lang="zh-CN" altLang="en-US" sz="2800" dirty="0">
                <a:latin typeface="+mn-ea"/>
              </a:rPr>
              <a:t>可</a:t>
            </a:r>
            <a:r>
              <a:rPr lang="zh-CN" altLang="en-US" sz="2800" dirty="0" smtClean="0">
                <a:latin typeface="+mn-ea"/>
              </a:rPr>
              <a:t>与卤</a:t>
            </a:r>
            <a:r>
              <a:rPr lang="zh-CN" altLang="en-US" sz="2800" dirty="0">
                <a:latin typeface="+mn-ea"/>
              </a:rPr>
              <a:t>代烃发生亲核取代反应</a:t>
            </a:r>
            <a:r>
              <a:rPr lang="en-US" altLang="zh-CN" sz="2800" dirty="0">
                <a:latin typeface="+mn-ea"/>
              </a:rPr>
              <a:t>,</a:t>
            </a:r>
            <a:r>
              <a:rPr lang="zh-CN" altLang="en-US" sz="2800" dirty="0">
                <a:latin typeface="+mn-ea"/>
              </a:rPr>
              <a:t>结果在双重</a:t>
            </a:r>
            <a:r>
              <a:rPr lang="en-US" altLang="zh-CN" sz="2800" dirty="0" smtClean="0">
                <a:latin typeface="+mn-ea"/>
              </a:rPr>
              <a:t>α</a:t>
            </a:r>
            <a:r>
              <a:rPr lang="zh-CN" altLang="en-US" sz="2800" dirty="0" smtClean="0">
                <a:latin typeface="+mn-ea"/>
              </a:rPr>
              <a:t>碳</a:t>
            </a:r>
            <a:r>
              <a:rPr lang="zh-CN" altLang="en-US" sz="2800" dirty="0">
                <a:latin typeface="+mn-ea"/>
              </a:rPr>
              <a:t>上导入烃基</a:t>
            </a:r>
            <a:r>
              <a:rPr lang="en-US" altLang="zh-CN" sz="2800" dirty="0">
                <a:latin typeface="+mn-ea"/>
              </a:rPr>
              <a:t>,</a:t>
            </a:r>
            <a:r>
              <a:rPr lang="zh-CN" altLang="en-US" sz="2800" dirty="0">
                <a:latin typeface="+mn-ea"/>
              </a:rPr>
              <a:t>称为烃基化反应。烃基化产物碱性</a:t>
            </a:r>
            <a:r>
              <a:rPr lang="zh-CN" altLang="en-US" sz="2800" dirty="0" smtClean="0">
                <a:latin typeface="+mn-ea"/>
              </a:rPr>
              <a:t>水解</a:t>
            </a:r>
            <a:r>
              <a:rPr lang="zh-CN" altLang="en-US" sz="2800" dirty="0">
                <a:latin typeface="+mn-ea"/>
              </a:rPr>
              <a:t>并酸化生成丙二酸类化合物</a:t>
            </a:r>
            <a:r>
              <a:rPr lang="en-US" altLang="zh-CN" sz="2800" dirty="0">
                <a:latin typeface="+mn-ea"/>
              </a:rPr>
              <a:t>,</a:t>
            </a:r>
            <a:r>
              <a:rPr lang="zh-CN" altLang="en-US" sz="2800" dirty="0">
                <a:latin typeface="+mn-ea"/>
              </a:rPr>
              <a:t>该化合物不稳定</a:t>
            </a:r>
            <a:r>
              <a:rPr lang="en-US" altLang="zh-CN" sz="2800" dirty="0">
                <a:latin typeface="+mn-ea"/>
              </a:rPr>
              <a:t>,</a:t>
            </a:r>
            <a:r>
              <a:rPr lang="zh-CN" altLang="en-US" sz="2800" dirty="0">
                <a:latin typeface="+mn-ea"/>
              </a:rPr>
              <a:t>受热脱羧生成一烃基乙酸。若一烃基</a:t>
            </a:r>
            <a:r>
              <a:rPr lang="zh-CN" altLang="en-US" sz="2800" dirty="0" smtClean="0">
                <a:latin typeface="+mn-ea"/>
              </a:rPr>
              <a:t>丙二酸二</a:t>
            </a:r>
            <a:r>
              <a:rPr lang="zh-CN" altLang="en-US" sz="2800" dirty="0">
                <a:latin typeface="+mn-ea"/>
              </a:rPr>
              <a:t>乙酯再用</a:t>
            </a:r>
            <a:r>
              <a:rPr lang="en-US" altLang="zh-CN" sz="2800" dirty="0" smtClean="0">
                <a:latin typeface="+mn-ea"/>
              </a:rPr>
              <a:t>NaOC</a:t>
            </a:r>
            <a:r>
              <a:rPr lang="en-US" altLang="zh-CN" dirty="0" smtClean="0">
                <a:latin typeface="+mn-ea"/>
              </a:rPr>
              <a:t>2</a:t>
            </a:r>
            <a:r>
              <a:rPr lang="en-US" altLang="zh-CN" sz="2800" dirty="0" smtClean="0">
                <a:latin typeface="+mn-ea"/>
              </a:rPr>
              <a:t>H</a:t>
            </a:r>
            <a:r>
              <a:rPr lang="en-US" altLang="zh-CN" dirty="0" smtClean="0">
                <a:latin typeface="+mn-ea"/>
              </a:rPr>
              <a:t>5</a:t>
            </a:r>
            <a:r>
              <a:rPr lang="zh-CN" altLang="en-US" sz="2800" dirty="0" smtClean="0">
                <a:latin typeface="+mn-ea"/>
              </a:rPr>
              <a:t>处理</a:t>
            </a:r>
            <a:r>
              <a:rPr lang="zh-CN" altLang="en-US" sz="2800" dirty="0">
                <a:latin typeface="+mn-ea"/>
              </a:rPr>
              <a:t>并与另一卤代烃作用</a:t>
            </a:r>
            <a:r>
              <a:rPr lang="en-US" altLang="zh-CN" sz="2800" dirty="0">
                <a:latin typeface="+mn-ea"/>
              </a:rPr>
              <a:t>,</a:t>
            </a:r>
            <a:r>
              <a:rPr lang="zh-CN" altLang="en-US" sz="2800" dirty="0">
                <a:latin typeface="+mn-ea"/>
              </a:rPr>
              <a:t>则碱性水解、酸化加热可得到二烃基乙酸。</a:t>
            </a:r>
          </a:p>
        </p:txBody>
      </p:sp>
    </p:spTree>
    <p:extLst>
      <p:ext uri="{BB962C8B-B14F-4D97-AF65-F5344CB8AC3E}">
        <p14:creationId xmlns:p14="http://schemas.microsoft.com/office/powerpoint/2010/main" val="4475267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548089"/>
            <a:ext cx="8352928" cy="5693866"/>
          </a:xfrm>
          <a:prstGeom prst="rect">
            <a:avLst/>
          </a:prstGeom>
        </p:spPr>
        <p:txBody>
          <a:bodyPr wrap="square">
            <a:spAutoFit/>
          </a:bodyPr>
          <a:lstStyle/>
          <a:p>
            <a:r>
              <a:rPr lang="en-US" altLang="zh-CN" sz="2800" dirty="0" smtClean="0">
                <a:latin typeface="+mn-ea"/>
              </a:rPr>
              <a:t>    1</a:t>
            </a:r>
            <a:r>
              <a:rPr lang="en-US" altLang="zh-CN" sz="2800" dirty="0">
                <a:latin typeface="+mn-ea"/>
              </a:rPr>
              <a:t>.</a:t>
            </a:r>
            <a:r>
              <a:rPr lang="zh-CN" altLang="en-US" sz="2800" dirty="0">
                <a:latin typeface="+mn-ea"/>
              </a:rPr>
              <a:t>“三乙”的烃基化及产物的脱羧</a:t>
            </a:r>
          </a:p>
          <a:p>
            <a:r>
              <a:rPr lang="zh-CN" altLang="en-US" sz="2800" dirty="0" smtClean="0">
                <a:latin typeface="+mn-ea"/>
              </a:rPr>
              <a:t>    乙酰乙酸</a:t>
            </a:r>
            <a:r>
              <a:rPr lang="zh-CN" altLang="en-US" sz="2800" dirty="0">
                <a:latin typeface="+mn-ea"/>
              </a:rPr>
              <a:t>乙酯亦为双重</a:t>
            </a:r>
            <a:r>
              <a:rPr lang="en-US" altLang="zh-CN" sz="2800" dirty="0" smtClean="0">
                <a:latin typeface="+mn-ea"/>
              </a:rPr>
              <a:t>α</a:t>
            </a:r>
            <a:r>
              <a:rPr lang="zh-CN" altLang="en-US" sz="2800" dirty="0" smtClean="0">
                <a:latin typeface="+mn-ea"/>
              </a:rPr>
              <a:t>氢</a:t>
            </a:r>
            <a:r>
              <a:rPr lang="zh-CN" altLang="en-US" sz="2800" dirty="0">
                <a:latin typeface="+mn-ea"/>
              </a:rPr>
              <a:t>化合物</a:t>
            </a:r>
            <a:r>
              <a:rPr lang="en-US" altLang="zh-CN" sz="2800" dirty="0">
                <a:latin typeface="+mn-ea"/>
              </a:rPr>
              <a:t>,</a:t>
            </a:r>
            <a:r>
              <a:rPr lang="zh-CN" altLang="en-US" sz="2800" dirty="0">
                <a:latin typeface="+mn-ea"/>
              </a:rPr>
              <a:t>它的</a:t>
            </a:r>
            <a:r>
              <a:rPr lang="en-US" altLang="zh-CN" sz="2800" dirty="0" err="1">
                <a:latin typeface="+mn-ea"/>
              </a:rPr>
              <a:t>pKa</a:t>
            </a:r>
            <a:r>
              <a:rPr lang="en-US" altLang="zh-CN" sz="2800" dirty="0">
                <a:latin typeface="+mn-ea"/>
              </a:rPr>
              <a:t> </a:t>
            </a:r>
            <a:r>
              <a:rPr lang="zh-CN" altLang="en-US" sz="2800" dirty="0">
                <a:latin typeface="+mn-ea"/>
              </a:rPr>
              <a:t>为</a:t>
            </a:r>
            <a:r>
              <a:rPr lang="en-US" altLang="zh-CN" sz="2800" dirty="0">
                <a:latin typeface="+mn-ea"/>
              </a:rPr>
              <a:t>11,</a:t>
            </a:r>
            <a:r>
              <a:rPr lang="zh-CN" altLang="en-US" sz="2800" dirty="0">
                <a:latin typeface="+mn-ea"/>
              </a:rPr>
              <a:t>能与碱作用生成碳负离子</a:t>
            </a:r>
            <a:r>
              <a:rPr lang="en-US" altLang="zh-CN" sz="2800" dirty="0">
                <a:latin typeface="+mn-ea"/>
              </a:rPr>
              <a:t>,</a:t>
            </a:r>
            <a:r>
              <a:rPr lang="zh-CN" altLang="en-US" sz="2800" dirty="0">
                <a:latin typeface="+mn-ea"/>
              </a:rPr>
              <a:t>所以像</a:t>
            </a:r>
            <a:r>
              <a:rPr lang="zh-CN" altLang="en-US" sz="2800" dirty="0" smtClean="0">
                <a:latin typeface="+mn-ea"/>
              </a:rPr>
              <a:t>丙二酸</a:t>
            </a:r>
            <a:r>
              <a:rPr lang="zh-CN" altLang="en-US" sz="2800" dirty="0">
                <a:latin typeface="+mn-ea"/>
              </a:rPr>
              <a:t>二乙酯负离子一样能与卤代烃发生亲核取代反应</a:t>
            </a:r>
            <a:r>
              <a:rPr lang="en-US" altLang="zh-CN" sz="2800" dirty="0">
                <a:latin typeface="+mn-ea"/>
              </a:rPr>
              <a:t>,</a:t>
            </a:r>
            <a:r>
              <a:rPr lang="zh-CN" altLang="en-US" sz="2800" dirty="0">
                <a:latin typeface="+mn-ea"/>
              </a:rPr>
              <a:t>在双重</a:t>
            </a:r>
            <a:r>
              <a:rPr lang="en-US" altLang="zh-CN" sz="2800" dirty="0">
                <a:latin typeface="+mn-ea"/>
              </a:rPr>
              <a:t>α </a:t>
            </a:r>
            <a:r>
              <a:rPr lang="zh-CN" altLang="en-US" sz="2800" dirty="0">
                <a:latin typeface="+mn-ea"/>
              </a:rPr>
              <a:t>碳上导入烃基。烃基化的</a:t>
            </a:r>
            <a:r>
              <a:rPr lang="zh-CN" altLang="en-US" sz="2800" dirty="0" smtClean="0">
                <a:latin typeface="+mn-ea"/>
              </a:rPr>
              <a:t>“三乙”</a:t>
            </a:r>
            <a:r>
              <a:rPr lang="zh-CN" altLang="en-US" sz="2800" dirty="0">
                <a:latin typeface="+mn-ea"/>
              </a:rPr>
              <a:t>经碱性水解、酸化加热</a:t>
            </a:r>
            <a:r>
              <a:rPr lang="en-US" altLang="zh-CN" sz="2800" dirty="0">
                <a:latin typeface="+mn-ea"/>
              </a:rPr>
              <a:t>,</a:t>
            </a:r>
            <a:r>
              <a:rPr lang="zh-CN" altLang="en-US" sz="2800" dirty="0">
                <a:latin typeface="+mn-ea"/>
              </a:rPr>
              <a:t>则脱羧生成一取代或二取代的丙酮</a:t>
            </a:r>
            <a:r>
              <a:rPr lang="en-US" altLang="zh-CN" sz="2800" dirty="0">
                <a:latin typeface="+mn-ea"/>
              </a:rPr>
              <a:t>(</a:t>
            </a:r>
            <a:r>
              <a:rPr lang="zh-CN" altLang="en-US" sz="2800" dirty="0">
                <a:latin typeface="+mn-ea"/>
              </a:rPr>
              <a:t>见上反应图示</a:t>
            </a:r>
            <a:r>
              <a:rPr lang="en-US" altLang="zh-CN" sz="2800" dirty="0">
                <a:latin typeface="+mn-ea"/>
              </a:rPr>
              <a:t>)</a:t>
            </a:r>
            <a:r>
              <a:rPr lang="zh-CN" altLang="en-US" sz="2800" dirty="0">
                <a:latin typeface="+mn-ea"/>
              </a:rPr>
              <a:t>。</a:t>
            </a:r>
          </a:p>
          <a:p>
            <a:r>
              <a:rPr lang="en-US" altLang="zh-CN" sz="2800" dirty="0" smtClean="0">
                <a:latin typeface="+mn-ea"/>
              </a:rPr>
              <a:t>     2</a:t>
            </a:r>
            <a:r>
              <a:rPr lang="en-US" altLang="zh-CN" sz="2800" dirty="0">
                <a:latin typeface="+mn-ea"/>
              </a:rPr>
              <a:t>.</a:t>
            </a:r>
            <a:r>
              <a:rPr lang="zh-CN" altLang="en-US" sz="2800" dirty="0">
                <a:latin typeface="+mn-ea"/>
              </a:rPr>
              <a:t>合成甲基酮中的应用</a:t>
            </a:r>
          </a:p>
          <a:p>
            <a:r>
              <a:rPr lang="zh-CN" altLang="en-US" sz="2800" dirty="0" smtClean="0">
                <a:latin typeface="+mn-ea"/>
              </a:rPr>
              <a:t>     通过</a:t>
            </a:r>
            <a:r>
              <a:rPr lang="zh-CN" altLang="en-US" sz="2800" dirty="0">
                <a:latin typeface="+mn-ea"/>
              </a:rPr>
              <a:t>“三乙”的亲核取代及其产物的脱羧</a:t>
            </a:r>
            <a:r>
              <a:rPr lang="en-US" altLang="zh-CN" sz="2800" dirty="0">
                <a:latin typeface="+mn-ea"/>
              </a:rPr>
              <a:t>,</a:t>
            </a:r>
            <a:r>
              <a:rPr lang="zh-CN" altLang="en-US" sz="2800" dirty="0">
                <a:latin typeface="+mn-ea"/>
              </a:rPr>
              <a:t>可以合成各种甲基酮类。被合成的产物中</a:t>
            </a:r>
            <a:r>
              <a:rPr lang="en-US" altLang="zh-CN" sz="2800" dirty="0">
                <a:latin typeface="+mn-ea"/>
              </a:rPr>
              <a:t>,“</a:t>
            </a:r>
            <a:r>
              <a:rPr lang="zh-CN" altLang="en-US" sz="2800" dirty="0" smtClean="0">
                <a:latin typeface="+mn-ea"/>
              </a:rPr>
              <a:t>三乙</a:t>
            </a:r>
            <a:r>
              <a:rPr lang="zh-CN" altLang="en-US" sz="2800" dirty="0">
                <a:latin typeface="+mn-ea"/>
              </a:rPr>
              <a:t>”提供的部分</a:t>
            </a:r>
            <a:r>
              <a:rPr lang="zh-CN" altLang="en-US" sz="2800" dirty="0" smtClean="0">
                <a:latin typeface="+mn-ea"/>
              </a:rPr>
              <a:t>是        </a:t>
            </a:r>
            <a:r>
              <a:rPr lang="en-US" altLang="zh-CN" sz="2800" dirty="0" smtClean="0">
                <a:latin typeface="+mn-ea"/>
              </a:rPr>
              <a:t>,</a:t>
            </a:r>
            <a:r>
              <a:rPr lang="zh-CN" altLang="en-US" sz="2800" dirty="0">
                <a:latin typeface="+mn-ea"/>
              </a:rPr>
              <a:t>其余部分由相应的卤代烃提供</a:t>
            </a:r>
            <a:r>
              <a:rPr lang="en-US" altLang="zh-CN" sz="2800" dirty="0">
                <a:latin typeface="+mn-ea"/>
              </a:rPr>
              <a:t>,</a:t>
            </a:r>
            <a:r>
              <a:rPr lang="zh-CN" altLang="en-US" sz="2800" dirty="0">
                <a:latin typeface="+mn-ea"/>
              </a:rPr>
              <a:t>像丙二酸二乙酯合成酸一样</a:t>
            </a:r>
            <a:r>
              <a:rPr lang="en-US" altLang="zh-CN" sz="2800" dirty="0" smtClean="0">
                <a:latin typeface="+mn-ea"/>
              </a:rPr>
              <a:t>,</a:t>
            </a:r>
            <a:r>
              <a:rPr lang="zh-CN" altLang="en-US" sz="2800" dirty="0" smtClean="0">
                <a:latin typeface="+mn-ea"/>
              </a:rPr>
              <a:t>“三乙”</a:t>
            </a:r>
            <a:r>
              <a:rPr lang="zh-CN" altLang="en-US" sz="2800" dirty="0">
                <a:latin typeface="+mn-ea"/>
              </a:rPr>
              <a:t>合成甲基酮也是一个卤代烃选择问题</a:t>
            </a:r>
            <a:r>
              <a:rPr lang="zh-CN" altLang="en-US" sz="2800" dirty="0" smtClean="0">
                <a:latin typeface="+mn-ea"/>
              </a:rPr>
              <a:t>。</a:t>
            </a:r>
            <a:endParaRPr lang="zh-CN" altLang="en-US" sz="2800" dirty="0">
              <a:latin typeface="+mn-ea"/>
            </a:endParaRPr>
          </a:p>
        </p:txBody>
      </p:sp>
      <p:pic>
        <p:nvPicPr>
          <p:cNvPr id="9217" name="Picture 1" descr="C:\Users\dmt\AppData\Roaming\Tencent\Users\280268031\QQ\WinTemp\RichOle\V(T75NS$}JFCBCM@9F`{1GH.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3768" y="4869159"/>
            <a:ext cx="1224136" cy="4543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56598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872206"/>
            <a:ext cx="8352928" cy="1384995"/>
          </a:xfrm>
          <a:prstGeom prst="rect">
            <a:avLst/>
          </a:prstGeom>
        </p:spPr>
        <p:txBody>
          <a:bodyPr wrap="square">
            <a:spAutoFit/>
          </a:bodyPr>
          <a:lstStyle/>
          <a:p>
            <a:r>
              <a:rPr lang="zh-CN" altLang="en-US" sz="2800" dirty="0" smtClean="0">
                <a:latin typeface="+mn-ea"/>
              </a:rPr>
              <a:t>    当</a:t>
            </a:r>
            <a:r>
              <a:rPr lang="zh-CN" altLang="en-US" sz="2800" dirty="0">
                <a:latin typeface="+mn-ea"/>
              </a:rPr>
              <a:t>采用单卤代烃时</a:t>
            </a:r>
            <a:r>
              <a:rPr lang="en-US" altLang="zh-CN" sz="2800" dirty="0">
                <a:latin typeface="+mn-ea"/>
              </a:rPr>
              <a:t>,</a:t>
            </a:r>
            <a:r>
              <a:rPr lang="zh-CN" altLang="en-US" sz="2800" dirty="0">
                <a:latin typeface="+mn-ea"/>
              </a:rPr>
              <a:t>该法可合成取代丙酮</a:t>
            </a:r>
            <a:r>
              <a:rPr lang="en-US" altLang="zh-CN" sz="2800" dirty="0">
                <a:latin typeface="+mn-ea"/>
              </a:rPr>
              <a:t>,</a:t>
            </a:r>
            <a:r>
              <a:rPr lang="zh-CN" altLang="en-US" sz="2800" dirty="0" smtClean="0">
                <a:latin typeface="+mn-ea"/>
              </a:rPr>
              <a:t>如</a:t>
            </a:r>
            <a:r>
              <a:rPr lang="en-US" altLang="zh-CN" sz="2800" dirty="0">
                <a:latin typeface="+mn-ea"/>
              </a:rPr>
              <a:t>3-</a:t>
            </a:r>
            <a:r>
              <a:rPr lang="zh-CN" altLang="en-US" sz="2800" dirty="0">
                <a:latin typeface="+mn-ea"/>
              </a:rPr>
              <a:t>甲基</a:t>
            </a:r>
            <a:r>
              <a:rPr lang="en-US" altLang="zh-CN" sz="2800" dirty="0">
                <a:latin typeface="+mn-ea"/>
              </a:rPr>
              <a:t>-2-</a:t>
            </a:r>
            <a:r>
              <a:rPr lang="zh-CN" altLang="en-US" sz="2800" dirty="0">
                <a:latin typeface="+mn-ea"/>
              </a:rPr>
              <a:t>己酮的合成</a:t>
            </a:r>
            <a:r>
              <a:rPr lang="en-US" altLang="zh-CN" sz="2800" dirty="0">
                <a:latin typeface="+mn-ea"/>
              </a:rPr>
              <a:t>,</a:t>
            </a:r>
            <a:r>
              <a:rPr lang="zh-CN" altLang="en-US" sz="2800" dirty="0">
                <a:latin typeface="+mn-ea"/>
              </a:rPr>
              <a:t>根据如下图示可知是由“三乙”和卤代甲烷和卤代丙烷制备的。</a:t>
            </a:r>
            <a:endParaRPr lang="zh-CN" altLang="en-US" sz="2800" dirty="0">
              <a:latin typeface="+mn-ea"/>
            </a:endParaRPr>
          </a:p>
        </p:txBody>
      </p:sp>
      <p:pic>
        <p:nvPicPr>
          <p:cNvPr id="10241" name="Picture 1" descr="C:\Users\dmt\AppData\Roaming\Tencent\Users\280268031\QQ\WinTemp\RichOle\2$RA(J[JZ`$UD{[0IU]18$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2312957"/>
            <a:ext cx="6768752" cy="31322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03189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95536" y="891877"/>
            <a:ext cx="8352928" cy="1384995"/>
          </a:xfrm>
          <a:prstGeom prst="rect">
            <a:avLst/>
          </a:prstGeom>
        </p:spPr>
        <p:txBody>
          <a:bodyPr wrap="square">
            <a:spAutoFit/>
          </a:bodyPr>
          <a:lstStyle/>
          <a:p>
            <a:r>
              <a:rPr lang="zh-CN" altLang="en-US" sz="2800" dirty="0" smtClean="0">
                <a:latin typeface="+mn-ea"/>
              </a:rPr>
              <a:t>    当</a:t>
            </a:r>
            <a:r>
              <a:rPr lang="zh-CN" altLang="en-US" sz="2800" dirty="0">
                <a:latin typeface="+mn-ea"/>
              </a:rPr>
              <a:t>采用双卤代烃</a:t>
            </a:r>
            <a:r>
              <a:rPr lang="en-US" altLang="zh-CN" sz="2800" dirty="0">
                <a:latin typeface="+mn-ea"/>
              </a:rPr>
              <a:t>,</a:t>
            </a:r>
            <a:r>
              <a:rPr lang="zh-CN" altLang="en-US" sz="2800" dirty="0">
                <a:latin typeface="+mn-ea"/>
              </a:rPr>
              <a:t>且“三乙”钠盐与双卤代烃摩尔比为</a:t>
            </a:r>
            <a:r>
              <a:rPr lang="en-US" altLang="zh-CN" sz="2800" dirty="0">
                <a:latin typeface="+mn-ea"/>
              </a:rPr>
              <a:t>2∶1</a:t>
            </a:r>
            <a:r>
              <a:rPr lang="zh-CN" altLang="en-US" sz="2800" dirty="0">
                <a:latin typeface="+mn-ea"/>
              </a:rPr>
              <a:t>时可制备二酮</a:t>
            </a:r>
            <a:r>
              <a:rPr lang="en-US" altLang="zh-CN" sz="2800" dirty="0">
                <a:latin typeface="+mn-ea"/>
              </a:rPr>
              <a:t>,</a:t>
            </a:r>
            <a:r>
              <a:rPr lang="zh-CN" altLang="en-US" sz="2800" dirty="0">
                <a:latin typeface="+mn-ea"/>
              </a:rPr>
              <a:t>如</a:t>
            </a:r>
            <a:r>
              <a:rPr lang="en-US" altLang="zh-CN" sz="2800" dirty="0">
                <a:latin typeface="+mn-ea"/>
              </a:rPr>
              <a:t>2,6-</a:t>
            </a:r>
            <a:r>
              <a:rPr lang="zh-CN" altLang="en-US" sz="2800" dirty="0">
                <a:latin typeface="+mn-ea"/>
              </a:rPr>
              <a:t>庚二酮是由</a:t>
            </a:r>
          </a:p>
          <a:p>
            <a:r>
              <a:rPr lang="en-US" altLang="zh-CN" sz="2800" dirty="0">
                <a:latin typeface="+mn-ea"/>
              </a:rPr>
              <a:t>1molCH</a:t>
            </a:r>
            <a:r>
              <a:rPr lang="en-US" altLang="zh-CN" dirty="0">
                <a:latin typeface="+mn-ea"/>
              </a:rPr>
              <a:t>2</a:t>
            </a:r>
            <a:r>
              <a:rPr lang="en-US" altLang="zh-CN" sz="2800" dirty="0">
                <a:latin typeface="+mn-ea"/>
              </a:rPr>
              <a:t>Cl</a:t>
            </a:r>
            <a:r>
              <a:rPr lang="en-US" altLang="zh-CN" dirty="0">
                <a:latin typeface="+mn-ea"/>
              </a:rPr>
              <a:t>2 </a:t>
            </a:r>
            <a:r>
              <a:rPr lang="zh-CN" altLang="en-US" sz="2800" dirty="0">
                <a:latin typeface="+mn-ea"/>
              </a:rPr>
              <a:t>和</a:t>
            </a:r>
            <a:r>
              <a:rPr lang="en-US" altLang="zh-CN" sz="2800" dirty="0">
                <a:latin typeface="+mn-ea"/>
              </a:rPr>
              <a:t>2mol“</a:t>
            </a:r>
            <a:r>
              <a:rPr lang="zh-CN" altLang="en-US" sz="2800" dirty="0">
                <a:latin typeface="+mn-ea"/>
              </a:rPr>
              <a:t>三乙”制备的。</a:t>
            </a:r>
          </a:p>
        </p:txBody>
      </p:sp>
      <p:pic>
        <p:nvPicPr>
          <p:cNvPr id="11265" name="Picture 1" descr="C:\Users\dmt\AppData\Roaming\Tencent\Users\280268031\QQ\WinTemp\RichOle\SA9V_]CC3~HAF_R6RWD2(M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2581747"/>
            <a:ext cx="7587860" cy="27914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93842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552" y="1106741"/>
            <a:ext cx="8136904" cy="954107"/>
          </a:xfrm>
          <a:prstGeom prst="rect">
            <a:avLst/>
          </a:prstGeom>
        </p:spPr>
        <p:txBody>
          <a:bodyPr wrap="square">
            <a:spAutoFit/>
          </a:bodyPr>
          <a:lstStyle/>
          <a:p>
            <a:r>
              <a:rPr lang="zh-CN" altLang="en-US" sz="2800" dirty="0" smtClean="0">
                <a:latin typeface="+mn-ea"/>
              </a:rPr>
              <a:t>    当</a:t>
            </a:r>
            <a:r>
              <a:rPr lang="zh-CN" altLang="en-US" sz="2800" dirty="0">
                <a:latin typeface="+mn-ea"/>
              </a:rPr>
              <a:t>采用</a:t>
            </a:r>
            <a:r>
              <a:rPr lang="en-US" altLang="zh-CN" sz="2800" dirty="0">
                <a:latin typeface="+mn-ea"/>
              </a:rPr>
              <a:t>1mol1,4-</a:t>
            </a:r>
            <a:r>
              <a:rPr lang="zh-CN" altLang="en-US" sz="2800" dirty="0">
                <a:latin typeface="+mn-ea"/>
              </a:rPr>
              <a:t>二卤代丁烷</a:t>
            </a:r>
            <a:r>
              <a:rPr lang="en-US" altLang="zh-CN" sz="2800" dirty="0">
                <a:latin typeface="+mn-ea"/>
              </a:rPr>
              <a:t>,1mol“</a:t>
            </a:r>
            <a:r>
              <a:rPr lang="zh-CN" altLang="en-US" sz="2800" dirty="0">
                <a:latin typeface="+mn-ea"/>
              </a:rPr>
              <a:t>三乙</a:t>
            </a:r>
            <a:r>
              <a:rPr lang="zh-CN" altLang="en-US" sz="2800" dirty="0" smtClean="0">
                <a:latin typeface="+mn-ea"/>
              </a:rPr>
              <a:t>”和</a:t>
            </a:r>
            <a:r>
              <a:rPr lang="en-US" altLang="zh-CN" sz="2800" dirty="0" smtClean="0">
                <a:latin typeface="+mn-ea"/>
              </a:rPr>
              <a:t>2mol</a:t>
            </a:r>
            <a:r>
              <a:rPr lang="zh-CN" altLang="en-US" sz="2800" dirty="0">
                <a:latin typeface="+mn-ea"/>
              </a:rPr>
              <a:t>醇钠时</a:t>
            </a:r>
            <a:r>
              <a:rPr lang="en-US" altLang="zh-CN" sz="2800" dirty="0">
                <a:latin typeface="+mn-ea"/>
              </a:rPr>
              <a:t>,</a:t>
            </a:r>
            <a:r>
              <a:rPr lang="zh-CN" altLang="en-US" sz="2800" dirty="0">
                <a:latin typeface="+mn-ea"/>
              </a:rPr>
              <a:t>则得到环戊基甲基酮。</a:t>
            </a:r>
          </a:p>
        </p:txBody>
      </p:sp>
      <p:pic>
        <p:nvPicPr>
          <p:cNvPr id="12289" name="Picture 1" descr="C:\Users\dmt\AppData\Roaming\Tencent\Users\280268031\QQ\WinTemp\RichOle\EQ1QRBSU1TKE)_OLR%)84V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1474" y="2276872"/>
            <a:ext cx="6918918" cy="3600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71126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552" y="599320"/>
            <a:ext cx="8136904" cy="3108543"/>
          </a:xfrm>
          <a:prstGeom prst="rect">
            <a:avLst/>
          </a:prstGeom>
        </p:spPr>
        <p:txBody>
          <a:bodyPr wrap="square">
            <a:spAutoFit/>
          </a:bodyPr>
          <a:lstStyle/>
          <a:p>
            <a:r>
              <a:rPr lang="zh-CN" altLang="en-US" sz="2800" dirty="0" smtClean="0">
                <a:latin typeface="+mn-ea"/>
              </a:rPr>
              <a:t>    “三乙”</a:t>
            </a:r>
            <a:r>
              <a:rPr lang="zh-CN" altLang="en-US" sz="2800" dirty="0">
                <a:latin typeface="+mn-ea"/>
              </a:rPr>
              <a:t>不像丙二酸二乙酯那样</a:t>
            </a:r>
            <a:r>
              <a:rPr lang="en-US" altLang="zh-CN" sz="2800" dirty="0">
                <a:latin typeface="+mn-ea"/>
              </a:rPr>
              <a:t>,</a:t>
            </a:r>
            <a:r>
              <a:rPr lang="zh-CN" altLang="en-US" sz="2800" dirty="0">
                <a:latin typeface="+mn-ea"/>
              </a:rPr>
              <a:t>它不能生成双钠盐</a:t>
            </a:r>
            <a:r>
              <a:rPr lang="en-US" altLang="zh-CN" sz="2800" dirty="0">
                <a:latin typeface="+mn-ea"/>
              </a:rPr>
              <a:t>,</a:t>
            </a:r>
            <a:r>
              <a:rPr lang="zh-CN" altLang="en-US" sz="2800" dirty="0">
                <a:latin typeface="+mn-ea"/>
              </a:rPr>
              <a:t>反应中是以两次单钠盐的生成并</a:t>
            </a:r>
            <a:r>
              <a:rPr lang="zh-CN" altLang="en-US" sz="2800" dirty="0" smtClean="0">
                <a:latin typeface="+mn-ea"/>
              </a:rPr>
              <a:t>分别进行</a:t>
            </a:r>
            <a:r>
              <a:rPr lang="zh-CN" altLang="en-US" sz="2800" dirty="0">
                <a:latin typeface="+mn-ea"/>
              </a:rPr>
              <a:t>亲核取代关环而成。由于“三乙”不能生成双钠盐</a:t>
            </a:r>
            <a:r>
              <a:rPr lang="en-US" altLang="zh-CN" sz="2800" dirty="0">
                <a:latin typeface="+mn-ea"/>
              </a:rPr>
              <a:t>,</a:t>
            </a:r>
            <a:r>
              <a:rPr lang="zh-CN" altLang="en-US" sz="2800" dirty="0">
                <a:latin typeface="+mn-ea"/>
              </a:rPr>
              <a:t>因此不能合成三、四元环。</a:t>
            </a:r>
          </a:p>
          <a:p>
            <a:r>
              <a:rPr lang="zh-CN" altLang="en-US" sz="2800" dirty="0" smtClean="0">
                <a:latin typeface="+mn-ea"/>
              </a:rPr>
              <a:t>    带有</a:t>
            </a:r>
            <a:r>
              <a:rPr lang="zh-CN" altLang="en-US" sz="2800" dirty="0">
                <a:latin typeface="+mn-ea"/>
              </a:rPr>
              <a:t>官能团的</a:t>
            </a:r>
            <a:r>
              <a:rPr lang="en-US" altLang="zh-CN" sz="2800" dirty="0" smtClean="0">
                <a:latin typeface="+mn-ea"/>
              </a:rPr>
              <a:t>α</a:t>
            </a:r>
            <a:r>
              <a:rPr lang="zh-CN" altLang="en-US" sz="2800" dirty="0" smtClean="0">
                <a:latin typeface="+mn-ea"/>
              </a:rPr>
              <a:t>卤</a:t>
            </a:r>
            <a:r>
              <a:rPr lang="zh-CN" altLang="en-US" sz="2800" dirty="0">
                <a:latin typeface="+mn-ea"/>
              </a:rPr>
              <a:t>代化合物与“三乙”反应</a:t>
            </a:r>
            <a:r>
              <a:rPr lang="en-US" altLang="zh-CN" sz="2800" dirty="0">
                <a:latin typeface="+mn-ea"/>
              </a:rPr>
              <a:t>,</a:t>
            </a:r>
            <a:r>
              <a:rPr lang="zh-CN" altLang="en-US" sz="2800" dirty="0">
                <a:latin typeface="+mn-ea"/>
              </a:rPr>
              <a:t>与丙二酸二乙酯一样</a:t>
            </a:r>
            <a:r>
              <a:rPr lang="en-US" altLang="zh-CN" sz="2800" dirty="0">
                <a:latin typeface="+mn-ea"/>
              </a:rPr>
              <a:t>,</a:t>
            </a:r>
            <a:r>
              <a:rPr lang="zh-CN" altLang="en-US" sz="2800" dirty="0">
                <a:latin typeface="+mn-ea"/>
              </a:rPr>
              <a:t>可合成双官能团</a:t>
            </a:r>
            <a:r>
              <a:rPr lang="zh-CN" altLang="en-US" sz="2800" dirty="0" smtClean="0">
                <a:latin typeface="+mn-ea"/>
              </a:rPr>
              <a:t>化合物</a:t>
            </a:r>
            <a:r>
              <a:rPr lang="en-US" altLang="zh-CN" sz="2800" dirty="0">
                <a:latin typeface="+mn-ea"/>
              </a:rPr>
              <a:t>,</a:t>
            </a:r>
            <a:r>
              <a:rPr lang="zh-CN" altLang="en-US" sz="2800" dirty="0">
                <a:latin typeface="+mn-ea"/>
              </a:rPr>
              <a:t>如</a:t>
            </a:r>
            <a:r>
              <a:rPr lang="en-US" altLang="zh-CN" sz="2800" dirty="0">
                <a:latin typeface="+mn-ea"/>
              </a:rPr>
              <a:t>2,5-</a:t>
            </a:r>
            <a:r>
              <a:rPr lang="zh-CN" altLang="en-US" sz="2800" dirty="0">
                <a:latin typeface="+mn-ea"/>
              </a:rPr>
              <a:t>己二酮可由“三乙”和</a:t>
            </a:r>
            <a:r>
              <a:rPr lang="en-US" altLang="zh-CN" sz="2800" dirty="0" smtClean="0">
                <a:latin typeface="+mn-ea"/>
              </a:rPr>
              <a:t>α</a:t>
            </a:r>
            <a:r>
              <a:rPr lang="zh-CN" altLang="en-US" sz="2800" dirty="0" smtClean="0">
                <a:latin typeface="+mn-ea"/>
              </a:rPr>
              <a:t>卤</a:t>
            </a:r>
            <a:r>
              <a:rPr lang="zh-CN" altLang="en-US" sz="2800" dirty="0">
                <a:latin typeface="+mn-ea"/>
              </a:rPr>
              <a:t>代丙酮制备。</a:t>
            </a:r>
          </a:p>
        </p:txBody>
      </p:sp>
      <p:pic>
        <p:nvPicPr>
          <p:cNvPr id="13313" name="Picture 1" descr="C:\Users\dmt\AppData\Roaming\Tencent\Users\280268031\QQ\WinTemp\RichOle\9R@$C4{VXHU[($YSIDEXH~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3717032"/>
            <a:ext cx="6696744" cy="27826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80308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1" descr="C:\Users\dmt\AppData\Roaming\Tencent\Users\280268031\QQ\WinTemp\RichOle\1H%J~GAN{Q8N]U6}I6XS@HM.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945" y="549746"/>
            <a:ext cx="8941551" cy="2258433"/>
          </a:xfrm>
          <a:prstGeom prst="rect">
            <a:avLst/>
          </a:prstGeom>
          <a:noFill/>
          <a:extLst>
            <a:ext uri="{909E8E84-426E-40DD-AFC4-6F175D3DCCD1}">
              <a14:hiddenFill xmlns:a14="http://schemas.microsoft.com/office/drawing/2010/main">
                <a:solidFill>
                  <a:srgbClr val="FFFFFF"/>
                </a:solidFill>
              </a14:hiddenFill>
            </a:ext>
          </a:extLst>
        </p:spPr>
      </p:pic>
      <p:pic>
        <p:nvPicPr>
          <p:cNvPr id="14338" name="Picture 2" descr="C:\Users\dmt\AppData\Roaming\Tencent\Users\280268031\QQ\WinTemp\RichOle\[R8)E4}9S1{HVD7~6]R0`(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945" y="2898626"/>
            <a:ext cx="8757187" cy="34106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22435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902325"/>
            <a:ext cx="8352928" cy="5262979"/>
          </a:xfrm>
          <a:prstGeom prst="rect">
            <a:avLst/>
          </a:prstGeom>
        </p:spPr>
        <p:txBody>
          <a:bodyPr wrap="square">
            <a:spAutoFit/>
          </a:bodyPr>
          <a:lstStyle/>
          <a:p>
            <a:r>
              <a:rPr lang="zh-CN" altLang="en-US" sz="2800" b="1" dirty="0">
                <a:latin typeface="+mn-ea"/>
              </a:rPr>
              <a:t>三、酯缩合产物和其他双重</a:t>
            </a:r>
            <a:r>
              <a:rPr lang="en-US" altLang="zh-CN" sz="2800" b="1" dirty="0">
                <a:latin typeface="+mn-ea"/>
              </a:rPr>
              <a:t>α </a:t>
            </a:r>
            <a:r>
              <a:rPr lang="zh-CN" altLang="en-US" sz="2800" b="1" dirty="0">
                <a:latin typeface="+mn-ea"/>
              </a:rPr>
              <a:t>氢化合物的烃基化及在合成中的应用</a:t>
            </a:r>
          </a:p>
          <a:p>
            <a:r>
              <a:rPr lang="zh-CN" altLang="en-US" sz="2800" dirty="0" smtClean="0">
                <a:latin typeface="+mn-ea"/>
              </a:rPr>
              <a:t>    通过</a:t>
            </a:r>
            <a:r>
              <a:rPr lang="zh-CN" altLang="en-US" sz="2800" dirty="0">
                <a:latin typeface="+mn-ea"/>
              </a:rPr>
              <a:t>酯缩合可以得到</a:t>
            </a:r>
            <a:r>
              <a:rPr lang="en-US" altLang="zh-CN" sz="2800" dirty="0" smtClean="0">
                <a:latin typeface="+mn-ea"/>
              </a:rPr>
              <a:t>β</a:t>
            </a:r>
            <a:r>
              <a:rPr lang="zh-CN" altLang="en-US" sz="2800" dirty="0" smtClean="0">
                <a:latin typeface="+mn-ea"/>
              </a:rPr>
              <a:t>酮酸酯</a:t>
            </a:r>
            <a:r>
              <a:rPr lang="en-US" altLang="zh-CN" sz="2800" dirty="0">
                <a:latin typeface="+mn-ea"/>
              </a:rPr>
              <a:t>(</a:t>
            </a:r>
            <a:r>
              <a:rPr lang="zh-CN" altLang="en-US" sz="2800" dirty="0">
                <a:latin typeface="+mn-ea"/>
              </a:rPr>
              <a:t>两个酯缩合产物</a:t>
            </a:r>
            <a:r>
              <a:rPr lang="en-US" altLang="zh-CN" sz="2800" dirty="0">
                <a:latin typeface="+mn-ea"/>
              </a:rPr>
              <a:t>)</a:t>
            </a:r>
            <a:r>
              <a:rPr lang="zh-CN" altLang="en-US" sz="2800" dirty="0">
                <a:latin typeface="+mn-ea"/>
              </a:rPr>
              <a:t>和</a:t>
            </a:r>
            <a:r>
              <a:rPr lang="en-US" altLang="zh-CN" sz="2800" dirty="0">
                <a:latin typeface="+mn-ea"/>
              </a:rPr>
              <a:t>1,3</a:t>
            </a:r>
            <a:r>
              <a:rPr lang="zh-CN" altLang="en-US" sz="2800" dirty="0">
                <a:latin typeface="+mn-ea"/>
              </a:rPr>
              <a:t>二酮</a:t>
            </a:r>
            <a:r>
              <a:rPr lang="en-US" altLang="zh-CN" sz="2800" dirty="0">
                <a:latin typeface="+mn-ea"/>
              </a:rPr>
              <a:t>(</a:t>
            </a:r>
            <a:r>
              <a:rPr lang="zh-CN" altLang="en-US" sz="2800" dirty="0">
                <a:latin typeface="+mn-ea"/>
              </a:rPr>
              <a:t>酯和酮缩合产物</a:t>
            </a:r>
            <a:r>
              <a:rPr lang="en-US" altLang="zh-CN" sz="2800" dirty="0">
                <a:latin typeface="+mn-ea"/>
              </a:rPr>
              <a:t>),</a:t>
            </a:r>
            <a:r>
              <a:rPr lang="zh-CN" altLang="en-US" sz="2800" dirty="0">
                <a:latin typeface="+mn-ea"/>
              </a:rPr>
              <a:t>这</a:t>
            </a:r>
            <a:r>
              <a:rPr lang="zh-CN" altLang="en-US" sz="2800" dirty="0" smtClean="0">
                <a:latin typeface="+mn-ea"/>
              </a:rPr>
              <a:t>两种产物</a:t>
            </a:r>
            <a:r>
              <a:rPr lang="zh-CN" altLang="en-US" sz="2800" dirty="0">
                <a:latin typeface="+mn-ea"/>
              </a:rPr>
              <a:t>均存在双重</a:t>
            </a:r>
            <a:r>
              <a:rPr lang="en-US" altLang="zh-CN" sz="2800" dirty="0">
                <a:latin typeface="+mn-ea"/>
              </a:rPr>
              <a:t>α </a:t>
            </a:r>
            <a:r>
              <a:rPr lang="zh-CN" altLang="en-US" sz="2800" dirty="0">
                <a:latin typeface="+mn-ea"/>
              </a:rPr>
              <a:t>氢</a:t>
            </a:r>
            <a:r>
              <a:rPr lang="en-US" altLang="zh-CN" sz="2800" dirty="0">
                <a:latin typeface="+mn-ea"/>
              </a:rPr>
              <a:t>,</a:t>
            </a:r>
            <a:r>
              <a:rPr lang="zh-CN" altLang="en-US" sz="2800" dirty="0">
                <a:latin typeface="+mn-ea"/>
              </a:rPr>
              <a:t>能与碱</a:t>
            </a:r>
            <a:r>
              <a:rPr lang="en-US" altLang="zh-CN" sz="2800" dirty="0">
                <a:latin typeface="+mn-ea"/>
              </a:rPr>
              <a:t>,</a:t>
            </a:r>
            <a:r>
              <a:rPr lang="zh-CN" altLang="en-US" sz="2800" dirty="0">
                <a:latin typeface="+mn-ea"/>
              </a:rPr>
              <a:t>如</a:t>
            </a:r>
            <a:r>
              <a:rPr lang="en-US" altLang="zh-CN" sz="2800" dirty="0">
                <a:latin typeface="+mn-ea"/>
              </a:rPr>
              <a:t>NaOC</a:t>
            </a:r>
            <a:r>
              <a:rPr lang="en-US" altLang="zh-CN" dirty="0">
                <a:latin typeface="+mn-ea"/>
              </a:rPr>
              <a:t>2</a:t>
            </a:r>
            <a:r>
              <a:rPr lang="en-US" altLang="zh-CN" sz="2800" dirty="0">
                <a:latin typeface="+mn-ea"/>
              </a:rPr>
              <a:t>H</a:t>
            </a:r>
            <a:r>
              <a:rPr lang="en-US" altLang="zh-CN" dirty="0">
                <a:latin typeface="+mn-ea"/>
              </a:rPr>
              <a:t>5</a:t>
            </a:r>
            <a:r>
              <a:rPr lang="zh-CN" altLang="en-US" sz="2800" dirty="0">
                <a:latin typeface="+mn-ea"/>
              </a:rPr>
              <a:t>、</a:t>
            </a:r>
            <a:r>
              <a:rPr lang="en-US" altLang="zh-CN" sz="2800" dirty="0" err="1">
                <a:latin typeface="+mn-ea"/>
              </a:rPr>
              <a:t>NaH</a:t>
            </a:r>
            <a:r>
              <a:rPr lang="zh-CN" altLang="en-US" sz="2800" dirty="0">
                <a:latin typeface="+mn-ea"/>
              </a:rPr>
              <a:t>、</a:t>
            </a:r>
            <a:r>
              <a:rPr lang="en-US" altLang="zh-CN" sz="2800" dirty="0">
                <a:latin typeface="+mn-ea"/>
              </a:rPr>
              <a:t>NaNH</a:t>
            </a:r>
            <a:r>
              <a:rPr lang="en-US" altLang="zh-CN" dirty="0">
                <a:latin typeface="+mn-ea"/>
              </a:rPr>
              <a:t>2</a:t>
            </a:r>
            <a:r>
              <a:rPr lang="zh-CN" altLang="en-US" sz="2800" dirty="0">
                <a:latin typeface="+mn-ea"/>
              </a:rPr>
              <a:t>、</a:t>
            </a:r>
            <a:r>
              <a:rPr lang="en-US" altLang="zh-CN" sz="2800" dirty="0">
                <a:latin typeface="+mn-ea"/>
              </a:rPr>
              <a:t>OH- </a:t>
            </a:r>
            <a:r>
              <a:rPr lang="zh-CN" altLang="en-US" sz="2800" dirty="0">
                <a:latin typeface="+mn-ea"/>
              </a:rPr>
              <a:t>等</a:t>
            </a:r>
            <a:r>
              <a:rPr lang="en-US" altLang="zh-CN" sz="2800" dirty="0">
                <a:latin typeface="+mn-ea"/>
              </a:rPr>
              <a:t>,</a:t>
            </a:r>
            <a:r>
              <a:rPr lang="zh-CN" altLang="en-US" sz="2800" dirty="0">
                <a:latin typeface="+mn-ea"/>
              </a:rPr>
              <a:t>作用生成碳负离子。</a:t>
            </a:r>
            <a:r>
              <a:rPr lang="zh-CN" altLang="en-US" sz="2800" dirty="0" smtClean="0">
                <a:latin typeface="+mn-ea"/>
              </a:rPr>
              <a:t>像“三乙”</a:t>
            </a:r>
            <a:r>
              <a:rPr lang="zh-CN" altLang="en-US" sz="2800" dirty="0">
                <a:latin typeface="+mn-ea"/>
              </a:rPr>
              <a:t>一样可以与卤代烃进行亲核取代反应</a:t>
            </a:r>
            <a:r>
              <a:rPr lang="en-US" altLang="zh-CN" sz="2800" dirty="0">
                <a:latin typeface="+mn-ea"/>
              </a:rPr>
              <a:t>,</a:t>
            </a:r>
            <a:r>
              <a:rPr lang="zh-CN" altLang="en-US" sz="2800" dirty="0">
                <a:latin typeface="+mn-ea"/>
              </a:rPr>
              <a:t>获得烃基化产物。这个形成</a:t>
            </a:r>
            <a:r>
              <a:rPr lang="en-US" altLang="zh-CN" sz="2800" dirty="0" smtClean="0">
                <a:latin typeface="+mn-ea"/>
              </a:rPr>
              <a:t>C-C</a:t>
            </a:r>
            <a:r>
              <a:rPr lang="zh-CN" altLang="en-US" sz="2800" dirty="0">
                <a:latin typeface="+mn-ea"/>
              </a:rPr>
              <a:t>键的反应</a:t>
            </a:r>
            <a:r>
              <a:rPr lang="zh-CN" altLang="en-US" sz="2800" dirty="0" smtClean="0">
                <a:latin typeface="+mn-ea"/>
              </a:rPr>
              <a:t>比“三乙”</a:t>
            </a:r>
            <a:r>
              <a:rPr lang="zh-CN" altLang="en-US" sz="2800" dirty="0">
                <a:latin typeface="+mn-ea"/>
              </a:rPr>
              <a:t>在合成上有更广泛的意义。“三乙”只是酯缩合产物之一</a:t>
            </a:r>
            <a:r>
              <a:rPr lang="en-US" altLang="zh-CN" sz="2800" dirty="0">
                <a:latin typeface="+mn-ea"/>
              </a:rPr>
              <a:t>,</a:t>
            </a:r>
            <a:r>
              <a:rPr lang="zh-CN" altLang="en-US" sz="2800" dirty="0">
                <a:latin typeface="+mn-ea"/>
              </a:rPr>
              <a:t>它只能用来合成甲基酮</a:t>
            </a:r>
            <a:r>
              <a:rPr lang="en-US" altLang="zh-CN" sz="2800" dirty="0">
                <a:latin typeface="+mn-ea"/>
              </a:rPr>
              <a:t>,</a:t>
            </a:r>
            <a:r>
              <a:rPr lang="zh-CN" altLang="en-US" sz="2800" dirty="0">
                <a:latin typeface="+mn-ea"/>
              </a:rPr>
              <a:t>而</a:t>
            </a:r>
            <a:r>
              <a:rPr lang="zh-CN" altLang="en-US" sz="2800" dirty="0" smtClean="0">
                <a:latin typeface="+mn-ea"/>
              </a:rPr>
              <a:t>不同</a:t>
            </a:r>
            <a:r>
              <a:rPr lang="zh-CN" altLang="en-US" sz="2800" dirty="0">
                <a:latin typeface="+mn-ea"/>
              </a:rPr>
              <a:t>结构的</a:t>
            </a:r>
            <a:r>
              <a:rPr lang="en-US" altLang="zh-CN" sz="2800" dirty="0" smtClean="0">
                <a:latin typeface="+mn-ea"/>
              </a:rPr>
              <a:t>β</a:t>
            </a:r>
            <a:r>
              <a:rPr lang="zh-CN" altLang="en-US" sz="2800" dirty="0" smtClean="0">
                <a:latin typeface="+mn-ea"/>
              </a:rPr>
              <a:t>酮酸酯</a:t>
            </a:r>
            <a:r>
              <a:rPr lang="zh-CN" altLang="en-US" sz="2800" dirty="0">
                <a:latin typeface="+mn-ea"/>
              </a:rPr>
              <a:t>和</a:t>
            </a:r>
            <a:r>
              <a:rPr lang="en-US" altLang="zh-CN" sz="2800" dirty="0">
                <a:latin typeface="+mn-ea"/>
              </a:rPr>
              <a:t>1,3</a:t>
            </a:r>
            <a:r>
              <a:rPr lang="zh-CN" altLang="en-US" sz="2800" dirty="0">
                <a:latin typeface="+mn-ea"/>
              </a:rPr>
              <a:t>二酮与不同的卤代烃可合成各种酮类。下面仅举两例说明它们在</a:t>
            </a:r>
            <a:r>
              <a:rPr lang="zh-CN" altLang="en-US" sz="2800" dirty="0" smtClean="0">
                <a:latin typeface="+mn-ea"/>
              </a:rPr>
              <a:t>合成</a:t>
            </a:r>
            <a:r>
              <a:rPr lang="zh-CN" altLang="en-US" sz="2800" dirty="0">
                <a:latin typeface="+mn-ea"/>
              </a:rPr>
              <a:t>上的应用。</a:t>
            </a:r>
          </a:p>
        </p:txBody>
      </p:sp>
    </p:spTree>
    <p:extLst>
      <p:ext uri="{BB962C8B-B14F-4D97-AF65-F5344CB8AC3E}">
        <p14:creationId xmlns:p14="http://schemas.microsoft.com/office/powerpoint/2010/main" val="41785084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1" descr="C:\Users\dmt\AppData\Roaming\Tencent\Users\280268031\QQ\WinTemp\RichOle\T5WVS~6KKXI`}K$YJEDZ[_F.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828001"/>
            <a:ext cx="7267187" cy="3168352"/>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539552" y="4347101"/>
            <a:ext cx="7992888" cy="954107"/>
          </a:xfrm>
          <a:prstGeom prst="rect">
            <a:avLst/>
          </a:prstGeom>
        </p:spPr>
        <p:txBody>
          <a:bodyPr wrap="square">
            <a:spAutoFit/>
          </a:bodyPr>
          <a:lstStyle/>
          <a:p>
            <a:r>
              <a:rPr lang="zh-CN" altLang="en-US" sz="2800" dirty="0" smtClean="0">
                <a:latin typeface="+mn-ea"/>
              </a:rPr>
              <a:t>    以上</a:t>
            </a:r>
            <a:r>
              <a:rPr lang="zh-CN" altLang="en-US" sz="2800" dirty="0">
                <a:latin typeface="+mn-ea"/>
              </a:rPr>
              <a:t>两例起始于酯缩合</a:t>
            </a:r>
            <a:r>
              <a:rPr lang="en-US" altLang="zh-CN" sz="2800" dirty="0">
                <a:latin typeface="+mn-ea"/>
              </a:rPr>
              <a:t>,</a:t>
            </a:r>
            <a:r>
              <a:rPr lang="zh-CN" altLang="en-US" sz="2800" dirty="0">
                <a:latin typeface="+mn-ea"/>
              </a:rPr>
              <a:t>因此体现了酯缩合反应在合成中的重要性。</a:t>
            </a:r>
            <a:endParaRPr lang="zh-CN" altLang="en-US" sz="2800" dirty="0">
              <a:latin typeface="+mn-ea"/>
            </a:endParaRPr>
          </a:p>
        </p:txBody>
      </p:sp>
    </p:spTree>
    <p:extLst>
      <p:ext uri="{BB962C8B-B14F-4D97-AF65-F5344CB8AC3E}">
        <p14:creationId xmlns:p14="http://schemas.microsoft.com/office/powerpoint/2010/main" val="30652899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836712"/>
            <a:ext cx="8064896" cy="954107"/>
          </a:xfrm>
          <a:prstGeom prst="rect">
            <a:avLst/>
          </a:prstGeom>
        </p:spPr>
        <p:txBody>
          <a:bodyPr wrap="square">
            <a:spAutoFit/>
          </a:bodyPr>
          <a:lstStyle/>
          <a:p>
            <a:r>
              <a:rPr lang="zh-CN" altLang="en-US" sz="2800" dirty="0" smtClean="0">
                <a:latin typeface="+mn-ea"/>
              </a:rPr>
              <a:t>    当然</a:t>
            </a:r>
            <a:r>
              <a:rPr lang="en-US" altLang="zh-CN" sz="2800" dirty="0">
                <a:latin typeface="+mn-ea"/>
              </a:rPr>
              <a:t>,</a:t>
            </a:r>
            <a:r>
              <a:rPr lang="zh-CN" altLang="en-US" sz="2800" dirty="0">
                <a:latin typeface="+mn-ea"/>
              </a:rPr>
              <a:t>其他具有酸性氢的化合物在碱的作用下同样可以发生类似反应</a:t>
            </a:r>
            <a:r>
              <a:rPr lang="en-US" altLang="zh-CN" sz="2800" dirty="0">
                <a:latin typeface="+mn-ea"/>
              </a:rPr>
              <a:t>,</a:t>
            </a:r>
            <a:r>
              <a:rPr lang="zh-CN" altLang="en-US" sz="2800" dirty="0">
                <a:latin typeface="+mn-ea"/>
              </a:rPr>
              <a:t>合成各种化合物。</a:t>
            </a:r>
          </a:p>
        </p:txBody>
      </p:sp>
      <p:pic>
        <p:nvPicPr>
          <p:cNvPr id="16385" name="Picture 1" descr="C:\Users\dmt\AppData\Roaming\Tencent\Users\280268031\QQ\WinTemp\RichOle\A{D]NI9L5K8`~5}QDU2VZ8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2420888"/>
            <a:ext cx="7740647" cy="26642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52912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1" descr="C:\Users\dmt\AppData\Roaming\Tencent\Users\280268031\QQ\WinTemp\RichOle\8WLA)(SO[6_QVMU%7JCD9$K.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2072431"/>
            <a:ext cx="8408188" cy="27247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12189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C:\Users\dmt\AppData\Roaming\Tencent\Users\280268031\QQ\WinTemp\RichOle\9])IZID8DVYIK$`B_`TBIXS.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628800"/>
            <a:ext cx="8247817" cy="27363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07257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1340768"/>
            <a:ext cx="8280920" cy="3539430"/>
          </a:xfrm>
          <a:prstGeom prst="rect">
            <a:avLst/>
          </a:prstGeom>
        </p:spPr>
        <p:txBody>
          <a:bodyPr wrap="square">
            <a:spAutoFit/>
          </a:bodyPr>
          <a:lstStyle/>
          <a:p>
            <a:r>
              <a:rPr lang="zh-CN" altLang="en-US" sz="2800" b="1" dirty="0">
                <a:latin typeface="+mn-ea"/>
              </a:rPr>
              <a:t>四、羧酸、酯、腈</a:t>
            </a:r>
            <a:r>
              <a:rPr lang="en-US" altLang="zh-CN" sz="2800" b="1" dirty="0">
                <a:latin typeface="+mn-ea"/>
              </a:rPr>
              <a:t>α </a:t>
            </a:r>
            <a:r>
              <a:rPr lang="zh-CN" altLang="en-US" sz="2800" b="1" dirty="0">
                <a:latin typeface="+mn-ea"/>
              </a:rPr>
              <a:t>碳负离子的生成、反应和应用</a:t>
            </a:r>
          </a:p>
          <a:p>
            <a:r>
              <a:rPr lang="en-US" altLang="zh-CN" sz="2800" dirty="0" smtClean="0">
                <a:latin typeface="+mn-ea"/>
              </a:rPr>
              <a:t>    1</a:t>
            </a:r>
            <a:r>
              <a:rPr lang="en-US" altLang="zh-CN" sz="2800" dirty="0">
                <a:latin typeface="+mn-ea"/>
              </a:rPr>
              <a:t>.</a:t>
            </a:r>
            <a:r>
              <a:rPr lang="zh-CN" altLang="en-US" sz="2800" dirty="0">
                <a:latin typeface="+mn-ea"/>
              </a:rPr>
              <a:t>羧酸</a:t>
            </a:r>
            <a:r>
              <a:rPr lang="en-US" altLang="zh-CN" sz="2800" dirty="0" smtClean="0">
                <a:latin typeface="+mn-ea"/>
              </a:rPr>
              <a:t>α</a:t>
            </a:r>
            <a:r>
              <a:rPr lang="zh-CN" altLang="en-US" sz="2800" dirty="0" smtClean="0">
                <a:latin typeface="+mn-ea"/>
              </a:rPr>
              <a:t>碳负离子</a:t>
            </a:r>
            <a:r>
              <a:rPr lang="zh-CN" altLang="en-US" sz="2800" dirty="0">
                <a:latin typeface="+mn-ea"/>
              </a:rPr>
              <a:t>的生成和烷基化</a:t>
            </a:r>
          </a:p>
          <a:p>
            <a:r>
              <a:rPr lang="zh-CN" altLang="en-US" sz="2800" dirty="0" smtClean="0">
                <a:latin typeface="+mn-ea"/>
              </a:rPr>
              <a:t>    羧酸</a:t>
            </a:r>
            <a:r>
              <a:rPr lang="zh-CN" altLang="en-US" sz="2800" dirty="0">
                <a:latin typeface="+mn-ea"/>
              </a:rPr>
              <a:t>与强碱二异丙基氨基锂</a:t>
            </a:r>
            <a:r>
              <a:rPr lang="en-US" altLang="zh-CN" sz="2800" dirty="0">
                <a:latin typeface="+mn-ea"/>
              </a:rPr>
              <a:t>(LDA)</a:t>
            </a:r>
            <a:r>
              <a:rPr lang="zh-CN" altLang="en-US" sz="2800" dirty="0">
                <a:latin typeface="+mn-ea"/>
              </a:rPr>
              <a:t>作用可生成二锂盐</a:t>
            </a:r>
            <a:r>
              <a:rPr lang="en-US" altLang="zh-CN" sz="2800" dirty="0">
                <a:latin typeface="+mn-ea"/>
              </a:rPr>
              <a:t>,</a:t>
            </a:r>
            <a:r>
              <a:rPr lang="zh-CN" altLang="en-US" sz="2800" dirty="0">
                <a:latin typeface="+mn-ea"/>
              </a:rPr>
              <a:t>这个盐的</a:t>
            </a:r>
            <a:r>
              <a:rPr lang="en-US" altLang="zh-CN" sz="2800" dirty="0" smtClean="0">
                <a:latin typeface="+mn-ea"/>
              </a:rPr>
              <a:t>α</a:t>
            </a:r>
            <a:r>
              <a:rPr lang="zh-CN" altLang="en-US" sz="2800" dirty="0" smtClean="0">
                <a:latin typeface="+mn-ea"/>
              </a:rPr>
              <a:t>碳负离子</a:t>
            </a:r>
            <a:r>
              <a:rPr lang="zh-CN" altLang="en-US" sz="2800" dirty="0">
                <a:latin typeface="+mn-ea"/>
              </a:rPr>
              <a:t>亲核性比</a:t>
            </a:r>
            <a:r>
              <a:rPr lang="zh-CN" altLang="en-US" sz="2800" dirty="0" smtClean="0">
                <a:latin typeface="+mn-ea"/>
              </a:rPr>
              <a:t>羧基</a:t>
            </a:r>
            <a:r>
              <a:rPr lang="zh-CN" altLang="en-US" sz="2800" dirty="0">
                <a:latin typeface="+mn-ea"/>
              </a:rPr>
              <a:t>氧负离子具有更强的亲核性</a:t>
            </a:r>
            <a:r>
              <a:rPr lang="en-US" altLang="zh-CN" sz="2800" dirty="0">
                <a:latin typeface="+mn-ea"/>
              </a:rPr>
              <a:t>,</a:t>
            </a:r>
            <a:r>
              <a:rPr lang="zh-CN" altLang="en-US" sz="2800" dirty="0">
                <a:latin typeface="+mn-ea"/>
              </a:rPr>
              <a:t>故而可与卤代烃反应</a:t>
            </a:r>
            <a:r>
              <a:rPr lang="en-US" altLang="zh-CN" sz="2800" dirty="0">
                <a:latin typeface="+mn-ea"/>
              </a:rPr>
              <a:t>,</a:t>
            </a:r>
            <a:r>
              <a:rPr lang="zh-CN" altLang="en-US" sz="2800" dirty="0">
                <a:latin typeface="+mn-ea"/>
              </a:rPr>
              <a:t>在</a:t>
            </a:r>
            <a:r>
              <a:rPr lang="en-US" altLang="zh-CN" sz="2800" dirty="0" smtClean="0">
                <a:latin typeface="+mn-ea"/>
              </a:rPr>
              <a:t>α</a:t>
            </a:r>
            <a:r>
              <a:rPr lang="zh-CN" altLang="en-US" sz="2800" dirty="0" smtClean="0">
                <a:latin typeface="+mn-ea"/>
              </a:rPr>
              <a:t>位</a:t>
            </a:r>
            <a:r>
              <a:rPr lang="zh-CN" altLang="en-US" sz="2800" dirty="0">
                <a:latin typeface="+mn-ea"/>
              </a:rPr>
              <a:t>导入烃基。这是一个有价值的</a:t>
            </a:r>
            <a:r>
              <a:rPr lang="zh-CN" altLang="en-US" sz="2800" dirty="0" smtClean="0">
                <a:latin typeface="+mn-ea"/>
              </a:rPr>
              <a:t>实验室</a:t>
            </a:r>
            <a:r>
              <a:rPr lang="zh-CN" altLang="en-US" sz="2800" dirty="0">
                <a:latin typeface="+mn-ea"/>
              </a:rPr>
              <a:t>由酸合成更高级酸的一种新方法。特别是对三取代乙酸合成显示了它的独到之处。</a:t>
            </a:r>
          </a:p>
        </p:txBody>
      </p:sp>
    </p:spTree>
    <p:extLst>
      <p:ext uri="{BB962C8B-B14F-4D97-AF65-F5344CB8AC3E}">
        <p14:creationId xmlns:p14="http://schemas.microsoft.com/office/powerpoint/2010/main" val="22966657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1" descr="C:\Users\dmt\AppData\Roaming\Tencent\Users\280268031\QQ\WinTemp\RichOle\WII%Z1P9D1]FT2))4$W8PIJ.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1939" y="1268759"/>
            <a:ext cx="7910501" cy="42484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88929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705177"/>
            <a:ext cx="8208912" cy="2246769"/>
          </a:xfrm>
          <a:prstGeom prst="rect">
            <a:avLst/>
          </a:prstGeom>
        </p:spPr>
        <p:txBody>
          <a:bodyPr wrap="square">
            <a:spAutoFit/>
          </a:bodyPr>
          <a:lstStyle/>
          <a:p>
            <a:r>
              <a:rPr lang="en-US" altLang="zh-CN" sz="2800" dirty="0" smtClean="0">
                <a:latin typeface="+mn-ea"/>
              </a:rPr>
              <a:t>    2</a:t>
            </a:r>
            <a:r>
              <a:rPr lang="en-US" altLang="zh-CN" sz="2800" dirty="0">
                <a:latin typeface="+mn-ea"/>
              </a:rPr>
              <a:t>.</a:t>
            </a:r>
            <a:r>
              <a:rPr lang="zh-CN" altLang="en-US" sz="2800" dirty="0">
                <a:latin typeface="+mn-ea"/>
              </a:rPr>
              <a:t>酯和腈</a:t>
            </a:r>
            <a:r>
              <a:rPr lang="en-US" altLang="zh-CN" sz="2800" dirty="0" smtClean="0">
                <a:latin typeface="+mn-ea"/>
              </a:rPr>
              <a:t>α</a:t>
            </a:r>
            <a:r>
              <a:rPr lang="zh-CN" altLang="en-US" sz="2800" dirty="0" smtClean="0">
                <a:latin typeface="+mn-ea"/>
              </a:rPr>
              <a:t>碳负离子</a:t>
            </a:r>
            <a:r>
              <a:rPr lang="zh-CN" altLang="en-US" sz="2800" dirty="0">
                <a:latin typeface="+mn-ea"/>
              </a:rPr>
              <a:t>生成及反应</a:t>
            </a:r>
          </a:p>
          <a:p>
            <a:r>
              <a:rPr lang="zh-CN" altLang="en-US" sz="2800" dirty="0" smtClean="0">
                <a:latin typeface="+mn-ea"/>
              </a:rPr>
              <a:t>    与</a:t>
            </a:r>
            <a:r>
              <a:rPr lang="zh-CN" altLang="en-US" sz="2800" dirty="0">
                <a:latin typeface="+mn-ea"/>
              </a:rPr>
              <a:t>羧酸相同</a:t>
            </a:r>
            <a:r>
              <a:rPr lang="en-US" altLang="zh-CN" sz="2800" dirty="0">
                <a:latin typeface="+mn-ea"/>
              </a:rPr>
              <a:t>,</a:t>
            </a:r>
            <a:r>
              <a:rPr lang="zh-CN" altLang="en-US" sz="2800" dirty="0">
                <a:latin typeface="+mn-ea"/>
              </a:rPr>
              <a:t>酯和腈酸性</a:t>
            </a:r>
            <a:r>
              <a:rPr lang="en-US" altLang="zh-CN" sz="2800" dirty="0" smtClean="0">
                <a:latin typeface="+mn-ea"/>
              </a:rPr>
              <a:t>α</a:t>
            </a:r>
            <a:r>
              <a:rPr lang="zh-CN" altLang="en-US" sz="2800" dirty="0" smtClean="0">
                <a:latin typeface="+mn-ea"/>
              </a:rPr>
              <a:t>氢</a:t>
            </a:r>
            <a:r>
              <a:rPr lang="zh-CN" altLang="en-US" sz="2800" dirty="0">
                <a:latin typeface="+mn-ea"/>
              </a:rPr>
              <a:t>同样与二异丙基氨基锂作用生成</a:t>
            </a:r>
            <a:r>
              <a:rPr lang="en-US" altLang="zh-CN" sz="2800" dirty="0" smtClean="0">
                <a:latin typeface="+mn-ea"/>
              </a:rPr>
              <a:t>α</a:t>
            </a:r>
            <a:r>
              <a:rPr lang="zh-CN" altLang="en-US" sz="2800" dirty="0" smtClean="0">
                <a:latin typeface="+mn-ea"/>
              </a:rPr>
              <a:t>碳负离子</a:t>
            </a:r>
            <a:r>
              <a:rPr lang="en-US" altLang="zh-CN" sz="2800" dirty="0">
                <a:latin typeface="+mn-ea"/>
              </a:rPr>
              <a:t>,</a:t>
            </a:r>
            <a:r>
              <a:rPr lang="zh-CN" altLang="en-US" sz="2800" dirty="0">
                <a:latin typeface="+mn-ea"/>
              </a:rPr>
              <a:t>继而与活泼</a:t>
            </a:r>
            <a:r>
              <a:rPr lang="zh-CN" altLang="en-US" sz="2800" dirty="0" smtClean="0">
                <a:latin typeface="+mn-ea"/>
              </a:rPr>
              <a:t>卤代</a:t>
            </a:r>
            <a:r>
              <a:rPr lang="zh-CN" altLang="en-US" sz="2800" dirty="0">
                <a:latin typeface="+mn-ea"/>
              </a:rPr>
              <a:t>烃发生亲核取代反应</a:t>
            </a:r>
            <a:r>
              <a:rPr lang="en-US" altLang="zh-CN" sz="2800" dirty="0">
                <a:latin typeface="+mn-ea"/>
              </a:rPr>
              <a:t>,</a:t>
            </a:r>
            <a:r>
              <a:rPr lang="zh-CN" altLang="en-US" sz="2800" dirty="0">
                <a:latin typeface="+mn-ea"/>
              </a:rPr>
              <a:t>在</a:t>
            </a:r>
            <a:r>
              <a:rPr lang="en-US" altLang="zh-CN" sz="2800" dirty="0" smtClean="0">
                <a:latin typeface="+mn-ea"/>
              </a:rPr>
              <a:t>α</a:t>
            </a:r>
            <a:r>
              <a:rPr lang="zh-CN" altLang="en-US" sz="2800" dirty="0" smtClean="0">
                <a:latin typeface="+mn-ea"/>
              </a:rPr>
              <a:t>位</a:t>
            </a:r>
            <a:r>
              <a:rPr lang="zh-CN" altLang="en-US" sz="2800" dirty="0">
                <a:latin typeface="+mn-ea"/>
              </a:rPr>
              <a:t>直接导入烃基</a:t>
            </a:r>
            <a:r>
              <a:rPr lang="en-US" altLang="zh-CN" sz="2800" dirty="0">
                <a:latin typeface="+mn-ea"/>
              </a:rPr>
              <a:t>,</a:t>
            </a:r>
            <a:r>
              <a:rPr lang="zh-CN" altLang="en-US" sz="2800" dirty="0">
                <a:latin typeface="+mn-ea"/>
              </a:rPr>
              <a:t>这也是形成</a:t>
            </a:r>
            <a:r>
              <a:rPr lang="en-US" altLang="zh-CN" sz="2800" dirty="0" smtClean="0">
                <a:latin typeface="+mn-ea"/>
              </a:rPr>
              <a:t>C-C</a:t>
            </a:r>
            <a:r>
              <a:rPr lang="zh-CN" altLang="en-US" sz="2800" dirty="0">
                <a:latin typeface="+mn-ea"/>
              </a:rPr>
              <a:t>键的重要反应</a:t>
            </a:r>
            <a:r>
              <a:rPr lang="zh-CN" altLang="en-US" sz="2800" dirty="0" smtClean="0">
                <a:latin typeface="+mn-ea"/>
              </a:rPr>
              <a:t>。</a:t>
            </a:r>
            <a:endParaRPr lang="zh-CN" altLang="en-US" sz="2800" dirty="0">
              <a:latin typeface="+mn-ea"/>
            </a:endParaRPr>
          </a:p>
        </p:txBody>
      </p:sp>
      <p:pic>
        <p:nvPicPr>
          <p:cNvPr id="19457" name="Picture 1" descr="C:\Users\dmt\AppData\Roaming\Tencent\Users\280268031\QQ\WinTemp\RichOle\MMG{VD$%Y0LHG$4$QA~@}~O.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3180185"/>
            <a:ext cx="7267600" cy="20490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27383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1042858"/>
            <a:ext cx="8352928" cy="3970318"/>
          </a:xfrm>
          <a:prstGeom prst="rect">
            <a:avLst/>
          </a:prstGeom>
        </p:spPr>
        <p:txBody>
          <a:bodyPr wrap="square">
            <a:spAutoFit/>
          </a:bodyPr>
          <a:lstStyle/>
          <a:p>
            <a:r>
              <a:rPr lang="en-US" altLang="zh-CN" sz="2800" dirty="0" smtClean="0">
                <a:latin typeface="+mn-ea"/>
              </a:rPr>
              <a:t>    3</a:t>
            </a:r>
            <a:r>
              <a:rPr lang="en-US" altLang="zh-CN" sz="2800" dirty="0">
                <a:latin typeface="+mn-ea"/>
              </a:rPr>
              <a:t>.</a:t>
            </a:r>
            <a:r>
              <a:rPr lang="zh-CN" altLang="en-US" sz="2800" dirty="0">
                <a:latin typeface="+mn-ea"/>
              </a:rPr>
              <a:t>酸和酯的间接烃基化</a:t>
            </a:r>
          </a:p>
          <a:p>
            <a:r>
              <a:rPr lang="zh-CN" altLang="en-US" sz="2800" dirty="0" smtClean="0">
                <a:latin typeface="+mn-ea"/>
              </a:rPr>
              <a:t>    羧酸</a:t>
            </a:r>
            <a:r>
              <a:rPr lang="zh-CN" altLang="en-US" sz="2800" dirty="0">
                <a:latin typeface="+mn-ea"/>
              </a:rPr>
              <a:t>可与</a:t>
            </a:r>
            <a:r>
              <a:rPr lang="en-US" altLang="zh-CN" sz="2800" dirty="0">
                <a:latin typeface="+mn-ea"/>
              </a:rPr>
              <a:t>2-</a:t>
            </a:r>
            <a:r>
              <a:rPr lang="zh-CN" altLang="en-US" sz="2800" dirty="0">
                <a:latin typeface="+mn-ea"/>
              </a:rPr>
              <a:t>氨基</a:t>
            </a:r>
            <a:r>
              <a:rPr lang="en-US" altLang="zh-CN" sz="2800" dirty="0">
                <a:latin typeface="+mn-ea"/>
              </a:rPr>
              <a:t>-2-</a:t>
            </a:r>
            <a:r>
              <a:rPr lang="zh-CN" altLang="en-US" sz="2800" dirty="0">
                <a:latin typeface="+mn-ea"/>
              </a:rPr>
              <a:t>甲基</a:t>
            </a:r>
            <a:r>
              <a:rPr lang="en-US" altLang="zh-CN" sz="2800" dirty="0">
                <a:latin typeface="+mn-ea"/>
              </a:rPr>
              <a:t>-1-</a:t>
            </a:r>
            <a:r>
              <a:rPr lang="zh-CN" altLang="en-US" sz="2800" dirty="0">
                <a:latin typeface="+mn-ea"/>
              </a:rPr>
              <a:t>丙醇作用生成</a:t>
            </a:r>
            <a:r>
              <a:rPr lang="en-US" altLang="zh-CN" sz="2800" dirty="0">
                <a:latin typeface="+mn-ea"/>
              </a:rPr>
              <a:t>2-</a:t>
            </a:r>
            <a:r>
              <a:rPr lang="zh-CN" altLang="en-US" sz="2800" dirty="0">
                <a:latin typeface="+mn-ea"/>
              </a:rPr>
              <a:t>烷基</a:t>
            </a:r>
            <a:r>
              <a:rPr lang="en-US" altLang="zh-CN" sz="2800" dirty="0">
                <a:latin typeface="+mn-ea"/>
              </a:rPr>
              <a:t>-4,4-</a:t>
            </a:r>
            <a:r>
              <a:rPr lang="zh-CN" altLang="en-US" sz="2800" dirty="0">
                <a:latin typeface="+mn-ea"/>
              </a:rPr>
              <a:t>二甲基口恶唑啉</a:t>
            </a:r>
            <a:r>
              <a:rPr lang="en-US" altLang="zh-CN" sz="2800" dirty="0">
                <a:latin typeface="+mn-ea"/>
              </a:rPr>
              <a:t>3,3</a:t>
            </a:r>
            <a:r>
              <a:rPr lang="zh-CN" altLang="en-US" sz="2800" dirty="0">
                <a:latin typeface="+mn-ea"/>
              </a:rPr>
              <a:t>像酯一样具有</a:t>
            </a:r>
            <a:r>
              <a:rPr lang="en-US" altLang="zh-CN" sz="2800" dirty="0" smtClean="0">
                <a:latin typeface="+mn-ea"/>
              </a:rPr>
              <a:t>α</a:t>
            </a:r>
            <a:r>
              <a:rPr lang="zh-CN" altLang="en-US" sz="2800" dirty="0" smtClean="0">
                <a:latin typeface="+mn-ea"/>
              </a:rPr>
              <a:t>氢</a:t>
            </a:r>
            <a:r>
              <a:rPr lang="en-US" altLang="zh-CN" sz="2800" dirty="0">
                <a:latin typeface="+mn-ea"/>
              </a:rPr>
              <a:t>,</a:t>
            </a:r>
            <a:r>
              <a:rPr lang="zh-CN" altLang="en-US" sz="2800" dirty="0">
                <a:latin typeface="+mn-ea"/>
              </a:rPr>
              <a:t>在强碱正丁基锂或二异丙基氨基锂存在下生成</a:t>
            </a:r>
            <a:r>
              <a:rPr lang="en-US" altLang="zh-CN" sz="2800" dirty="0" smtClean="0">
                <a:latin typeface="+mn-ea"/>
              </a:rPr>
              <a:t>α</a:t>
            </a:r>
            <a:r>
              <a:rPr lang="zh-CN" altLang="en-US" sz="2800" dirty="0" smtClean="0">
                <a:latin typeface="+mn-ea"/>
              </a:rPr>
              <a:t>碳负离子</a:t>
            </a:r>
            <a:r>
              <a:rPr lang="en-US" altLang="zh-CN" sz="2800" dirty="0">
                <a:latin typeface="+mn-ea"/>
              </a:rPr>
              <a:t>,</a:t>
            </a:r>
            <a:r>
              <a:rPr lang="zh-CN" altLang="en-US" sz="2800" dirty="0">
                <a:latin typeface="+mn-ea"/>
              </a:rPr>
              <a:t>再与卤代烃进行亲核取代</a:t>
            </a:r>
            <a:r>
              <a:rPr lang="zh-CN" altLang="en-US" sz="2800" dirty="0" smtClean="0">
                <a:latin typeface="+mn-ea"/>
              </a:rPr>
              <a:t>反应生成</a:t>
            </a:r>
            <a:r>
              <a:rPr lang="zh-CN" altLang="en-US" sz="2800" dirty="0">
                <a:latin typeface="+mn-ea"/>
              </a:rPr>
              <a:t>导入烷基的口恶唑啉衍生物</a:t>
            </a:r>
            <a:r>
              <a:rPr lang="en-US" altLang="zh-CN" sz="2800" dirty="0">
                <a:latin typeface="+mn-ea"/>
              </a:rPr>
              <a:t>4,4</a:t>
            </a:r>
            <a:r>
              <a:rPr lang="zh-CN" altLang="en-US" sz="2800" dirty="0">
                <a:latin typeface="+mn-ea"/>
              </a:rPr>
              <a:t>水解或醇解可得到烃基化的羧酸或酯。该法也成为了</a:t>
            </a:r>
            <a:r>
              <a:rPr lang="zh-CN" altLang="en-US" sz="2800" dirty="0" smtClean="0">
                <a:latin typeface="+mn-ea"/>
              </a:rPr>
              <a:t>合成羧酸</a:t>
            </a:r>
            <a:r>
              <a:rPr lang="zh-CN" altLang="en-US" sz="2800" dirty="0">
                <a:latin typeface="+mn-ea"/>
              </a:rPr>
              <a:t>和酯的新方法。若合成中采用手性的口恶唑啉衍生物</a:t>
            </a:r>
            <a:r>
              <a:rPr lang="en-US" altLang="zh-CN" sz="2800" dirty="0">
                <a:latin typeface="+mn-ea"/>
              </a:rPr>
              <a:t>,</a:t>
            </a:r>
            <a:r>
              <a:rPr lang="zh-CN" altLang="en-US" sz="2800" dirty="0">
                <a:latin typeface="+mn-ea"/>
              </a:rPr>
              <a:t>则可制备特定构型的羧酸或酯。</a:t>
            </a:r>
          </a:p>
        </p:txBody>
      </p:sp>
    </p:spTree>
    <p:extLst>
      <p:ext uri="{BB962C8B-B14F-4D97-AF65-F5344CB8AC3E}">
        <p14:creationId xmlns:p14="http://schemas.microsoft.com/office/powerpoint/2010/main" val="28202076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1" descr="C:\Users\dmt\AppData\Roaming\Tencent\Users\280268031\QQ\WinTemp\RichOle\AF8{NLT)Y3P`MJ%Z30V%CZ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980728"/>
            <a:ext cx="8824006" cy="48245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56023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548680"/>
            <a:ext cx="8208912" cy="3539430"/>
          </a:xfrm>
          <a:prstGeom prst="rect">
            <a:avLst/>
          </a:prstGeom>
        </p:spPr>
        <p:txBody>
          <a:bodyPr wrap="square">
            <a:spAutoFit/>
          </a:bodyPr>
          <a:lstStyle/>
          <a:p>
            <a:r>
              <a:rPr lang="en-US" altLang="zh-CN" sz="2800" dirty="0" smtClean="0">
                <a:latin typeface="+mn-ea"/>
              </a:rPr>
              <a:t>    2</a:t>
            </a:r>
            <a:r>
              <a:rPr lang="en-US" altLang="zh-CN" sz="2800" dirty="0">
                <a:latin typeface="+mn-ea"/>
              </a:rPr>
              <a:t>.</a:t>
            </a:r>
            <a:r>
              <a:rPr lang="zh-CN" altLang="en-US" sz="2800" dirty="0">
                <a:latin typeface="+mn-ea"/>
              </a:rPr>
              <a:t>合成羧酸中的应用</a:t>
            </a:r>
          </a:p>
          <a:p>
            <a:r>
              <a:rPr lang="zh-CN" altLang="en-US" sz="2800" dirty="0" smtClean="0">
                <a:latin typeface="+mn-ea"/>
              </a:rPr>
              <a:t>    丙二酸</a:t>
            </a:r>
            <a:r>
              <a:rPr lang="zh-CN" altLang="en-US" sz="2800" dirty="0">
                <a:latin typeface="+mn-ea"/>
              </a:rPr>
              <a:t>二乙酯的烃基化及其产物的脱羧反应在合成羧酸上有重要的应用价值</a:t>
            </a:r>
            <a:r>
              <a:rPr lang="en-US" altLang="zh-CN" sz="2800" dirty="0">
                <a:latin typeface="+mn-ea"/>
              </a:rPr>
              <a:t>,</a:t>
            </a:r>
            <a:r>
              <a:rPr lang="zh-CN" altLang="en-US" sz="2800" dirty="0">
                <a:latin typeface="+mn-ea"/>
              </a:rPr>
              <a:t>根据</a:t>
            </a:r>
            <a:r>
              <a:rPr lang="zh-CN" altLang="en-US" sz="2800" dirty="0" smtClean="0">
                <a:latin typeface="+mn-ea"/>
              </a:rPr>
              <a:t>反应物</a:t>
            </a:r>
            <a:r>
              <a:rPr lang="en-US" altLang="zh-CN" sz="2800" dirty="0" smtClean="0">
                <a:latin typeface="+mn-ea"/>
              </a:rPr>
              <a:t>R-X</a:t>
            </a:r>
            <a:r>
              <a:rPr lang="zh-CN" altLang="en-US" sz="2800" dirty="0">
                <a:latin typeface="+mn-ea"/>
              </a:rPr>
              <a:t>中</a:t>
            </a:r>
            <a:r>
              <a:rPr lang="en-US" altLang="zh-CN" sz="2800" dirty="0" smtClean="0">
                <a:latin typeface="+mn-ea"/>
              </a:rPr>
              <a:t>R- </a:t>
            </a:r>
            <a:r>
              <a:rPr lang="zh-CN" altLang="en-US" sz="2800" dirty="0">
                <a:latin typeface="+mn-ea"/>
              </a:rPr>
              <a:t>的不同可以制备各种羧酸。</a:t>
            </a:r>
          </a:p>
          <a:p>
            <a:r>
              <a:rPr lang="en-US" altLang="zh-CN" sz="2800" dirty="0" smtClean="0">
                <a:latin typeface="+mn-ea"/>
              </a:rPr>
              <a:t>    (</a:t>
            </a:r>
            <a:r>
              <a:rPr lang="en-US" altLang="zh-CN" sz="2800" dirty="0">
                <a:latin typeface="+mn-ea"/>
              </a:rPr>
              <a:t>1)</a:t>
            </a:r>
            <a:r>
              <a:rPr lang="zh-CN" altLang="en-US" sz="2800" dirty="0">
                <a:latin typeface="+mn-ea"/>
              </a:rPr>
              <a:t>取代乙酸的制备</a:t>
            </a:r>
          </a:p>
          <a:p>
            <a:r>
              <a:rPr lang="zh-CN" altLang="en-US" sz="2800" dirty="0" smtClean="0">
                <a:latin typeface="+mn-ea"/>
              </a:rPr>
              <a:t>    当</a:t>
            </a:r>
            <a:r>
              <a:rPr lang="zh-CN" altLang="en-US" sz="2800" dirty="0">
                <a:latin typeface="+mn-ea"/>
              </a:rPr>
              <a:t>采用丙二酸二乙酯合成羧酸时</a:t>
            </a:r>
            <a:r>
              <a:rPr lang="en-US" altLang="zh-CN" sz="2800" dirty="0">
                <a:latin typeface="+mn-ea"/>
              </a:rPr>
              <a:t>,</a:t>
            </a:r>
            <a:r>
              <a:rPr lang="zh-CN" altLang="en-US" sz="2800" dirty="0">
                <a:latin typeface="+mn-ea"/>
              </a:rPr>
              <a:t>反应物为单卤代烃</a:t>
            </a:r>
            <a:r>
              <a:rPr lang="en-US" altLang="zh-CN" sz="2800" dirty="0">
                <a:latin typeface="+mn-ea"/>
              </a:rPr>
              <a:t>,</a:t>
            </a:r>
            <a:r>
              <a:rPr lang="zh-CN" altLang="en-US" sz="2800" dirty="0">
                <a:latin typeface="+mn-ea"/>
              </a:rPr>
              <a:t>则可以制备取代乙酸。如己酸可</a:t>
            </a:r>
            <a:r>
              <a:rPr lang="zh-CN" altLang="en-US" sz="2800" dirty="0" smtClean="0">
                <a:latin typeface="+mn-ea"/>
              </a:rPr>
              <a:t>通过</a:t>
            </a:r>
            <a:r>
              <a:rPr lang="zh-CN" altLang="en-US" sz="2800" dirty="0">
                <a:latin typeface="+mn-ea"/>
              </a:rPr>
              <a:t>该法由丙二酸二乙酯和卤代丁烷制备。</a:t>
            </a:r>
          </a:p>
        </p:txBody>
      </p:sp>
      <p:pic>
        <p:nvPicPr>
          <p:cNvPr id="2049" name="Picture 1" descr="C:\Users\dmt\AppData\Roaming\Tencent\Users\280268031\QQ\WinTemp\RichOle\6AGWSXSEK2%B5MIHZO]7D3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9943" y="4221088"/>
            <a:ext cx="8392537" cy="680476"/>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Users\dmt\AppData\Roaming\Tencent\Users\280268031\QQ\WinTemp\RichOle\2$3GZ14){QOP(`0~$WDR_V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7318" y="5013176"/>
            <a:ext cx="5054962" cy="6480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07408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36960" y="1323925"/>
            <a:ext cx="8280920" cy="1384995"/>
          </a:xfrm>
          <a:prstGeom prst="rect">
            <a:avLst/>
          </a:prstGeom>
        </p:spPr>
        <p:txBody>
          <a:bodyPr wrap="square">
            <a:spAutoFit/>
          </a:bodyPr>
          <a:lstStyle/>
          <a:p>
            <a:r>
              <a:rPr lang="en-US" altLang="zh-CN" sz="2800" dirty="0" smtClean="0">
                <a:latin typeface="+mn-ea"/>
              </a:rPr>
              <a:t>    (</a:t>
            </a:r>
            <a:r>
              <a:rPr lang="en-US" altLang="zh-CN" sz="2800" dirty="0">
                <a:latin typeface="+mn-ea"/>
              </a:rPr>
              <a:t>2)</a:t>
            </a:r>
            <a:r>
              <a:rPr lang="zh-CN" altLang="en-US" sz="2800" dirty="0">
                <a:latin typeface="+mn-ea"/>
              </a:rPr>
              <a:t>二元羧酸的制备</a:t>
            </a:r>
          </a:p>
          <a:p>
            <a:r>
              <a:rPr lang="en-US" altLang="zh-CN" sz="2800" dirty="0" smtClean="0">
                <a:latin typeface="+mn-ea"/>
              </a:rPr>
              <a:t>    2mol</a:t>
            </a:r>
            <a:r>
              <a:rPr lang="zh-CN" altLang="en-US" sz="2800" dirty="0">
                <a:latin typeface="+mn-ea"/>
              </a:rPr>
              <a:t>丙二酸二乙酯</a:t>
            </a:r>
            <a:r>
              <a:rPr lang="en-US" altLang="zh-CN" sz="2800" dirty="0">
                <a:latin typeface="+mn-ea"/>
              </a:rPr>
              <a:t>,2mol</a:t>
            </a:r>
            <a:r>
              <a:rPr lang="zh-CN" altLang="en-US" sz="2800" dirty="0">
                <a:latin typeface="+mn-ea"/>
              </a:rPr>
              <a:t>醇钠和</a:t>
            </a:r>
            <a:r>
              <a:rPr lang="en-US" altLang="zh-CN" sz="2800" dirty="0">
                <a:latin typeface="+mn-ea"/>
              </a:rPr>
              <a:t>1mol</a:t>
            </a:r>
            <a:r>
              <a:rPr lang="zh-CN" altLang="en-US" sz="2800" dirty="0">
                <a:latin typeface="+mn-ea"/>
              </a:rPr>
              <a:t>双卤代烃作用</a:t>
            </a:r>
            <a:r>
              <a:rPr lang="en-US" altLang="zh-CN" sz="2800" dirty="0">
                <a:latin typeface="+mn-ea"/>
              </a:rPr>
              <a:t>,</a:t>
            </a:r>
            <a:r>
              <a:rPr lang="zh-CN" altLang="en-US" sz="2800" dirty="0">
                <a:latin typeface="+mn-ea"/>
              </a:rPr>
              <a:t>可以制备二元羧酸</a:t>
            </a:r>
            <a:r>
              <a:rPr lang="zh-CN" altLang="en-US" sz="2800" dirty="0" smtClean="0">
                <a:latin typeface="+mn-ea"/>
              </a:rPr>
              <a:t>。</a:t>
            </a:r>
            <a:endParaRPr lang="en-US" altLang="zh-CN" sz="2800" dirty="0" smtClean="0">
              <a:latin typeface="+mn-ea"/>
            </a:endParaRPr>
          </a:p>
        </p:txBody>
      </p:sp>
      <p:pic>
        <p:nvPicPr>
          <p:cNvPr id="3073" name="Picture 1" descr="C:\Users\dmt\AppData\Roaming\Tencent\Users\280268031\QQ\WinTemp\RichOle\STO9()RBTU1$D7NEI6SZC$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2852936"/>
            <a:ext cx="7988125" cy="22322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71317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36960" y="1037054"/>
            <a:ext cx="8280920" cy="1815882"/>
          </a:xfrm>
          <a:prstGeom prst="rect">
            <a:avLst/>
          </a:prstGeom>
        </p:spPr>
        <p:txBody>
          <a:bodyPr wrap="square">
            <a:spAutoFit/>
          </a:bodyPr>
          <a:lstStyle/>
          <a:p>
            <a:r>
              <a:rPr lang="en-US" altLang="zh-CN" sz="2800" dirty="0" smtClean="0">
                <a:latin typeface="+mn-ea"/>
              </a:rPr>
              <a:t>    (</a:t>
            </a:r>
            <a:r>
              <a:rPr lang="en-US" altLang="zh-CN" sz="2800" dirty="0">
                <a:latin typeface="+mn-ea"/>
              </a:rPr>
              <a:t>3)</a:t>
            </a:r>
            <a:r>
              <a:rPr lang="zh-CN" altLang="en-US" sz="2800" dirty="0">
                <a:latin typeface="+mn-ea"/>
              </a:rPr>
              <a:t>环烷酸制备</a:t>
            </a:r>
          </a:p>
          <a:p>
            <a:r>
              <a:rPr lang="en-US" altLang="zh-CN" sz="2800" dirty="0" smtClean="0">
                <a:latin typeface="+mn-ea"/>
              </a:rPr>
              <a:t>    1mol</a:t>
            </a:r>
            <a:r>
              <a:rPr lang="zh-CN" altLang="en-US" sz="2800" dirty="0">
                <a:latin typeface="+mn-ea"/>
              </a:rPr>
              <a:t>丙二酸二乙酯用</a:t>
            </a:r>
            <a:r>
              <a:rPr lang="en-US" altLang="zh-CN" sz="2800" dirty="0">
                <a:latin typeface="+mn-ea"/>
              </a:rPr>
              <a:t>2mol</a:t>
            </a:r>
            <a:r>
              <a:rPr lang="zh-CN" altLang="en-US" sz="2800" dirty="0">
                <a:latin typeface="+mn-ea"/>
              </a:rPr>
              <a:t>醇钠处理可以得到双钠盐。该盐与</a:t>
            </a:r>
            <a:r>
              <a:rPr lang="en-US" altLang="zh-CN" sz="2800" dirty="0">
                <a:latin typeface="+mn-ea"/>
              </a:rPr>
              <a:t>1mol</a:t>
            </a:r>
            <a:r>
              <a:rPr lang="zh-CN" altLang="en-US" sz="2800" dirty="0">
                <a:latin typeface="+mn-ea"/>
              </a:rPr>
              <a:t>双卤代烃反应</a:t>
            </a:r>
            <a:r>
              <a:rPr lang="zh-CN" altLang="en-US" sz="2800" dirty="0" smtClean="0">
                <a:latin typeface="+mn-ea"/>
              </a:rPr>
              <a:t>可以制备</a:t>
            </a:r>
            <a:r>
              <a:rPr lang="zh-CN" altLang="en-US" sz="2800" dirty="0">
                <a:latin typeface="+mn-ea"/>
              </a:rPr>
              <a:t>三、四、五和六元环的环烷酸。</a:t>
            </a:r>
          </a:p>
        </p:txBody>
      </p:sp>
      <p:pic>
        <p:nvPicPr>
          <p:cNvPr id="4097" name="Picture 1" descr="C:\Users\dmt\AppData\Roaming\Tencent\Users\280268031\QQ\WinTemp\RichOle\R_80WU602CFDLR`Z)VPQ`RP.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2996952"/>
            <a:ext cx="7229383" cy="23042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04736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552" y="1539949"/>
            <a:ext cx="8064896" cy="1384995"/>
          </a:xfrm>
          <a:prstGeom prst="rect">
            <a:avLst/>
          </a:prstGeom>
        </p:spPr>
        <p:txBody>
          <a:bodyPr wrap="square">
            <a:spAutoFit/>
          </a:bodyPr>
          <a:lstStyle/>
          <a:p>
            <a:r>
              <a:rPr lang="en-US" altLang="zh-CN" sz="2800" dirty="0" smtClean="0">
                <a:latin typeface="+mn-ea"/>
              </a:rPr>
              <a:t>    (</a:t>
            </a:r>
            <a:r>
              <a:rPr lang="en-US" altLang="zh-CN" sz="2800" dirty="0">
                <a:latin typeface="+mn-ea"/>
              </a:rPr>
              <a:t>4)1,4</a:t>
            </a:r>
            <a:r>
              <a:rPr lang="zh-CN" altLang="en-US" sz="2800" dirty="0">
                <a:latin typeface="+mn-ea"/>
              </a:rPr>
              <a:t>官能团化合物制备</a:t>
            </a:r>
          </a:p>
          <a:p>
            <a:r>
              <a:rPr lang="zh-CN" altLang="en-US" sz="2800" dirty="0" smtClean="0">
                <a:latin typeface="+mn-ea"/>
              </a:rPr>
              <a:t>    当</a:t>
            </a:r>
            <a:r>
              <a:rPr lang="zh-CN" altLang="en-US" sz="2800" dirty="0">
                <a:latin typeface="+mn-ea"/>
              </a:rPr>
              <a:t>采用</a:t>
            </a:r>
            <a:r>
              <a:rPr lang="en-US" altLang="zh-CN" sz="2800" dirty="0" smtClean="0">
                <a:latin typeface="+mn-ea"/>
              </a:rPr>
              <a:t>α</a:t>
            </a:r>
            <a:r>
              <a:rPr lang="zh-CN" altLang="en-US" sz="2800" dirty="0" smtClean="0">
                <a:latin typeface="+mn-ea"/>
              </a:rPr>
              <a:t>卤</a:t>
            </a:r>
            <a:r>
              <a:rPr lang="zh-CN" altLang="en-US" sz="2800" dirty="0">
                <a:latin typeface="+mn-ea"/>
              </a:rPr>
              <a:t>代化合物进行上述反应</a:t>
            </a:r>
            <a:r>
              <a:rPr lang="en-US" altLang="zh-CN" sz="2800" dirty="0">
                <a:latin typeface="+mn-ea"/>
              </a:rPr>
              <a:t>,</a:t>
            </a:r>
            <a:r>
              <a:rPr lang="zh-CN" altLang="en-US" sz="2800" dirty="0">
                <a:latin typeface="+mn-ea"/>
              </a:rPr>
              <a:t>可以成功地合成</a:t>
            </a:r>
            <a:r>
              <a:rPr lang="en-US" altLang="zh-CN" sz="2800" dirty="0">
                <a:latin typeface="+mn-ea"/>
              </a:rPr>
              <a:t>1,4</a:t>
            </a:r>
            <a:r>
              <a:rPr lang="zh-CN" altLang="en-US" sz="2800" dirty="0">
                <a:latin typeface="+mn-ea"/>
              </a:rPr>
              <a:t>官能团化合物</a:t>
            </a:r>
            <a:r>
              <a:rPr lang="zh-CN" altLang="en-US" sz="2800" dirty="0" smtClean="0">
                <a:latin typeface="+mn-ea"/>
              </a:rPr>
              <a:t>。</a:t>
            </a:r>
            <a:endParaRPr lang="zh-CN" altLang="en-US" sz="2800" dirty="0">
              <a:latin typeface="+mn-ea"/>
            </a:endParaRPr>
          </a:p>
        </p:txBody>
      </p:sp>
      <p:pic>
        <p:nvPicPr>
          <p:cNvPr id="5121" name="Picture 1" descr="C:\Users\dmt\AppData\Roaming\Tencent\Users\280268031\QQ\WinTemp\RichOle\TO_NV58BX@]9APJ6V)H09`U.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3140968"/>
            <a:ext cx="8683318" cy="14401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72031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552" y="548680"/>
            <a:ext cx="8064896" cy="3108543"/>
          </a:xfrm>
          <a:prstGeom prst="rect">
            <a:avLst/>
          </a:prstGeom>
        </p:spPr>
        <p:txBody>
          <a:bodyPr wrap="square">
            <a:spAutoFit/>
          </a:bodyPr>
          <a:lstStyle/>
          <a:p>
            <a:r>
              <a:rPr lang="zh-CN" altLang="en-US" sz="2800" dirty="0">
                <a:latin typeface="+mn-ea"/>
              </a:rPr>
              <a:t> </a:t>
            </a:r>
            <a:r>
              <a:rPr lang="zh-CN" altLang="en-US" sz="2800" dirty="0" smtClean="0">
                <a:latin typeface="+mn-ea"/>
              </a:rPr>
              <a:t>   </a:t>
            </a:r>
            <a:r>
              <a:rPr lang="zh-CN" altLang="en-US" sz="2800" dirty="0" smtClean="0">
                <a:latin typeface="+mn-ea"/>
              </a:rPr>
              <a:t>通过</a:t>
            </a:r>
            <a:r>
              <a:rPr lang="zh-CN" altLang="en-US" sz="2800" dirty="0">
                <a:latin typeface="+mn-ea"/>
              </a:rPr>
              <a:t>丙二酸酯合成羧酸是一个卤代烃选择的问题。从以上实例不难看出</a:t>
            </a:r>
            <a:r>
              <a:rPr lang="en-US" altLang="zh-CN" sz="2800" dirty="0">
                <a:latin typeface="+mn-ea"/>
              </a:rPr>
              <a:t>,</a:t>
            </a:r>
            <a:r>
              <a:rPr lang="zh-CN" altLang="en-US" sz="2800" dirty="0">
                <a:latin typeface="+mn-ea"/>
              </a:rPr>
              <a:t>被合成的</a:t>
            </a:r>
            <a:r>
              <a:rPr lang="zh-CN" altLang="en-US" sz="2800" dirty="0" smtClean="0">
                <a:latin typeface="+mn-ea"/>
              </a:rPr>
              <a:t>化合物</a:t>
            </a:r>
            <a:r>
              <a:rPr lang="zh-CN" altLang="en-US" sz="2800" dirty="0">
                <a:latin typeface="+mn-ea"/>
              </a:rPr>
              <a:t>中丙二酸酯提供的部分</a:t>
            </a:r>
            <a:r>
              <a:rPr lang="zh-CN" altLang="en-US" sz="2800" dirty="0" smtClean="0">
                <a:latin typeface="+mn-ea"/>
              </a:rPr>
              <a:t>是       </a:t>
            </a:r>
            <a:r>
              <a:rPr lang="en-US" altLang="zh-CN" sz="2800" dirty="0" smtClean="0">
                <a:latin typeface="+mn-ea"/>
              </a:rPr>
              <a:t>,</a:t>
            </a:r>
            <a:r>
              <a:rPr lang="zh-CN" altLang="en-US" sz="2800" dirty="0">
                <a:latin typeface="+mn-ea"/>
              </a:rPr>
              <a:t>此外的部分为卤代烃</a:t>
            </a:r>
            <a:r>
              <a:rPr lang="zh-CN" altLang="en-US" sz="2800" dirty="0" smtClean="0">
                <a:latin typeface="+mn-ea"/>
              </a:rPr>
              <a:t>提</a:t>
            </a:r>
            <a:endParaRPr lang="en-US" altLang="zh-CN" sz="2800" dirty="0" smtClean="0">
              <a:latin typeface="+mn-ea"/>
            </a:endParaRPr>
          </a:p>
          <a:p>
            <a:endParaRPr lang="en-US" altLang="zh-CN" sz="2800" dirty="0">
              <a:latin typeface="+mn-ea"/>
            </a:endParaRPr>
          </a:p>
          <a:p>
            <a:r>
              <a:rPr lang="zh-CN" altLang="en-US" sz="2800" dirty="0" smtClean="0">
                <a:latin typeface="+mn-ea"/>
              </a:rPr>
              <a:t>供</a:t>
            </a:r>
            <a:r>
              <a:rPr lang="zh-CN" altLang="en-US" sz="2800" dirty="0">
                <a:latin typeface="+mn-ea"/>
              </a:rPr>
              <a:t>。这个规律为</a:t>
            </a:r>
            <a:r>
              <a:rPr lang="zh-CN" altLang="en-US" sz="2800" dirty="0" smtClean="0">
                <a:latin typeface="+mn-ea"/>
              </a:rPr>
              <a:t>设计合成</a:t>
            </a:r>
            <a:r>
              <a:rPr lang="zh-CN" altLang="en-US" sz="2800" dirty="0">
                <a:latin typeface="+mn-ea"/>
              </a:rPr>
              <a:t>路线提供了方便</a:t>
            </a:r>
            <a:r>
              <a:rPr lang="en-US" altLang="zh-CN" sz="2800" dirty="0">
                <a:latin typeface="+mn-ea"/>
              </a:rPr>
              <a:t>,</a:t>
            </a:r>
            <a:r>
              <a:rPr lang="zh-CN" altLang="en-US" sz="2800" dirty="0">
                <a:latin typeface="+mn-ea"/>
              </a:rPr>
              <a:t>如</a:t>
            </a:r>
            <a:r>
              <a:rPr lang="en-US" altLang="zh-CN" sz="2800" dirty="0">
                <a:latin typeface="+mn-ea"/>
              </a:rPr>
              <a:t>2-</a:t>
            </a:r>
            <a:r>
              <a:rPr lang="zh-CN" altLang="en-US" sz="2800" dirty="0">
                <a:latin typeface="+mn-ea"/>
              </a:rPr>
              <a:t>乙基丁酸合成</a:t>
            </a:r>
            <a:r>
              <a:rPr lang="en-US" altLang="zh-CN" sz="2800" dirty="0">
                <a:latin typeface="+mn-ea"/>
              </a:rPr>
              <a:t>,</a:t>
            </a:r>
            <a:r>
              <a:rPr lang="zh-CN" altLang="en-US" sz="2800" dirty="0">
                <a:latin typeface="+mn-ea"/>
              </a:rPr>
              <a:t>当划出丙二酸酯提供的部分后</a:t>
            </a:r>
            <a:r>
              <a:rPr lang="en-US" altLang="zh-CN" sz="2800" dirty="0">
                <a:latin typeface="+mn-ea"/>
              </a:rPr>
              <a:t>,</a:t>
            </a:r>
            <a:r>
              <a:rPr lang="zh-CN" altLang="en-US" sz="2800" dirty="0">
                <a:latin typeface="+mn-ea"/>
              </a:rPr>
              <a:t>就会很快找出反应</a:t>
            </a:r>
            <a:r>
              <a:rPr lang="zh-CN" altLang="en-US" sz="2800" dirty="0" smtClean="0">
                <a:latin typeface="+mn-ea"/>
              </a:rPr>
              <a:t>的卤代烷</a:t>
            </a:r>
            <a:r>
              <a:rPr lang="zh-CN" altLang="en-US" sz="2800" dirty="0">
                <a:latin typeface="+mn-ea"/>
              </a:rPr>
              <a:t>是卤代乙烷。</a:t>
            </a:r>
          </a:p>
        </p:txBody>
      </p:sp>
      <p:pic>
        <p:nvPicPr>
          <p:cNvPr id="6145" name="Picture 1" descr="C:\Users\dmt\AppData\Roaming\Tencent\Users\280268031\QQ\WinTemp\RichOle\]W17H}8P](G]R7W$3P$Z~TX.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3888" y="1516033"/>
            <a:ext cx="1133475" cy="742950"/>
          </a:xfrm>
          <a:prstGeom prst="rect">
            <a:avLst/>
          </a:prstGeom>
          <a:noFill/>
          <a:extLst>
            <a:ext uri="{909E8E84-426E-40DD-AFC4-6F175D3DCCD1}">
              <a14:hiddenFill xmlns:a14="http://schemas.microsoft.com/office/drawing/2010/main">
                <a:solidFill>
                  <a:srgbClr val="FFFFFF"/>
                </a:solidFill>
              </a14:hiddenFill>
            </a:ext>
          </a:extLst>
        </p:spPr>
      </p:pic>
      <p:pic>
        <p:nvPicPr>
          <p:cNvPr id="6146" name="Picture 2" descr="C:\Users\dmt\AppData\Roaming\Tencent\Users\280268031\QQ\WinTemp\RichOle\S20J6WVCINQO2(JR8N~@$)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342" y="3717032"/>
            <a:ext cx="8205122" cy="10801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13156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9" name="Picture 1" descr="C:\Users\dmt\AppData\Roaming\Tencent\Users\280268031\QQ\WinTemp\RichOle\BH0RO6T))(1MBY(KOEECWZB.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0106" y="1372716"/>
            <a:ext cx="8568596" cy="2151112"/>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2" descr="C:\Users\dmt\AppData\Roaming\Tencent\Users\280268031\QQ\WinTemp\RichOle\C@)$ZH`)N][6LKYDLHU`$0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0106" y="3793604"/>
            <a:ext cx="8622374" cy="10755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87008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889556"/>
            <a:ext cx="8352928" cy="523220"/>
          </a:xfrm>
          <a:prstGeom prst="rect">
            <a:avLst/>
          </a:prstGeom>
        </p:spPr>
        <p:txBody>
          <a:bodyPr wrap="square">
            <a:spAutoFit/>
          </a:bodyPr>
          <a:lstStyle/>
          <a:p>
            <a:r>
              <a:rPr lang="zh-CN" altLang="en-US" sz="2800" b="1" dirty="0">
                <a:latin typeface="+mn-ea"/>
              </a:rPr>
              <a:t>二、“三乙”的烃基化及在合成中的</a:t>
            </a:r>
            <a:r>
              <a:rPr lang="zh-CN" altLang="en-US" sz="2800" b="1" dirty="0" smtClean="0">
                <a:latin typeface="+mn-ea"/>
              </a:rPr>
              <a:t>应用</a:t>
            </a:r>
            <a:endParaRPr lang="en-US" altLang="zh-CN" sz="2800" b="1" dirty="0" smtClean="0">
              <a:latin typeface="+mn-ea"/>
            </a:endParaRPr>
          </a:p>
        </p:txBody>
      </p:sp>
      <p:pic>
        <p:nvPicPr>
          <p:cNvPr id="8193" name="Picture 1" descr="C:\Users\dmt\AppData\Roaming\Tencent\Users\280268031\QQ\WinTemp\RichOle\BTX9@UY6QO3TLA}[QRCQKK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1628800"/>
            <a:ext cx="7774780" cy="45365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697367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TotalTime>
  <Words>1327</Words>
  <Application>Microsoft Office PowerPoint</Application>
  <PresentationFormat>全屏显示(4:3)</PresentationFormat>
  <Paragraphs>39</Paragraphs>
  <Slides>24</Slides>
  <Notes>0</Notes>
  <HiddenSlides>0</HiddenSlides>
  <MMClips>0</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dmt</dc:creator>
  <cp:lastModifiedBy>dmt</cp:lastModifiedBy>
  <cp:revision>8</cp:revision>
  <dcterms:created xsi:type="dcterms:W3CDTF">2018-10-22T00:31:45Z</dcterms:created>
  <dcterms:modified xsi:type="dcterms:W3CDTF">2018-12-21T13:22:47Z</dcterms:modified>
</cp:coreProperties>
</file>