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476672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15.6    </a:t>
            </a:r>
            <a:r>
              <a:rPr lang="zh-CN" altLang="zh-CN" sz="2800" dirty="0" smtClean="0">
                <a:latin typeface="+mn-ea"/>
              </a:rPr>
              <a:t>还原</a:t>
            </a:r>
            <a:r>
              <a:rPr lang="zh-CN" altLang="zh-CN" sz="2800" dirty="0">
                <a:latin typeface="+mn-ea"/>
              </a:rPr>
              <a:t>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羧酸</a:t>
            </a:r>
            <a:r>
              <a:rPr lang="zh-CN" altLang="zh-CN" sz="2800" dirty="0">
                <a:latin typeface="+mn-ea"/>
              </a:rPr>
              <a:t>衍生物均具有不饱和键，可以多种方法进行还原。不同的羧酸衍生物用不同的</a:t>
            </a:r>
            <a:r>
              <a:rPr lang="zh-CN" altLang="zh-CN" sz="2800" dirty="0" smtClean="0">
                <a:latin typeface="+mn-ea"/>
              </a:rPr>
              <a:t>还原方法</a:t>
            </a:r>
            <a:r>
              <a:rPr lang="zh-CN" altLang="zh-CN" sz="2800" dirty="0">
                <a:latin typeface="+mn-ea"/>
              </a:rPr>
              <a:t>能得到不同的还原产物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>
              <a:latin typeface="+mn-ea"/>
            </a:endParaRPr>
          </a:p>
          <a:p>
            <a:r>
              <a:rPr lang="zh-CN" altLang="zh-CN" sz="2800" b="1" dirty="0" smtClean="0">
                <a:latin typeface="+mn-ea"/>
              </a:rPr>
              <a:t>—</a:t>
            </a:r>
            <a:r>
              <a:rPr lang="zh-CN" altLang="zh-CN" sz="2800" b="1" dirty="0">
                <a:latin typeface="+mn-ea"/>
              </a:rPr>
              <a:t>、酰氯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酰氯</a:t>
            </a:r>
            <a:r>
              <a:rPr lang="zh-CN" altLang="zh-CN" sz="2800" dirty="0">
                <a:latin typeface="+mn-ea"/>
              </a:rPr>
              <a:t>能被</a:t>
            </a:r>
            <a:r>
              <a:rPr lang="en-US" altLang="zh-CN" sz="2800" dirty="0">
                <a:latin typeface="+mn-ea"/>
              </a:rPr>
              <a:t>LiAlH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还原为伯醇。由于相应的酸可直接被</a:t>
            </a:r>
            <a:r>
              <a:rPr lang="en-US" altLang="zh-CN" sz="2800" dirty="0">
                <a:latin typeface="+mn-ea"/>
              </a:rPr>
              <a:t>LiAlH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还原为醇，所以该还原</a:t>
            </a:r>
            <a:r>
              <a:rPr lang="zh-CN" altLang="zh-CN" sz="2800" dirty="0" smtClean="0">
                <a:latin typeface="+mn-ea"/>
              </a:rPr>
              <a:t>反</a:t>
            </a:r>
            <a:r>
              <a:rPr lang="zh-CN" altLang="zh-CN" sz="2800" dirty="0">
                <a:latin typeface="+mn-ea"/>
              </a:rPr>
              <a:t>应很少用于</a:t>
            </a:r>
            <a:r>
              <a:rPr lang="zh-CN" altLang="zh-CN" sz="2800" dirty="0" smtClean="0">
                <a:latin typeface="+mn-ea"/>
              </a:rPr>
              <a:t>合成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025" name="Picture 1" descr="C:\Users\dmt\AppData\Roaming\Tencent\Users\280268031\QQ\WinTemp\RichOle\R1Q(DH_`018RTBL3T}E(3X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17032"/>
            <a:ext cx="5832648" cy="199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386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dmt\AppData\Roaming\Tencent\Users\280268031\QQ\WinTemp\RichOle\V$I4QM94S)TL1RAGC8WL`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54036"/>
            <a:ext cx="8064896" cy="483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257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6469" y="1325086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较</a:t>
            </a:r>
            <a:r>
              <a:rPr lang="zh-CN" altLang="zh-CN" sz="2800" dirty="0">
                <a:latin typeface="+mn-ea"/>
              </a:rPr>
              <a:t>有合成价值的还原是罗森孟德还原。这个反应在醛、酮制备中已经述及，酰氯用毒化</a:t>
            </a:r>
            <a:r>
              <a:rPr lang="zh-CN" altLang="zh-CN" sz="2800" dirty="0" smtClean="0">
                <a:latin typeface="+mn-ea"/>
              </a:rPr>
              <a:t>的钯</a:t>
            </a:r>
            <a:r>
              <a:rPr lang="zh-CN" altLang="zh-CN" sz="2800" dirty="0">
                <a:latin typeface="+mn-ea"/>
              </a:rPr>
              <a:t>催化剂催化氢化或用三叔丁氧基氢化铝锂还原能制备各种</a:t>
            </a:r>
            <a:r>
              <a:rPr lang="zh-CN" altLang="zh-CN" sz="2800" dirty="0" smtClean="0">
                <a:latin typeface="+mn-ea"/>
              </a:rPr>
              <a:t>醛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F$K8BAR23Z{}I$6@P(1(E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795353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957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4882" y="692696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二、酯</a:t>
            </a:r>
            <a:endParaRPr lang="zh-CN" altLang="zh-CN" sz="2800" dirty="0">
              <a:latin typeface="+mn-ea"/>
            </a:endParaRPr>
          </a:p>
          <a:p>
            <a:pPr lvl="0"/>
            <a:r>
              <a:rPr lang="en-US" altLang="zh-CN" sz="2800" dirty="0" smtClean="0">
                <a:latin typeface="+mn-ea"/>
              </a:rPr>
              <a:t>    1.</a:t>
            </a:r>
            <a:r>
              <a:rPr lang="zh-CN" altLang="zh-CN" sz="2800" dirty="0" smtClean="0">
                <a:latin typeface="+mn-ea"/>
              </a:rPr>
              <a:t>还原</a:t>
            </a:r>
            <a:r>
              <a:rPr lang="zh-CN" altLang="zh-CN" sz="2800" dirty="0">
                <a:latin typeface="+mn-ea"/>
              </a:rPr>
              <a:t>到伯醇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en-US" sz="2800" dirty="0" smtClean="0">
                <a:latin typeface="+mn-ea"/>
              </a:rPr>
              <a:t>酯</a:t>
            </a:r>
            <a:r>
              <a:rPr lang="zh-CN" altLang="zh-CN" sz="2800" dirty="0" smtClean="0">
                <a:latin typeface="+mn-ea"/>
              </a:rPr>
              <a:t>用</a:t>
            </a:r>
            <a:r>
              <a:rPr lang="en-US" altLang="zh-CN" sz="2800" dirty="0">
                <a:latin typeface="+mn-ea"/>
              </a:rPr>
              <a:t>LiAlH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或</a:t>
            </a:r>
            <a:r>
              <a:rPr lang="en-US" altLang="zh-CN" sz="2800" dirty="0">
                <a:latin typeface="+mn-ea"/>
              </a:rPr>
              <a:t>Na/ROH</a:t>
            </a:r>
            <a:r>
              <a:rPr lang="zh-CN" altLang="zh-CN" sz="2800" dirty="0">
                <a:latin typeface="+mn-ea"/>
              </a:rPr>
              <a:t>处理，可被还原为醇。在</a:t>
            </a:r>
            <a:r>
              <a:rPr lang="en-US" altLang="zh-CN" sz="2800" dirty="0">
                <a:latin typeface="+mn-ea"/>
              </a:rPr>
              <a:t>LiAlH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未被普遍使用之前，常用金属</a:t>
            </a:r>
            <a:r>
              <a:rPr lang="zh-CN" altLang="zh-CN" sz="2800" dirty="0" smtClean="0">
                <a:latin typeface="+mn-ea"/>
              </a:rPr>
              <a:t>钠和</a:t>
            </a:r>
            <a:r>
              <a:rPr lang="zh-CN" altLang="zh-CN" sz="2800" dirty="0">
                <a:latin typeface="+mn-ea"/>
              </a:rPr>
              <a:t>醇间接把羧酸还原为伯醇</a:t>
            </a:r>
            <a:r>
              <a:rPr lang="en-US" altLang="zh-CN" sz="2800" dirty="0">
                <a:latin typeface="+mn-ea"/>
              </a:rPr>
              <a:t>[</a:t>
            </a:r>
            <a:r>
              <a:rPr lang="zh-CN" altLang="zh-CN" sz="2800" dirty="0">
                <a:latin typeface="+mn-ea"/>
              </a:rPr>
              <a:t>后一方法称为</a:t>
            </a:r>
            <a:r>
              <a:rPr lang="zh-CN" altLang="zh-CN" sz="2800" dirty="0" smtClean="0">
                <a:latin typeface="+mn-ea"/>
              </a:rPr>
              <a:t>鲍维尔特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布兰克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 err="1">
                <a:latin typeface="+mn-ea"/>
              </a:rPr>
              <a:t>Bouveault</a:t>
            </a:r>
            <a:r>
              <a:rPr lang="en-US" altLang="zh-CN" sz="2800" dirty="0">
                <a:latin typeface="+mn-ea"/>
              </a:rPr>
              <a:t>-Blanc )</a:t>
            </a:r>
            <a:r>
              <a:rPr lang="zh-CN" altLang="zh-CN" sz="2800" dirty="0">
                <a:latin typeface="+mn-ea"/>
              </a:rPr>
              <a:t>还原法]。</a:t>
            </a:r>
          </a:p>
        </p:txBody>
      </p:sp>
      <p:pic>
        <p:nvPicPr>
          <p:cNvPr id="3073" name="Picture 1" descr="C:\Users\dmt\AppData\Roaming\Tencent\Users\280268031\QQ\WinTemp\RichOle\YUG3NQ3LO3NLN4[P`FE$7I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52448"/>
            <a:ext cx="8689172" cy="184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114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92696"/>
            <a:ext cx="85040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latin typeface="+mn-ea"/>
              </a:rPr>
              <a:t>    2.</a:t>
            </a:r>
            <a:r>
              <a:rPr lang="zh-CN" altLang="zh-CN" sz="2800" dirty="0" smtClean="0">
                <a:latin typeface="+mn-ea"/>
              </a:rPr>
              <a:t>还原</a:t>
            </a:r>
            <a:r>
              <a:rPr lang="zh-CN" altLang="zh-CN" sz="2800" dirty="0">
                <a:latin typeface="+mn-ea"/>
              </a:rPr>
              <a:t>到</a:t>
            </a:r>
            <a:r>
              <a:rPr lang="zh-CN" altLang="zh-CN" sz="2800" dirty="0" smtClean="0">
                <a:latin typeface="+mn-ea"/>
              </a:rPr>
              <a:t>醛</a:t>
            </a:r>
            <a:endParaRPr lang="en-US" altLang="zh-CN" sz="2800" dirty="0" smtClean="0">
              <a:latin typeface="+mn-ea"/>
            </a:endParaRPr>
          </a:p>
          <a:p>
            <a:pPr lvl="0"/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若</a:t>
            </a:r>
            <a:r>
              <a:rPr lang="zh-CN" altLang="zh-CN" sz="2800" dirty="0">
                <a:latin typeface="+mn-ea"/>
              </a:rPr>
              <a:t>采用二异丁基</a:t>
            </a:r>
            <a:r>
              <a:rPr lang="zh-CN" altLang="zh-CN" sz="2800" dirty="0" smtClean="0">
                <a:latin typeface="+mn-ea"/>
              </a:rPr>
              <a:t>氢化</a:t>
            </a:r>
            <a:r>
              <a:rPr lang="zh-CN" altLang="en-US" sz="2800" dirty="0" smtClean="0">
                <a:latin typeface="+mn-ea"/>
              </a:rPr>
              <a:t>铝</a:t>
            </a:r>
            <a:r>
              <a:rPr lang="en-US" altLang="zh-CN" sz="2800" b="1" dirty="0" smtClean="0">
                <a:latin typeface="+mn-ea"/>
              </a:rPr>
              <a:t>（</a:t>
            </a:r>
            <a:r>
              <a:rPr lang="en-US" altLang="zh-CN" sz="2800" b="1" dirty="0" err="1">
                <a:latin typeface="+mn-ea"/>
              </a:rPr>
              <a:t>diisobutyl</a:t>
            </a:r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err="1">
                <a:latin typeface="+mn-ea"/>
              </a:rPr>
              <a:t>aluminium</a:t>
            </a:r>
            <a:r>
              <a:rPr lang="en-US" altLang="zh-CN" sz="2800" b="1" dirty="0">
                <a:latin typeface="+mn-ea"/>
              </a:rPr>
              <a:t> hydride)</a:t>
            </a:r>
            <a:r>
              <a:rPr lang="zh-CN" altLang="zh-CN" sz="2800" dirty="0">
                <a:latin typeface="+mn-ea"/>
              </a:rPr>
              <a:t>在低温下还原酯，随后经酸性</a:t>
            </a:r>
            <a:r>
              <a:rPr lang="zh-CN" altLang="zh-CN" sz="2800" dirty="0" smtClean="0">
                <a:latin typeface="+mn-ea"/>
              </a:rPr>
              <a:t>水解</a:t>
            </a:r>
            <a:r>
              <a:rPr lang="zh-CN" altLang="zh-CN" sz="2800" dirty="0">
                <a:latin typeface="+mn-ea"/>
              </a:rPr>
              <a:t>可得到醛。反应中并不直接得到醛，而是相对稳定的中间体，该中间体经酸水溶液处理后才</a:t>
            </a:r>
            <a:r>
              <a:rPr lang="zh-CN" altLang="zh-CN" sz="2800" dirty="0" smtClean="0">
                <a:latin typeface="+mn-ea"/>
              </a:rPr>
              <a:t>生成</a:t>
            </a:r>
            <a:r>
              <a:rPr lang="zh-CN" altLang="zh-CN" sz="2800" dirty="0">
                <a:latin typeface="+mn-ea"/>
              </a:rPr>
              <a:t>醛。这可作为由酯转化为醛的一个好方法</a:t>
            </a:r>
          </a:p>
        </p:txBody>
      </p:sp>
      <p:pic>
        <p:nvPicPr>
          <p:cNvPr id="4097" name="Picture 1" descr="C:\Users\dmt\AppData\Roaming\Tencent\Users\280268031\QQ\WinTemp\RichOle\18FO_`O_AQ7CDBXW`AB{`O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70352"/>
            <a:ext cx="9055471" cy="111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dmt\AppData\Roaming\Tencent\Users\280268031\QQ\WinTemp\RichOle\$XK$`GTS@C$WP3%7@2SGX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38" y="4437112"/>
            <a:ext cx="6779830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770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332656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3</a:t>
            </a:r>
            <a:r>
              <a:rPr lang="zh-CN" altLang="zh-CN" sz="2800" dirty="0">
                <a:latin typeface="+mn-ea"/>
              </a:rPr>
              <a:t>.还原缩合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乙醚、苯等惰性溶剂中用金属钠处理酯，可得到缩合</a:t>
            </a:r>
            <a:r>
              <a:rPr lang="zh-CN" altLang="zh-CN" sz="2800" dirty="0" smtClean="0">
                <a:latin typeface="+mn-ea"/>
              </a:rPr>
              <a:t>产物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/>
              <a:t>羟基</a:t>
            </a:r>
            <a:r>
              <a:rPr lang="zh-CN" altLang="zh-CN" sz="2800" dirty="0" smtClean="0"/>
              <a:t>酮</a:t>
            </a:r>
            <a:r>
              <a:rPr lang="zh-CN" altLang="en-US" sz="2800" dirty="0" smtClean="0"/>
              <a:t>。这个反应叫</a:t>
            </a:r>
            <a:r>
              <a:rPr lang="zh-CN" altLang="zh-CN" sz="2800" dirty="0" smtClean="0">
                <a:latin typeface="+mn-ea"/>
              </a:rPr>
              <a:t>做</a:t>
            </a:r>
            <a:r>
              <a:rPr lang="zh-CN" altLang="zh-CN" sz="2800" dirty="0">
                <a:latin typeface="+mn-ea"/>
              </a:rPr>
              <a:t>偶姻（</a:t>
            </a:r>
            <a:r>
              <a:rPr lang="en-US" altLang="zh-CN" sz="2800" dirty="0" err="1">
                <a:latin typeface="+mn-ea"/>
              </a:rPr>
              <a:t>acyloin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缩合。反应为单电子转移过程。</a:t>
            </a:r>
          </a:p>
        </p:txBody>
      </p:sp>
      <p:pic>
        <p:nvPicPr>
          <p:cNvPr id="5121" name="Picture 1" descr="C:\Users\dmt\AppData\Roaming\Tencent\Users\280268031\QQ\WinTemp\RichOle\GFLD{O}1{(QECFVQY0QF8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48538"/>
            <a:ext cx="7773353" cy="450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040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111384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金属</a:t>
            </a:r>
            <a:r>
              <a:rPr lang="zh-CN" altLang="zh-CN" sz="2800" dirty="0">
                <a:latin typeface="+mn-ea"/>
              </a:rPr>
              <a:t>钠提供电子使酯生成自由基负离子，这个自由基负离子偶联生成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-二羰基</a:t>
            </a:r>
            <a:r>
              <a:rPr lang="zh-CN" altLang="zh-CN" sz="2800" dirty="0" smtClean="0">
                <a:latin typeface="+mn-ea"/>
              </a:rPr>
              <a:t>化合物</a:t>
            </a:r>
            <a:r>
              <a:rPr lang="zh-CN" altLang="zh-CN" sz="2800" dirty="0">
                <a:latin typeface="+mn-ea"/>
              </a:rPr>
              <a:t>，经进一步还原</a:t>
            </a:r>
            <a:r>
              <a:rPr lang="zh-CN" altLang="zh-CN" sz="2800" dirty="0" smtClean="0">
                <a:latin typeface="+mn-ea"/>
              </a:rPr>
              <a:t>得到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羟基酮。这个反应的重要应用是合成中环和大环化合物。在高度</a:t>
            </a:r>
            <a:r>
              <a:rPr lang="zh-CN" altLang="zh-CN" sz="2800" dirty="0" smtClean="0">
                <a:latin typeface="+mn-ea"/>
              </a:rPr>
              <a:t>稀释</a:t>
            </a:r>
            <a:r>
              <a:rPr lang="zh-CN" altLang="zh-CN" sz="2800" dirty="0">
                <a:latin typeface="+mn-ea"/>
              </a:rPr>
              <a:t>的情况下用金属钠处理一个长链二酯可得到中、大环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 smtClean="0">
                <a:latin typeface="+mn-ea"/>
              </a:rPr>
              <a:t>α</a:t>
            </a:r>
            <a:r>
              <a:rPr lang="en-US" altLang="zh-CN" sz="2800" dirty="0" smtClean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羟基酮。</a:t>
            </a:r>
          </a:p>
        </p:txBody>
      </p:sp>
      <p:pic>
        <p:nvPicPr>
          <p:cNvPr id="6145" name="Picture 1" descr="C:\Users\dmt\AppData\Roaming\Tencent\Users\280268031\QQ\WinTemp\RichOle\@)F(WKL(1`%}@0YK2AO$9D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79" y="3713836"/>
            <a:ext cx="7111629" cy="165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548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339602"/>
            <a:ext cx="813690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三、酰胺和腈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酰胺</a:t>
            </a:r>
            <a:r>
              <a:rPr lang="zh-CN" altLang="zh-CN" sz="2800" dirty="0">
                <a:latin typeface="+mn-ea"/>
              </a:rPr>
              <a:t>一般不容易被还原，但在</a:t>
            </a:r>
            <a:r>
              <a:rPr lang="en-US" altLang="zh-CN" sz="2800" dirty="0">
                <a:latin typeface="+mn-ea"/>
              </a:rPr>
              <a:t>LiAlH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存在下可还原为胺类。根据酰胺氮上取代基个数</a:t>
            </a:r>
            <a:r>
              <a:rPr lang="zh-CN" altLang="zh-CN" sz="2800" dirty="0" smtClean="0">
                <a:latin typeface="+mn-ea"/>
              </a:rPr>
              <a:t>，还原</a:t>
            </a:r>
            <a:r>
              <a:rPr lang="zh-CN" altLang="zh-CN" sz="2800" dirty="0">
                <a:latin typeface="+mn-ea"/>
              </a:rPr>
              <a:t>后可得到伯、仲、叔胺</a:t>
            </a:r>
            <a:r>
              <a:rPr lang="zh-CN" altLang="zh-CN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endParaRPr lang="en-US" altLang="zh-CN" sz="2800" dirty="0">
              <a:latin typeface="+mn-ea"/>
            </a:endParaRPr>
          </a:p>
          <a:p>
            <a:endParaRPr lang="zh-CN" altLang="zh-CN" dirty="0"/>
          </a:p>
        </p:txBody>
      </p:sp>
      <p:pic>
        <p:nvPicPr>
          <p:cNvPr id="7169" name="Picture 1" descr="C:\Users\dmt\AppData\Roaming\Tencent\Users\280268031\QQ\WinTemp\RichOle\BNW$4NJW_KRR`BL4~N5)]1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64013"/>
            <a:ext cx="6624736" cy="126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852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124745"/>
            <a:ext cx="813690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四</a:t>
            </a:r>
            <a:r>
              <a:rPr lang="zh-CN" altLang="zh-CN" sz="2800" dirty="0">
                <a:latin typeface="+mn-ea"/>
              </a:rPr>
              <a:t>氢铝锂在还原中作为氢负离子的提供者，其还原机理如下：</a:t>
            </a:r>
          </a:p>
          <a:p>
            <a:endParaRPr lang="zh-CN" altLang="zh-CN" dirty="0"/>
          </a:p>
        </p:txBody>
      </p:sp>
      <p:pic>
        <p:nvPicPr>
          <p:cNvPr id="8193" name="Picture 1" descr="C:\Users\dmt\AppData\Roaming\Tencent\Users\280268031\QQ\WinTemp\RichOle\(0RL``4U26_5V3A{R32EH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23" y="2708920"/>
            <a:ext cx="8730353" cy="119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C:\Users\dmt\AppData\Roaming\Tencent\Users\280268031\QQ\WinTemp\RichOle\TBZ8HS6{19JQA4DYZX$FD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4047823"/>
            <a:ext cx="9108504" cy="110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0536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dmt\AppData\Roaming\Tencent\Users\280268031\QQ\WinTemp\RichOle\{D@}DY]MON1(BU)(2`76ZS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4" y="260648"/>
            <a:ext cx="907619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334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413</Words>
  <Application>Microsoft Office PowerPoint</Application>
  <PresentationFormat>全屏显示(4:3)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2018-12-10T07:20:54Z</dcterms:modified>
</cp:coreProperties>
</file>