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49022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15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en-US" altLang="zh-CN" sz="2800" dirty="0" smtClean="0">
                <a:latin typeface="+mn-ea"/>
              </a:rPr>
              <a:t>4    </a:t>
            </a:r>
            <a:r>
              <a:rPr lang="zh-CN" altLang="zh-CN" sz="2800" dirty="0" smtClean="0">
                <a:latin typeface="+mn-ea"/>
              </a:rPr>
              <a:t>亲</a:t>
            </a:r>
            <a:r>
              <a:rPr lang="zh-CN" altLang="zh-CN" sz="2800" dirty="0">
                <a:latin typeface="+mn-ea"/>
              </a:rPr>
              <a:t>核取代反应机理和反应活性</a:t>
            </a:r>
          </a:p>
          <a:p>
            <a:r>
              <a:rPr lang="zh-CN" altLang="zh-CN" sz="2800" b="1" dirty="0">
                <a:latin typeface="+mn-ea"/>
              </a:rPr>
              <a:t>一、亲核取代反应机理</a:t>
            </a:r>
          </a:p>
          <a:p>
            <a:r>
              <a:rPr lang="en-US" altLang="zh-CN" sz="2800" dirty="0" smtClean="0">
                <a:latin typeface="+mn-ea"/>
              </a:rPr>
              <a:t>    15</a:t>
            </a:r>
            <a:r>
              <a:rPr lang="en-US" altLang="zh-CN" sz="2800" dirty="0">
                <a:latin typeface="+mn-ea"/>
              </a:rPr>
              <a:t>. 3</a:t>
            </a:r>
            <a:r>
              <a:rPr lang="zh-CN" altLang="zh-CN" sz="2800" dirty="0">
                <a:latin typeface="+mn-ea"/>
              </a:rPr>
              <a:t>节讨论的羧酸衍生物的取代反应，可用通式描述如下：</a:t>
            </a:r>
          </a:p>
        </p:txBody>
      </p:sp>
      <p:pic>
        <p:nvPicPr>
          <p:cNvPr id="1025" name="Picture 1" descr="C:\Users\dmt\AppData\Roaming\Tencent\Users\280268031\QQ\WinTemp\RichOle\V)%5STSK3I1M2IKVEM%%GA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09" y="2708920"/>
            <a:ext cx="7368207" cy="262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554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369" y="750183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式</a:t>
            </a:r>
            <a:r>
              <a:rPr lang="zh-CN" altLang="zh-CN" sz="2800" dirty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Nu—H</a:t>
            </a:r>
            <a:r>
              <a:rPr lang="zh-CN" altLang="zh-CN" sz="2800" dirty="0">
                <a:latin typeface="+mn-ea"/>
              </a:rPr>
              <a:t>为亲核试剂，</a:t>
            </a:r>
            <a:r>
              <a:rPr lang="en-US" altLang="zh-CN" sz="2800" dirty="0">
                <a:latin typeface="+mn-ea"/>
              </a:rPr>
              <a:t>L</a:t>
            </a:r>
            <a:r>
              <a:rPr lang="zh-CN" altLang="zh-CN" sz="2800" dirty="0">
                <a:latin typeface="+mn-ea"/>
              </a:rPr>
              <a:t>为离去基团。羧酸衍生物的羰基像醛、酮的羰基一样容易遭受</a:t>
            </a:r>
            <a:r>
              <a:rPr lang="zh-CN" altLang="zh-CN" sz="2800" dirty="0" smtClean="0">
                <a:latin typeface="+mn-ea"/>
              </a:rPr>
              <a:t>亲核</a:t>
            </a:r>
            <a:r>
              <a:rPr lang="zh-CN" altLang="zh-CN" sz="2800" dirty="0">
                <a:latin typeface="+mn-ea"/>
              </a:rPr>
              <a:t>试剂的进攻，所以反应起始于亲核加成，加成产物四面体中间体不稳定，离去基团离去（</a:t>
            </a:r>
            <a:r>
              <a:rPr lang="zh-CN" altLang="zh-CN" sz="2800" dirty="0" smtClean="0">
                <a:latin typeface="+mn-ea"/>
              </a:rPr>
              <a:t>消去</a:t>
            </a:r>
            <a:r>
              <a:rPr lang="zh-CN" altLang="zh-CN" sz="2800" dirty="0">
                <a:latin typeface="+mn-ea"/>
              </a:rPr>
              <a:t>）得到取代产物。</a:t>
            </a:r>
          </a:p>
        </p:txBody>
      </p:sp>
      <p:pic>
        <p:nvPicPr>
          <p:cNvPr id="2049" name="Picture 1" descr="C:\Users\dmt\AppData\Roaming\Tencent\Users\280268031\QQ\WinTemp\RichOle\L(%1P9(ZN5VS}{F[6%I6ZL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841930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686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64704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上述</a:t>
            </a:r>
            <a:r>
              <a:rPr lang="zh-CN" altLang="zh-CN" sz="2800" dirty="0">
                <a:latin typeface="+mn-ea"/>
              </a:rPr>
              <a:t>机理是碱性条件下的机理，整个过程是加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消</a:t>
            </a:r>
            <a:r>
              <a:rPr lang="zh-CN" altLang="zh-CN" sz="2800" dirty="0">
                <a:latin typeface="+mn-ea"/>
              </a:rPr>
              <a:t>去历程。碱性条件下反应能使</a:t>
            </a:r>
            <a:r>
              <a:rPr lang="zh-CN" altLang="zh-CN" sz="2800" dirty="0" smtClean="0">
                <a:latin typeface="+mn-ea"/>
              </a:rPr>
              <a:t>体系中</a:t>
            </a:r>
            <a:r>
              <a:rPr lang="zh-CN" altLang="zh-CN" sz="2800" dirty="0">
                <a:latin typeface="+mn-ea"/>
              </a:rPr>
              <a:t>存在强的亲核试剂利于反应的完成。酯的碱性水解是这种机理的典型代表。</a:t>
            </a:r>
          </a:p>
        </p:txBody>
      </p:sp>
      <p:pic>
        <p:nvPicPr>
          <p:cNvPr id="3073" name="Picture 1" descr="C:\Users\dmt\AppData\Roaming\Tencent\Users\280268031\QQ\WinTemp\RichOle\VVJC8YA`P]86`1D4C%NE_$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7200800" cy="273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3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亲</a:t>
            </a:r>
            <a:r>
              <a:rPr lang="zh-CN" altLang="zh-CN" sz="2800" dirty="0">
                <a:latin typeface="+mn-ea"/>
              </a:rPr>
              <a:t>核取代反应还可采用酸催化。质子进攻羰基生成一个活化的羰基，然后较弱的亲核</a:t>
            </a:r>
            <a:r>
              <a:rPr lang="zh-CN" altLang="zh-CN" sz="2800" dirty="0" smtClean="0">
                <a:latin typeface="+mn-ea"/>
              </a:rPr>
              <a:t>试剂</a:t>
            </a:r>
            <a:r>
              <a:rPr lang="zh-CN" altLang="zh-CN" sz="2800" dirty="0">
                <a:latin typeface="+mn-ea"/>
              </a:rPr>
              <a:t>进行加成，不稳定的四面体中间体消去离去基团得到产物。如酰胺酸性水解历程可</a:t>
            </a:r>
            <a:r>
              <a:rPr lang="zh-CN" altLang="zh-CN" sz="2800" dirty="0" smtClean="0">
                <a:latin typeface="+mn-ea"/>
              </a:rPr>
              <a:t>表示如下</a:t>
            </a:r>
            <a:r>
              <a:rPr lang="zh-CN" altLang="zh-CN" sz="2800" dirty="0">
                <a:latin typeface="+mn-ea"/>
              </a:rPr>
              <a:t>：</a:t>
            </a:r>
          </a:p>
        </p:txBody>
      </p:sp>
      <p:pic>
        <p:nvPicPr>
          <p:cNvPr id="4097" name="Picture 1" descr="C:\Users\dmt\AppData\Roaming\Tencent\Users\280268031\QQ\WinTemp\RichOle\8`_PZ@FBYY$EM())~92Q]M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4562"/>
            <a:ext cx="8207214" cy="394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612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60043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衍生物的亲核取代反应一般通过上述加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消</a:t>
            </a:r>
            <a:r>
              <a:rPr lang="zh-CN" altLang="zh-CN" sz="2800" dirty="0">
                <a:latin typeface="+mn-ea"/>
              </a:rPr>
              <a:t>去机理。但在某些情况下，特别是</a:t>
            </a:r>
            <a:r>
              <a:rPr lang="zh-CN" altLang="zh-CN" sz="2800" dirty="0" smtClean="0">
                <a:latin typeface="+mn-ea"/>
              </a:rPr>
              <a:t>具有</a:t>
            </a:r>
            <a:r>
              <a:rPr lang="zh-CN" altLang="zh-CN" sz="2800" dirty="0">
                <a:latin typeface="+mn-ea"/>
              </a:rPr>
              <a:t>体积效应时，也有存在其他历程的可能。例如，</a:t>
            </a:r>
            <a:r>
              <a:rPr lang="zh-CN" altLang="zh-CN" sz="2800" dirty="0" smtClean="0">
                <a:latin typeface="+mn-ea"/>
              </a:rPr>
              <a:t>有标记</a:t>
            </a:r>
            <a:r>
              <a:rPr lang="zh-CN" altLang="zh-CN" sz="2800" dirty="0">
                <a:latin typeface="+mn-ea"/>
              </a:rPr>
              <a:t>的叔丁基酯水解，其产物中羧酸</a:t>
            </a:r>
            <a:r>
              <a:rPr lang="zh-CN" altLang="zh-CN" sz="2800" dirty="0" smtClean="0">
                <a:latin typeface="+mn-ea"/>
              </a:rPr>
              <a:t>含有标记</a:t>
            </a:r>
            <a:r>
              <a:rPr lang="zh-CN" altLang="zh-CN" sz="2800" dirty="0">
                <a:latin typeface="+mn-ea"/>
              </a:rPr>
              <a:t>氧原子，这个结果表明反应并非按正常历程进行。质子结合酯羰基后，若按正常机理，</a:t>
            </a:r>
            <a:r>
              <a:rPr lang="zh-CN" altLang="zh-CN" sz="2800" dirty="0" smtClean="0">
                <a:latin typeface="+mn-ea"/>
              </a:rPr>
              <a:t>水进攻</a:t>
            </a:r>
            <a:r>
              <a:rPr lang="zh-CN" altLang="zh-CN" sz="2800" dirty="0">
                <a:latin typeface="+mn-ea"/>
              </a:rPr>
              <a:t>羰基，但受到叔丁基的空间阻力，又由于叔丁基碳正离子的稳定性，发生酯的</a:t>
            </a:r>
            <a:r>
              <a:rPr lang="en-US" altLang="zh-CN" sz="2800" dirty="0" smtClean="0">
                <a:latin typeface="+mn-ea"/>
              </a:rPr>
              <a:t>C—0</a:t>
            </a:r>
            <a:r>
              <a:rPr lang="zh-CN" altLang="zh-CN" sz="2800" dirty="0">
                <a:latin typeface="+mn-ea"/>
              </a:rPr>
              <a:t>键</a:t>
            </a:r>
            <a:r>
              <a:rPr lang="zh-CN" altLang="zh-CN" sz="2800" dirty="0" smtClean="0">
                <a:latin typeface="+mn-ea"/>
              </a:rPr>
              <a:t>断裂</a:t>
            </a:r>
            <a:r>
              <a:rPr lang="zh-CN" altLang="zh-CN" sz="2800" dirty="0">
                <a:latin typeface="+mn-ea"/>
              </a:rPr>
              <a:t>生成叔丁基碳正离子和有标记氧的乙酸，随后叔碳正离子与水结合生成醇。</a:t>
            </a:r>
          </a:p>
        </p:txBody>
      </p:sp>
    </p:spTree>
    <p:extLst>
      <p:ext uri="{BB962C8B-B14F-4D97-AF65-F5344CB8AC3E}">
        <p14:creationId xmlns:p14="http://schemas.microsoft.com/office/powerpoint/2010/main" val="2052025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W)[C3Q6_5)73MK1~D_63]E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44824"/>
            <a:ext cx="896791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9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3446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二、反应活性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衍生物与水、醇、氨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胺）的反应活性从实验上已得到它们的顺序为酰氯 </a:t>
            </a:r>
            <a:r>
              <a:rPr lang="en-US" altLang="zh-CN" sz="2800" dirty="0">
                <a:latin typeface="+mn-ea"/>
              </a:rPr>
              <a:t>&gt; </a:t>
            </a:r>
            <a:r>
              <a:rPr lang="zh-CN" altLang="zh-CN" sz="2800" dirty="0">
                <a:latin typeface="+mn-ea"/>
              </a:rPr>
              <a:t>酸酐 </a:t>
            </a:r>
            <a:r>
              <a:rPr lang="en-US" altLang="zh-CN" sz="2800" dirty="0">
                <a:latin typeface="+mn-ea"/>
              </a:rPr>
              <a:t>&gt; </a:t>
            </a:r>
            <a:r>
              <a:rPr lang="zh-CN" altLang="zh-CN" sz="2800" dirty="0" smtClean="0">
                <a:latin typeface="+mn-ea"/>
              </a:rPr>
              <a:t>酯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&gt;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。这个反应活性与其结构有密切关系。</a:t>
            </a:r>
          </a:p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zh-CN" altLang="zh-CN" sz="2800" dirty="0">
                <a:latin typeface="+mn-ea"/>
              </a:rPr>
              <a:t>.离去基团的影响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取代反应的机理可知反应通过四面体离去</a:t>
            </a:r>
            <a:r>
              <a:rPr lang="en-US" altLang="zh-CN" sz="2800" dirty="0">
                <a:latin typeface="+mn-ea"/>
              </a:rPr>
              <a:t>L</a:t>
            </a:r>
            <a:r>
              <a:rPr lang="zh-CN" altLang="zh-CN" sz="2800" dirty="0">
                <a:latin typeface="+mn-ea"/>
              </a:rPr>
              <a:t>基团恢复羰基的步骤，不难理解</a:t>
            </a:r>
            <a:r>
              <a:rPr lang="zh-CN" altLang="zh-CN" sz="2800" dirty="0" smtClean="0">
                <a:latin typeface="+mn-ea"/>
              </a:rPr>
              <a:t>离去基团越</a:t>
            </a:r>
            <a:r>
              <a:rPr lang="zh-CN" altLang="zh-CN" sz="2800" dirty="0">
                <a:latin typeface="+mn-ea"/>
              </a:rPr>
              <a:t>易离去反应速度越快。酰氯、酸酐、酯和酰胺参加反应时，离去基团分別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CI-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RC</a:t>
            </a:r>
            <a:r>
              <a:rPr lang="zh-CN" altLang="zh-CN" sz="2800" dirty="0">
                <a:latin typeface="+mn-ea"/>
              </a:rPr>
              <a:t>〇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 -,RO-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NH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它们的碱性排序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en-US" altLang="zh-CN" sz="2800" dirty="0" smtClean="0">
                <a:latin typeface="+mn-ea"/>
              </a:rPr>
              <a:t>NH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 &gt;</a:t>
            </a:r>
            <a:r>
              <a:rPr lang="en-US" altLang="zh-CN" sz="2800" dirty="0" smtClean="0">
                <a:latin typeface="+mn-ea"/>
              </a:rPr>
              <a:t>OR-</a:t>
            </a:r>
            <a:r>
              <a:rPr lang="en-US" altLang="zh-CN" sz="2800" dirty="0" smtClean="0">
                <a:latin typeface="+mn-ea"/>
              </a:rPr>
              <a:t>&gt;RCO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- &gt;</a:t>
            </a:r>
            <a:r>
              <a:rPr lang="en-US" altLang="zh-CN" sz="2800" dirty="0" smtClean="0">
                <a:latin typeface="+mn-ea"/>
              </a:rPr>
              <a:t>CI-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同周期元素组成的基团碱性</a:t>
            </a:r>
            <a:r>
              <a:rPr lang="zh-CN" altLang="zh-CN" sz="2800" dirty="0" smtClean="0">
                <a:latin typeface="+mn-ea"/>
              </a:rPr>
              <a:t>越弱</a:t>
            </a:r>
            <a:r>
              <a:rPr lang="zh-CN" altLang="zh-CN" sz="2800" dirty="0">
                <a:latin typeface="+mn-ea"/>
              </a:rPr>
              <a:t>越容易离去。所以它们离去的可能性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CI-</a:t>
            </a:r>
            <a:r>
              <a:rPr lang="en-US" altLang="zh-CN" sz="2800" dirty="0" smtClean="0">
                <a:latin typeface="+mn-ea"/>
              </a:rPr>
              <a:t>&gt;RCO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en-US" altLang="zh-CN" sz="2800" dirty="0" smtClean="0">
                <a:latin typeface="+mn-ea"/>
              </a:rPr>
              <a:t>&gt;RO-&gt;NH</a:t>
            </a:r>
            <a:r>
              <a:rPr lang="zh-CN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体现了取代</a:t>
            </a:r>
            <a:r>
              <a:rPr lang="zh-CN" altLang="zh-CN" sz="2800" dirty="0" smtClean="0">
                <a:latin typeface="+mn-ea"/>
              </a:rPr>
              <a:t>反应酰氯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en-US" altLang="zh-CN" sz="2800" dirty="0">
                <a:latin typeface="+mn-ea"/>
              </a:rPr>
              <a:t>&gt; </a:t>
            </a:r>
            <a:r>
              <a:rPr lang="zh-CN" altLang="zh-CN" sz="2800" dirty="0">
                <a:latin typeface="+mn-ea"/>
              </a:rPr>
              <a:t>酸酐</a:t>
            </a:r>
            <a:r>
              <a:rPr lang="en-US" altLang="zh-CN" sz="2800" dirty="0">
                <a:latin typeface="+mn-ea"/>
              </a:rPr>
              <a:t> &gt; </a:t>
            </a:r>
            <a:r>
              <a:rPr lang="zh-CN" altLang="zh-CN" sz="2800" dirty="0">
                <a:latin typeface="+mn-ea"/>
              </a:rPr>
              <a:t>酯</a:t>
            </a:r>
            <a:r>
              <a:rPr lang="en-US" altLang="zh-CN" sz="2800" dirty="0">
                <a:latin typeface="+mn-ea"/>
              </a:rPr>
              <a:t> &gt; </a:t>
            </a:r>
            <a:r>
              <a:rPr lang="zh-CN" altLang="zh-CN" sz="2800" dirty="0">
                <a:latin typeface="+mn-ea"/>
              </a:rPr>
              <a:t>酰胺的活性顺序。</a:t>
            </a:r>
          </a:p>
        </p:txBody>
      </p:sp>
    </p:spTree>
    <p:extLst>
      <p:ext uri="{BB962C8B-B14F-4D97-AF65-F5344CB8AC3E}">
        <p14:creationId xmlns:p14="http://schemas.microsoft.com/office/powerpoint/2010/main" val="2966758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038" y="720566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zh-CN" sz="2800" dirty="0">
                <a:latin typeface="+mn-ea"/>
              </a:rPr>
              <a:t>位阻效应的影响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取代</a:t>
            </a:r>
            <a:r>
              <a:rPr lang="zh-CN" altLang="zh-CN" sz="2800" dirty="0">
                <a:latin typeface="+mn-ea"/>
              </a:rPr>
              <a:t>反应的加成步骤是由棱锥形的反应物变为四面体中间体，因此位阻效应会明显</a:t>
            </a:r>
            <a:r>
              <a:rPr lang="zh-CN" altLang="zh-CN" sz="2800" dirty="0" smtClean="0">
                <a:latin typeface="+mn-ea"/>
              </a:rPr>
              <a:t>影响反应</a:t>
            </a:r>
            <a:r>
              <a:rPr lang="zh-CN" altLang="zh-CN" sz="2800" dirty="0">
                <a:latin typeface="+mn-ea"/>
              </a:rPr>
              <a:t>速度。若四面体中间体所连接的基团较大，拥挤程度增加，则该中间体能高，不稳定，</a:t>
            </a:r>
            <a:r>
              <a:rPr lang="zh-CN" altLang="zh-CN" sz="2800" dirty="0" smtClean="0">
                <a:latin typeface="+mn-ea"/>
              </a:rPr>
              <a:t>不容易</a:t>
            </a:r>
            <a:r>
              <a:rPr lang="zh-CN" altLang="zh-CN" sz="2800" dirty="0">
                <a:latin typeface="+mn-ea"/>
              </a:rPr>
              <a:t>形成，反应速度会减小。如乙酸酯碱性水解，随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的体积加大反应速度递减。</a:t>
            </a:r>
          </a:p>
        </p:txBody>
      </p:sp>
      <p:pic>
        <p:nvPicPr>
          <p:cNvPr id="6145" name="Picture 1" descr="C:\Users\dmt\AppData\Roaming\Tencent\Users\280268031\QQ\WinTemp\RichOle\IFVWO)8]97E6S1C8BMO2U7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" y="3861048"/>
            <a:ext cx="9068951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875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W6JW}(`U9C5(SWI]_~4M~)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890377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893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554</Words>
  <Application>Microsoft Office PowerPoint</Application>
  <PresentationFormat>全屏显示(4:3)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2018-12-10T03:36:26Z</dcterms:modified>
</cp:coreProperties>
</file>