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528" y="332656"/>
            <a:ext cx="8496944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latin typeface="+mn-ea"/>
              </a:rPr>
              <a:t>       </a:t>
            </a:r>
            <a:r>
              <a:rPr lang="zh-CN" altLang="zh-CN" sz="4000" b="1" dirty="0" smtClean="0">
                <a:latin typeface="+mn-ea"/>
              </a:rPr>
              <a:t>第十五</a:t>
            </a:r>
            <a:r>
              <a:rPr lang="zh-CN" altLang="zh-CN" sz="4000" b="1" dirty="0">
                <a:latin typeface="+mn-ea"/>
              </a:rPr>
              <a:t>章羧酸</a:t>
            </a:r>
            <a:r>
              <a:rPr lang="zh-CN" altLang="zh-CN" sz="4000" b="1" dirty="0" smtClean="0">
                <a:latin typeface="+mn-ea"/>
              </a:rPr>
              <a:t>衍生物</a:t>
            </a:r>
            <a:endParaRPr lang="en-US" altLang="zh-CN" sz="4000" b="1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15.1    </a:t>
            </a:r>
            <a:r>
              <a:rPr lang="zh-CN" altLang="zh-CN" sz="2800" dirty="0" smtClean="0">
                <a:latin typeface="+mn-ea"/>
              </a:rPr>
              <a:t>结构</a:t>
            </a:r>
            <a:r>
              <a:rPr lang="zh-CN" altLang="zh-CN" sz="2800" dirty="0">
                <a:latin typeface="+mn-ea"/>
              </a:rPr>
              <a:t>和命名</a:t>
            </a:r>
          </a:p>
          <a:p>
            <a:r>
              <a:rPr lang="zh-CN" altLang="zh-CN" sz="2800" b="1" dirty="0">
                <a:latin typeface="+mn-ea"/>
              </a:rPr>
              <a:t>一、结构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>
                <a:latin typeface="+mn-ea"/>
              </a:rPr>
              <a:t>羧酸的羧基</a:t>
            </a:r>
            <a:r>
              <a:rPr lang="zh-CN" altLang="zh-CN" sz="2800" dirty="0">
                <a:latin typeface="+mn-ea"/>
              </a:rPr>
              <a:t>被其他基团取代的化合物</a:t>
            </a:r>
            <a:r>
              <a:rPr lang="zh-CN" altLang="zh-CN" sz="2800" dirty="0">
                <a:latin typeface="+mn-ea"/>
              </a:rPr>
              <a:t>叫做</a:t>
            </a:r>
            <a:r>
              <a:rPr lang="zh-CN" altLang="zh-CN" sz="2800" b="1" dirty="0">
                <a:latin typeface="+mn-ea"/>
              </a:rPr>
              <a:t>羧酸衍生物</a:t>
            </a:r>
            <a:r>
              <a:rPr lang="en-US" altLang="zh-CN" sz="2800" dirty="0">
                <a:latin typeface="+mn-ea"/>
              </a:rPr>
              <a:t>（carboxylic acid derivatives</a:t>
            </a:r>
            <a:r>
              <a:rPr lang="zh-CN" altLang="zh-CN" sz="2800" dirty="0">
                <a:latin typeface="+mn-ea"/>
              </a:rPr>
              <a:t>)，</a:t>
            </a:r>
            <a:r>
              <a:rPr lang="zh-CN" altLang="zh-CN" sz="2800" dirty="0" smtClean="0">
                <a:latin typeface="+mn-ea"/>
              </a:rPr>
              <a:t>包括酰卤</a:t>
            </a:r>
            <a:r>
              <a:rPr lang="zh-CN" altLang="zh-CN" sz="2800" dirty="0">
                <a:latin typeface="+mn-ea"/>
              </a:rPr>
              <a:t>、酯、酰胺、酸酐、腈</a:t>
            </a:r>
            <a:r>
              <a:rPr lang="en-US" altLang="zh-CN" sz="2800" dirty="0">
                <a:latin typeface="+mn-ea"/>
              </a:rPr>
              <a:t>(</a:t>
            </a:r>
            <a:r>
              <a:rPr lang="zh-CN" altLang="zh-CN" sz="2800" dirty="0">
                <a:latin typeface="+mn-ea"/>
              </a:rPr>
              <a:t>腈性质上与上述化合物相似也被归为此类化合物）。除腈外的</a:t>
            </a:r>
            <a:r>
              <a:rPr lang="zh-CN" altLang="zh-CN" sz="2800" dirty="0" smtClean="0">
                <a:latin typeface="+mn-ea"/>
              </a:rPr>
              <a:t>羧酸衍生物</a:t>
            </a:r>
            <a:r>
              <a:rPr lang="zh-CN" altLang="zh-CN" sz="2800" dirty="0">
                <a:latin typeface="+mn-ea"/>
              </a:rPr>
              <a:t>都有酰基</a:t>
            </a:r>
            <a:r>
              <a:rPr lang="en-US" altLang="zh-CN" sz="2800" dirty="0">
                <a:latin typeface="+mn-ea"/>
              </a:rPr>
              <a:t>(acyl)</a:t>
            </a:r>
            <a:r>
              <a:rPr lang="zh-CN" altLang="zh-CN" sz="2800" dirty="0">
                <a:latin typeface="+mn-ea"/>
              </a:rPr>
              <a:t>，经微波光谱测定它们都具有碳氧双键，键长均在</a:t>
            </a:r>
            <a:r>
              <a:rPr lang="en-US" altLang="zh-CN" sz="2800" dirty="0" smtClean="0">
                <a:latin typeface="+mn-ea"/>
              </a:rPr>
              <a:t>0.12nm</a:t>
            </a:r>
            <a:r>
              <a:rPr lang="zh-CN" altLang="zh-CN" sz="2800" dirty="0">
                <a:latin typeface="+mn-ea"/>
              </a:rPr>
              <a:t>左右。说明</a:t>
            </a:r>
            <a:r>
              <a:rPr lang="zh-CN" altLang="zh-CN" sz="2800" dirty="0" smtClean="0">
                <a:latin typeface="+mn-ea"/>
              </a:rPr>
              <a:t>它</a:t>
            </a:r>
            <a:r>
              <a:rPr lang="zh-CN" altLang="en-US" sz="2800" dirty="0" smtClean="0">
                <a:latin typeface="+mn-ea"/>
              </a:rPr>
              <a:t>们</a:t>
            </a:r>
            <a:r>
              <a:rPr lang="zh-CN" altLang="en-US" sz="2800" dirty="0">
                <a:latin typeface="+mn-ea"/>
              </a:rPr>
              <a:t>都</a:t>
            </a:r>
            <a:r>
              <a:rPr lang="zh-CN" altLang="zh-CN" sz="2800" dirty="0" smtClean="0">
                <a:latin typeface="+mn-ea"/>
              </a:rPr>
              <a:t>具有</a:t>
            </a:r>
            <a:r>
              <a:rPr lang="zh-CN" altLang="zh-CN" sz="2800" dirty="0">
                <a:latin typeface="+mn-ea"/>
              </a:rPr>
              <a:t>明显的羰基。羰基碳为</a:t>
            </a:r>
            <a:r>
              <a:rPr lang="en-US" altLang="zh-CN" sz="2800" dirty="0">
                <a:latin typeface="+mn-ea"/>
              </a:rPr>
              <a:t>sp</a:t>
            </a:r>
            <a:r>
              <a:rPr lang="en-US" altLang="zh-CN" sz="2800" baseline="300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杂化，</a:t>
            </a:r>
            <a:r>
              <a:rPr lang="en-US" altLang="zh-CN" sz="2800" dirty="0">
                <a:latin typeface="+mn-ea"/>
              </a:rPr>
              <a:t>P</a:t>
            </a:r>
            <a:r>
              <a:rPr lang="zh-CN" altLang="zh-CN" sz="2800" dirty="0">
                <a:latin typeface="+mn-ea"/>
              </a:rPr>
              <a:t>轨道与氧的</a:t>
            </a:r>
            <a:r>
              <a:rPr lang="en-US" altLang="zh-CN" sz="2800" dirty="0">
                <a:latin typeface="+mn-ea"/>
              </a:rPr>
              <a:t>P</a:t>
            </a:r>
            <a:r>
              <a:rPr lang="zh-CN" altLang="zh-CN" sz="2800" dirty="0">
                <a:latin typeface="+mn-ea"/>
              </a:rPr>
              <a:t>轨道交盖</a:t>
            </a:r>
            <a:r>
              <a:rPr lang="zh-CN" altLang="zh-CN" sz="2800" dirty="0" smtClean="0">
                <a:latin typeface="+mn-ea"/>
              </a:rPr>
              <a:t>组成</a:t>
            </a:r>
            <a:r>
              <a:rPr lang="el-GR" altLang="zh-CN" sz="2800" dirty="0">
                <a:latin typeface="+mn-ea"/>
              </a:rPr>
              <a:t>π</a:t>
            </a:r>
            <a:r>
              <a:rPr lang="zh-CN" altLang="zh-CN" sz="2800" dirty="0" smtClean="0">
                <a:latin typeface="+mn-ea"/>
              </a:rPr>
              <a:t>键</a:t>
            </a:r>
            <a:r>
              <a:rPr lang="zh-CN" altLang="en-US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  <a:p>
            <a:endParaRPr lang="zh-CN" altLang="zh-CN" dirty="0"/>
          </a:p>
        </p:txBody>
      </p:sp>
      <p:pic>
        <p:nvPicPr>
          <p:cNvPr id="1025" name="Picture 1" descr="C:\Users\dmt\AppData\Roaming\Tencent\Users\280268031\QQ\WinTemp\RichOle\]{374E2LOFE2{3C6TUTT17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869160"/>
            <a:ext cx="8477483" cy="1425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383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04664"/>
            <a:ext cx="842493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    不过</a:t>
            </a:r>
            <a:r>
              <a:rPr lang="zh-CN" altLang="zh-CN" sz="2800" dirty="0" smtClean="0">
                <a:latin typeface="+mn-ea"/>
              </a:rPr>
              <a:t>酰胺</a:t>
            </a:r>
            <a:r>
              <a:rPr lang="zh-CN" altLang="zh-CN" sz="2800" dirty="0">
                <a:latin typeface="+mn-ea"/>
              </a:rPr>
              <a:t>羰基</a:t>
            </a:r>
            <a:r>
              <a:rPr lang="zh-CN" altLang="zh-CN" sz="2800" dirty="0">
                <a:latin typeface="+mn-ea"/>
              </a:rPr>
              <a:t>性质较差。微波光谱测定了甲酰胺的键长。数据说明氮上的两个氢是有区别的。若碳氮</a:t>
            </a:r>
            <a:r>
              <a:rPr lang="zh-CN" altLang="zh-CN" sz="2800" dirty="0" smtClean="0">
                <a:latin typeface="+mn-ea"/>
              </a:rPr>
              <a:t>键能</a:t>
            </a:r>
            <a:r>
              <a:rPr lang="zh-CN" altLang="zh-CN" sz="2800" dirty="0">
                <a:latin typeface="+mn-ea"/>
              </a:rPr>
              <a:t>自由旋转两个氢应是等同的，事实上却有两个不同的键长。还注意到碳氮键长</a:t>
            </a:r>
            <a:r>
              <a:rPr lang="zh-CN" altLang="zh-CN" sz="2800" dirty="0" smtClean="0">
                <a:latin typeface="+mn-ea"/>
              </a:rPr>
              <a:t>（</a:t>
            </a:r>
            <a:r>
              <a:rPr lang="en-US" altLang="zh-CN" sz="2800" dirty="0" smtClean="0">
                <a:latin typeface="+mn-ea"/>
              </a:rPr>
              <a:t>0.138nm)</a:t>
            </a:r>
            <a:r>
              <a:rPr lang="zh-CN" altLang="zh-CN" sz="2800" dirty="0" smtClean="0">
                <a:latin typeface="+mn-ea"/>
              </a:rPr>
              <a:t>比</a:t>
            </a:r>
            <a:r>
              <a:rPr lang="zh-CN" altLang="zh-CN" sz="2800" dirty="0">
                <a:latin typeface="+mn-ea"/>
              </a:rPr>
              <a:t>一般碳氮键长</a:t>
            </a:r>
            <a:r>
              <a:rPr lang="en-US" altLang="zh-CN" sz="2800" dirty="0" smtClean="0">
                <a:latin typeface="+mn-ea"/>
              </a:rPr>
              <a:t>(0.147nm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zh-CN" sz="2800" dirty="0">
                <a:latin typeface="+mn-ea"/>
              </a:rPr>
              <a:t>短得多，说明甲酰胺中碳氮键有某些双键性质。由于碳的</a:t>
            </a:r>
            <a:r>
              <a:rPr lang="en-US" altLang="zh-CN" sz="2800" dirty="0">
                <a:latin typeface="+mn-ea"/>
              </a:rPr>
              <a:t>p</a:t>
            </a:r>
            <a:r>
              <a:rPr lang="zh-CN" altLang="zh-CN" sz="2800" dirty="0" smtClean="0">
                <a:latin typeface="+mn-ea"/>
              </a:rPr>
              <a:t>轨道与</a:t>
            </a:r>
            <a:r>
              <a:rPr lang="zh-CN" altLang="zh-CN" sz="2800" dirty="0">
                <a:latin typeface="+mn-ea"/>
              </a:rPr>
              <a:t>氮</a:t>
            </a:r>
            <a:r>
              <a:rPr lang="en-US" altLang="zh-CN" sz="2800" dirty="0">
                <a:latin typeface="+mn-ea"/>
              </a:rPr>
              <a:t>P</a:t>
            </a:r>
            <a:r>
              <a:rPr lang="zh-CN" altLang="zh-CN" sz="2800" dirty="0">
                <a:latin typeface="+mn-ea"/>
              </a:rPr>
              <a:t>轨道共轭削弱了羰基特征，使它的反应活性大大降低</a:t>
            </a:r>
            <a:r>
              <a:rPr lang="en-US" altLang="zh-CN" sz="2800" dirty="0">
                <a:latin typeface="+mn-ea"/>
              </a:rPr>
              <a:t>(</a:t>
            </a:r>
            <a:r>
              <a:rPr lang="zh-CN" altLang="zh-CN" sz="2800" dirty="0">
                <a:latin typeface="+mn-ea"/>
              </a:rPr>
              <a:t>参阅</a:t>
            </a:r>
            <a:r>
              <a:rPr lang="en-US" altLang="zh-CN" sz="2800" dirty="0">
                <a:latin typeface="+mn-ea"/>
              </a:rPr>
              <a:t>15. 3</a:t>
            </a:r>
            <a:r>
              <a:rPr lang="zh-CN" altLang="zh-CN" sz="2800" dirty="0">
                <a:latin typeface="+mn-ea"/>
              </a:rPr>
              <a:t>节</a:t>
            </a:r>
            <a:r>
              <a:rPr lang="en-US" altLang="zh-CN" sz="2800" dirty="0" smtClean="0">
                <a:latin typeface="+mn-ea"/>
              </a:rPr>
              <a:t>）</a:t>
            </a:r>
            <a:r>
              <a:rPr lang="zh-CN" altLang="en-US" sz="2800" dirty="0" smtClean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2049" name="Picture 1" descr="C:\Users\dmt\AppData\Roaming\Tencent\Users\280268031\QQ\WinTemp\RichOle\${4ZE`[0ZJ7[QK)2@F8H7U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503020"/>
            <a:ext cx="6768752" cy="278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80180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965046"/>
            <a:ext cx="82809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腈</a:t>
            </a:r>
            <a:r>
              <a:rPr lang="zh-CN" altLang="zh-CN" sz="2800" dirty="0">
                <a:latin typeface="+mn-ea"/>
              </a:rPr>
              <a:t>含有氰基，氰基中氮和碳均为</a:t>
            </a:r>
            <a:r>
              <a:rPr lang="en-US" altLang="zh-CN" sz="2800" dirty="0" err="1">
                <a:latin typeface="+mn-ea"/>
              </a:rPr>
              <a:t>sp</a:t>
            </a:r>
            <a:r>
              <a:rPr lang="zh-CN" altLang="zh-CN" sz="2800" dirty="0">
                <a:latin typeface="+mn-ea"/>
              </a:rPr>
              <a:t>杂化，像炔一样它们各提供一个</a:t>
            </a:r>
            <a:r>
              <a:rPr lang="en-US" altLang="zh-CN" sz="2800" dirty="0" err="1">
                <a:latin typeface="+mn-ea"/>
              </a:rPr>
              <a:t>sp</a:t>
            </a:r>
            <a:r>
              <a:rPr lang="zh-CN" altLang="zh-CN" sz="2800" dirty="0">
                <a:latin typeface="+mn-ea"/>
              </a:rPr>
              <a:t>杂化轨道形成碳</a:t>
            </a:r>
            <a:r>
              <a:rPr lang="zh-CN" altLang="zh-CN" sz="2800" dirty="0" smtClean="0">
                <a:latin typeface="+mn-ea"/>
              </a:rPr>
              <a:t>氮</a:t>
            </a:r>
            <a:r>
              <a:rPr lang="el-GR" altLang="zh-CN" sz="2800" dirty="0">
                <a:latin typeface="+mn-ea"/>
              </a:rPr>
              <a:t>σ</a:t>
            </a:r>
            <a:r>
              <a:rPr lang="zh-CN" altLang="zh-CN" sz="2800" dirty="0" smtClean="0">
                <a:latin typeface="+mn-ea"/>
              </a:rPr>
              <a:t>键</a:t>
            </a:r>
            <a:r>
              <a:rPr lang="zh-CN" altLang="zh-CN" sz="2800" dirty="0">
                <a:latin typeface="+mn-ea"/>
              </a:rPr>
              <a:t>，碳和氮各有两个相互</a:t>
            </a:r>
            <a:r>
              <a:rPr lang="zh-CN" altLang="zh-CN" sz="2800" dirty="0" smtClean="0">
                <a:latin typeface="+mn-ea"/>
              </a:rPr>
              <a:t>垂直</a:t>
            </a:r>
            <a:r>
              <a:rPr lang="zh-CN" altLang="en-US" sz="2800" dirty="0" smtClean="0">
                <a:latin typeface="+mn-ea"/>
              </a:rPr>
              <a:t>的</a:t>
            </a:r>
            <a:r>
              <a:rPr lang="en-US" altLang="zh-CN" sz="2800" dirty="0" smtClean="0">
                <a:latin typeface="+mn-ea"/>
              </a:rPr>
              <a:t>p</a:t>
            </a:r>
            <a:r>
              <a:rPr lang="zh-CN" altLang="zh-CN" sz="2800" dirty="0" smtClean="0">
                <a:latin typeface="+mn-ea"/>
              </a:rPr>
              <a:t>轨道</a:t>
            </a:r>
            <a:r>
              <a:rPr lang="zh-CN" altLang="zh-CN" sz="2800" dirty="0">
                <a:latin typeface="+mn-ea"/>
              </a:rPr>
              <a:t>可平行交盖生成两</a:t>
            </a:r>
            <a:r>
              <a:rPr lang="zh-CN" altLang="zh-CN" sz="2800" dirty="0" smtClean="0">
                <a:latin typeface="+mn-ea"/>
              </a:rPr>
              <a:t>个</a:t>
            </a:r>
            <a:r>
              <a:rPr lang="el-GR" altLang="zh-CN" sz="2800" dirty="0">
                <a:latin typeface="+mn-ea"/>
              </a:rPr>
              <a:t>π</a:t>
            </a:r>
            <a:r>
              <a:rPr lang="zh-CN" altLang="zh-CN" sz="2800" dirty="0" smtClean="0">
                <a:latin typeface="+mn-ea"/>
              </a:rPr>
              <a:t>键</a:t>
            </a:r>
            <a:r>
              <a:rPr lang="zh-CN" altLang="zh-CN" sz="2800" dirty="0">
                <a:latin typeface="+mn-ea"/>
              </a:rPr>
              <a:t>，氮的孤对电子处于</a:t>
            </a:r>
            <a:r>
              <a:rPr lang="en-US" altLang="zh-CN" sz="2800" dirty="0" err="1">
                <a:latin typeface="+mn-ea"/>
              </a:rPr>
              <a:t>sp</a:t>
            </a:r>
            <a:r>
              <a:rPr lang="zh-CN" altLang="zh-CN" sz="2800" dirty="0" smtClean="0">
                <a:latin typeface="+mn-ea"/>
              </a:rPr>
              <a:t>杂化轨道上</a:t>
            </a:r>
            <a:r>
              <a:rPr lang="zh-CN" altLang="en-US" sz="2800" dirty="0" smtClean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3073" name="Picture 1" descr="C:\Users\dmt\AppData\Roaming\Tencent\Users\280268031\QQ\WinTemp\RichOle\Y)]@FD_U)07CPYR`[76{S]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113" y="2924944"/>
            <a:ext cx="4176143" cy="275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90095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620688"/>
            <a:ext cx="828092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二、</a:t>
            </a:r>
            <a:r>
              <a:rPr lang="zh-CN" altLang="zh-CN" sz="2800" b="1" dirty="0" smtClean="0">
                <a:latin typeface="+mn-ea"/>
              </a:rPr>
              <a:t>命名</a:t>
            </a:r>
            <a:endParaRPr lang="en-US" altLang="zh-CN" sz="2800" b="1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1</a:t>
            </a:r>
            <a:r>
              <a:rPr lang="zh-CN" altLang="zh-CN" sz="2800" dirty="0">
                <a:latin typeface="+mn-ea"/>
              </a:rPr>
              <a:t>.酰卤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酰卤</a:t>
            </a:r>
            <a:r>
              <a:rPr lang="zh-CN" altLang="zh-CN" sz="2800" dirty="0">
                <a:latin typeface="+mn-ea"/>
              </a:rPr>
              <a:t>名称由相应酸的酰基和卤素组成，英文名称是由</a:t>
            </a:r>
            <a:r>
              <a:rPr lang="en-US" altLang="zh-CN" sz="2800" dirty="0">
                <a:latin typeface="+mn-ea"/>
              </a:rPr>
              <a:t>-</a:t>
            </a:r>
            <a:r>
              <a:rPr lang="en-US" altLang="zh-CN" sz="2800" dirty="0" err="1">
                <a:latin typeface="+mn-ea"/>
              </a:rPr>
              <a:t>yl</a:t>
            </a:r>
            <a:r>
              <a:rPr lang="en-US" altLang="zh-CN" sz="2800" dirty="0">
                <a:latin typeface="+mn-ea"/>
              </a:rPr>
              <a:t> halide</a:t>
            </a:r>
            <a:r>
              <a:rPr lang="zh-CN" altLang="zh-CN" sz="2800" dirty="0">
                <a:latin typeface="+mn-ea"/>
              </a:rPr>
              <a:t>取代相应酸词尾</a:t>
            </a:r>
            <a:r>
              <a:rPr lang="en-US" altLang="zh-CN" sz="2800" dirty="0">
                <a:latin typeface="+mn-ea"/>
              </a:rPr>
              <a:t>-</a:t>
            </a:r>
            <a:r>
              <a:rPr lang="en-US" altLang="zh-CN" sz="2800" dirty="0" err="1">
                <a:latin typeface="+mn-ea"/>
              </a:rPr>
              <a:t>ic</a:t>
            </a:r>
            <a:r>
              <a:rPr lang="en-US" altLang="zh-CN" sz="2800" dirty="0">
                <a:latin typeface="+mn-ea"/>
              </a:rPr>
              <a:t> acid</a:t>
            </a:r>
            <a:r>
              <a:rPr lang="zh-CN" altLang="zh-CN" sz="2800" dirty="0" smtClean="0">
                <a:latin typeface="+mn-ea"/>
              </a:rPr>
              <a:t>。如</a:t>
            </a:r>
            <a:r>
              <a:rPr lang="zh-CN" altLang="zh-CN" sz="2800" dirty="0">
                <a:latin typeface="+mn-ea"/>
              </a:rPr>
              <a:t>苯甲酰氯是由苯甲酸英文名称</a:t>
            </a:r>
            <a:r>
              <a:rPr lang="en-US" altLang="zh-CN" sz="2800" dirty="0">
                <a:latin typeface="+mn-ea"/>
              </a:rPr>
              <a:t>benzoic acid</a:t>
            </a:r>
            <a:r>
              <a:rPr lang="zh-CN" altLang="zh-CN" sz="2800" dirty="0">
                <a:latin typeface="+mn-ea"/>
              </a:rPr>
              <a:t>变化而来，叫做</a:t>
            </a:r>
            <a:r>
              <a:rPr lang="en-US" altLang="zh-CN" sz="2800" dirty="0">
                <a:latin typeface="+mn-ea"/>
              </a:rPr>
              <a:t>benzoyl chloride。</a:t>
            </a:r>
            <a:endParaRPr lang="zh-CN" altLang="zh-CN" sz="2800" dirty="0">
              <a:latin typeface="+mn-ea"/>
            </a:endParaRPr>
          </a:p>
          <a:p>
            <a:endParaRPr lang="zh-CN" altLang="en-US" dirty="0"/>
          </a:p>
        </p:txBody>
      </p:sp>
      <p:pic>
        <p:nvPicPr>
          <p:cNvPr id="4097" name="Picture 1" descr="C:\Users\dmt\AppData\Roaming\Tencent\Users\280268031\QQ\WinTemp\RichOle\EIQL@8$SY$ZGU@C`}FOH_%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56992"/>
            <a:ext cx="8014253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2540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1481" y="836712"/>
            <a:ext cx="82089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.酯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从</a:t>
            </a:r>
            <a:r>
              <a:rPr lang="zh-CN" altLang="zh-CN" sz="2800" dirty="0">
                <a:latin typeface="+mn-ea"/>
              </a:rPr>
              <a:t>结构形式上看酯是相应酸羧基氢被烃基取代的产物，因此它的名称是由相应酸和烃基</a:t>
            </a:r>
            <a:r>
              <a:rPr lang="zh-CN" altLang="zh-CN" sz="2800" dirty="0" smtClean="0">
                <a:latin typeface="+mn-ea"/>
              </a:rPr>
              <a:t>名称</a:t>
            </a:r>
            <a:r>
              <a:rPr lang="zh-CN" altLang="zh-CN" sz="2800" dirty="0">
                <a:latin typeface="+mn-ea"/>
              </a:rPr>
              <a:t>组合而成。英文命名是由酸的英文名称去掉</a:t>
            </a:r>
            <a:r>
              <a:rPr lang="en-US" altLang="zh-CN" sz="2800" dirty="0">
                <a:latin typeface="+mn-ea"/>
              </a:rPr>
              <a:t>-</a:t>
            </a:r>
            <a:r>
              <a:rPr lang="en-US" altLang="zh-CN" sz="2800" dirty="0" err="1">
                <a:latin typeface="+mn-ea"/>
              </a:rPr>
              <a:t>ic</a:t>
            </a:r>
            <a:r>
              <a:rPr lang="en-US" altLang="zh-CN" sz="2800" dirty="0">
                <a:latin typeface="+mn-ea"/>
              </a:rPr>
              <a:t> acid,</a:t>
            </a:r>
            <a:r>
              <a:rPr lang="zh-CN" altLang="zh-CN" sz="2800" dirty="0">
                <a:latin typeface="+mn-ea"/>
              </a:rPr>
              <a:t>换为</a:t>
            </a:r>
            <a:r>
              <a:rPr lang="en-US" altLang="zh-CN" sz="2800" dirty="0">
                <a:latin typeface="+mn-ea"/>
              </a:rPr>
              <a:t>ate</a:t>
            </a:r>
            <a:r>
              <a:rPr lang="zh-CN" altLang="zh-CN" sz="2800" dirty="0">
                <a:latin typeface="+mn-ea"/>
              </a:rPr>
              <a:t>词尾并在前面加上烃基名称。</a:t>
            </a:r>
          </a:p>
        </p:txBody>
      </p:sp>
      <p:pic>
        <p:nvPicPr>
          <p:cNvPr id="5121" name="Picture 1" descr="C:\Users\dmt\AppData\Roaming\Tencent\Users\280268031\QQ\WinTemp\RichOle\OLCTL7Z~6%SZV[CU{COR8)Q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84984"/>
            <a:ext cx="7618152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94397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038215"/>
            <a:ext cx="81369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</a:rPr>
              <a:t>3.</a:t>
            </a:r>
            <a:r>
              <a:rPr lang="zh-CN" altLang="zh-CN" sz="2800" dirty="0">
                <a:latin typeface="+mn-ea"/>
              </a:rPr>
              <a:t>酰胺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酰胺</a:t>
            </a:r>
            <a:r>
              <a:rPr lang="zh-CN" altLang="zh-CN" sz="2800" dirty="0">
                <a:latin typeface="+mn-ea"/>
              </a:rPr>
              <a:t>是由酰基和</a:t>
            </a:r>
            <a:r>
              <a:rPr lang="en-US" altLang="zh-CN" sz="2800" dirty="0">
                <a:latin typeface="+mn-ea"/>
              </a:rPr>
              <a:t>“</a:t>
            </a:r>
            <a:r>
              <a:rPr lang="zh-CN" altLang="zh-CN" sz="2800" dirty="0">
                <a:latin typeface="+mn-ea"/>
              </a:rPr>
              <a:t>胺</a:t>
            </a:r>
            <a:r>
              <a:rPr lang="en-US" altLang="zh-CN" sz="2800" dirty="0">
                <a:latin typeface="+mn-ea"/>
              </a:rPr>
              <a:t>”</a:t>
            </a:r>
            <a:r>
              <a:rPr lang="zh-CN" altLang="zh-CN" sz="2800" dirty="0">
                <a:latin typeface="+mn-ea"/>
              </a:rPr>
              <a:t>组成它的名字。若氮上有取代基，在基名称前加</a:t>
            </a:r>
            <a:r>
              <a:rPr lang="en-US" altLang="zh-CN" sz="2800" dirty="0">
                <a:latin typeface="+mn-ea"/>
              </a:rPr>
              <a:t>N</a:t>
            </a:r>
            <a:r>
              <a:rPr lang="zh-CN" altLang="zh-CN" sz="2800" dirty="0">
                <a:latin typeface="+mn-ea"/>
              </a:rPr>
              <a:t>标出。英文</a:t>
            </a:r>
            <a:r>
              <a:rPr lang="zh-CN" altLang="zh-CN" sz="2800" dirty="0" smtClean="0">
                <a:latin typeface="+mn-ea"/>
              </a:rPr>
              <a:t>叫法是</a:t>
            </a:r>
            <a:r>
              <a:rPr lang="zh-CN" altLang="zh-CN" sz="2800" dirty="0">
                <a:latin typeface="+mn-ea"/>
              </a:rPr>
              <a:t>由相应酸去掉</a:t>
            </a:r>
            <a:r>
              <a:rPr lang="en-US" altLang="zh-CN" sz="2800" dirty="0">
                <a:latin typeface="+mn-ea"/>
              </a:rPr>
              <a:t>-</a:t>
            </a:r>
            <a:r>
              <a:rPr lang="en-US" altLang="zh-CN" sz="2800" dirty="0" err="1">
                <a:latin typeface="+mn-ea"/>
              </a:rPr>
              <a:t>ic</a:t>
            </a:r>
            <a:r>
              <a:rPr lang="en-US" altLang="zh-CN" sz="2800" dirty="0">
                <a:latin typeface="+mn-ea"/>
              </a:rPr>
              <a:t> acid</a:t>
            </a:r>
            <a:r>
              <a:rPr lang="zh-CN" altLang="zh-CN" sz="2800" dirty="0">
                <a:latin typeface="+mn-ea"/>
              </a:rPr>
              <a:t>加上</a:t>
            </a:r>
            <a:r>
              <a:rPr lang="en-US" altLang="zh-CN" sz="2800" dirty="0">
                <a:latin typeface="+mn-ea"/>
              </a:rPr>
              <a:t>amide</a:t>
            </a:r>
            <a:r>
              <a:rPr lang="zh-CN" altLang="zh-CN" sz="2800" dirty="0">
                <a:latin typeface="+mn-ea"/>
              </a:rPr>
              <a:t>。如甲酸</a:t>
            </a:r>
            <a:r>
              <a:rPr lang="en-US" altLang="zh-CN" sz="2800" dirty="0">
                <a:latin typeface="+mn-ea"/>
              </a:rPr>
              <a:t>formic acid</a:t>
            </a:r>
            <a:r>
              <a:rPr lang="zh-CN" altLang="zh-CN" sz="2800" dirty="0">
                <a:latin typeface="+mn-ea"/>
              </a:rPr>
              <a:t>，甲酰胺为</a:t>
            </a:r>
            <a:r>
              <a:rPr lang="en-US" altLang="zh-CN" sz="2800" dirty="0" err="1">
                <a:latin typeface="+mn-ea"/>
              </a:rPr>
              <a:t>formamide</a:t>
            </a:r>
            <a:r>
              <a:rPr lang="zh-CN" altLang="zh-CN" sz="2800" dirty="0">
                <a:latin typeface="+mn-ea"/>
              </a:rPr>
              <a:t>。</a:t>
            </a:r>
          </a:p>
        </p:txBody>
      </p:sp>
      <p:pic>
        <p:nvPicPr>
          <p:cNvPr id="6145" name="Picture 1" descr="C:\Users\dmt\AppData\Roaming\Tencent\Users\280268031\QQ\WinTemp\RichOle\]8N~_F_DLZ61$FUEU%4`M1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73016"/>
            <a:ext cx="8714941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8160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179909"/>
            <a:ext cx="83529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</a:rPr>
              <a:t>4.</a:t>
            </a:r>
            <a:r>
              <a:rPr lang="zh-CN" altLang="zh-CN" sz="2800" dirty="0">
                <a:latin typeface="+mn-ea"/>
              </a:rPr>
              <a:t>酸酐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中文</a:t>
            </a:r>
            <a:r>
              <a:rPr lang="zh-CN" altLang="zh-CN" sz="2800" dirty="0">
                <a:latin typeface="+mn-ea"/>
              </a:rPr>
              <a:t>名称由相应酸加</a:t>
            </a:r>
            <a:r>
              <a:rPr lang="en-US" altLang="zh-CN" sz="2800" dirty="0">
                <a:latin typeface="+mn-ea"/>
              </a:rPr>
              <a:t>“</a:t>
            </a:r>
            <a:r>
              <a:rPr lang="zh-CN" altLang="zh-CN" sz="2800" dirty="0">
                <a:latin typeface="+mn-ea"/>
              </a:rPr>
              <a:t>酐</a:t>
            </a:r>
            <a:r>
              <a:rPr lang="en-US" altLang="zh-CN" sz="2800" dirty="0">
                <a:latin typeface="+mn-ea"/>
              </a:rPr>
              <a:t>”</a:t>
            </a:r>
            <a:r>
              <a:rPr lang="zh-CN" altLang="zh-CN" sz="2800" dirty="0">
                <a:latin typeface="+mn-ea"/>
              </a:rPr>
              <a:t>字组成。英文命名是把相应酸的</a:t>
            </a:r>
            <a:r>
              <a:rPr lang="en-US" altLang="zh-CN" sz="2800" dirty="0">
                <a:latin typeface="+mn-ea"/>
              </a:rPr>
              <a:t>acid</a:t>
            </a:r>
            <a:r>
              <a:rPr lang="zh-CN" altLang="zh-CN" sz="2800" dirty="0">
                <a:latin typeface="+mn-ea"/>
              </a:rPr>
              <a:t>换为</a:t>
            </a:r>
            <a:r>
              <a:rPr lang="en-US" altLang="zh-CN" sz="2800" dirty="0">
                <a:latin typeface="+mn-ea"/>
              </a:rPr>
              <a:t>anhydride。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7169" name="Picture 1" descr="C:\Users\dmt\AppData\Roaming\Tencent\Users\280268031\QQ\WinTemp\RichOle\TGIQ%MX{~1%R99$54N}P4Z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52936"/>
            <a:ext cx="8539302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1760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9630" y="1265272"/>
            <a:ext cx="8280920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</a:rPr>
              <a:t>5.</a:t>
            </a:r>
            <a:r>
              <a:rPr lang="zh-CN" altLang="zh-CN" sz="2800" dirty="0" smtClean="0">
                <a:latin typeface="+mn-ea"/>
              </a:rPr>
              <a:t>腈</a:t>
            </a:r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</a:t>
            </a:r>
            <a:r>
              <a:rPr lang="zh-CN" altLang="zh-CN" sz="2800" dirty="0" smtClean="0">
                <a:latin typeface="+mn-ea"/>
              </a:rPr>
              <a:t>根据</a:t>
            </a:r>
            <a:r>
              <a:rPr lang="zh-CN" altLang="zh-CN" sz="2800" dirty="0">
                <a:latin typeface="+mn-ea"/>
              </a:rPr>
              <a:t>母体链碳数（包括氰基碳）用</a:t>
            </a:r>
            <a:r>
              <a:rPr lang="en-US" altLang="zh-CN" sz="2800" dirty="0">
                <a:latin typeface="+mn-ea"/>
              </a:rPr>
              <a:t>“</a:t>
            </a:r>
            <a:r>
              <a:rPr lang="zh-CN" altLang="zh-CN" sz="2800" dirty="0">
                <a:latin typeface="+mn-ea"/>
              </a:rPr>
              <a:t>腈</a:t>
            </a:r>
            <a:r>
              <a:rPr lang="en-US" altLang="zh-CN" sz="2800" dirty="0">
                <a:latin typeface="+mn-ea"/>
              </a:rPr>
              <a:t>”</a:t>
            </a:r>
            <a:r>
              <a:rPr lang="zh-CN" altLang="zh-CN" sz="2800" dirty="0">
                <a:latin typeface="+mn-ea"/>
              </a:rPr>
              <a:t>命名。系统命名法中英文是以</a:t>
            </a:r>
            <a:r>
              <a:rPr lang="en-US" altLang="zh-CN" sz="2800" dirty="0" err="1">
                <a:latin typeface="+mn-ea"/>
              </a:rPr>
              <a:t>alkanenitrile</a:t>
            </a:r>
            <a:r>
              <a:rPr lang="zh-CN" altLang="zh-CN" sz="2800" dirty="0" smtClean="0">
                <a:latin typeface="+mn-ea"/>
              </a:rPr>
              <a:t>命名腈</a:t>
            </a:r>
            <a:r>
              <a:rPr lang="zh-CN" altLang="zh-CN" sz="2800" dirty="0">
                <a:latin typeface="+mn-ea"/>
              </a:rPr>
              <a:t>。根据包括氰基在内链的碳数写出相应烃的英文名后加上</a:t>
            </a:r>
            <a:r>
              <a:rPr lang="en-US" altLang="zh-CN" sz="2800" dirty="0" err="1">
                <a:latin typeface="+mn-ea"/>
              </a:rPr>
              <a:t>nitnle</a:t>
            </a:r>
            <a:r>
              <a:rPr lang="zh-CN" altLang="zh-CN" sz="2800" dirty="0">
                <a:latin typeface="+mn-ea"/>
              </a:rPr>
              <a:t>。</a:t>
            </a:r>
          </a:p>
          <a:p>
            <a:endParaRPr lang="zh-CN" altLang="en-US" dirty="0"/>
          </a:p>
        </p:txBody>
      </p:sp>
      <p:pic>
        <p:nvPicPr>
          <p:cNvPr id="8193" name="Picture 1" descr="C:\Users\dmt\AppData\Roaming\Tencent\Users\280268031\QQ\WinTemp\RichOle\@{3M4`3J4NBQ7HRO4Z$ORQQ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17032"/>
            <a:ext cx="8500428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41582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529</Words>
  <Application>Microsoft Office PowerPoint</Application>
  <PresentationFormat>全屏显示(4:3)</PresentationFormat>
  <Paragraphs>17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3</cp:revision>
  <dcterms:created xsi:type="dcterms:W3CDTF">2018-10-22T00:31:45Z</dcterms:created>
  <dcterms:modified xsi:type="dcterms:W3CDTF">2018-12-10T02:09:42Z</dcterms:modified>
</cp:coreProperties>
</file>