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9" r:id="rId3"/>
    <p:sldId id="257" r:id="rId4"/>
    <p:sldId id="260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620688"/>
            <a:ext cx="828092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13.2    </a:t>
            </a:r>
            <a:r>
              <a:rPr lang="zh-CN" altLang="zh-CN" sz="2800" dirty="0" smtClean="0">
                <a:latin typeface="+mn-ea"/>
              </a:rPr>
              <a:t>分子</a:t>
            </a:r>
            <a:r>
              <a:rPr lang="zh-CN" altLang="zh-CN" sz="2800" dirty="0">
                <a:latin typeface="+mn-ea"/>
              </a:rPr>
              <a:t>的振动与红外</a:t>
            </a:r>
            <a:r>
              <a:rPr lang="zh-CN" altLang="zh-CN" sz="2800" dirty="0" smtClean="0">
                <a:latin typeface="+mn-ea"/>
              </a:rPr>
              <a:t>吸收</a:t>
            </a:r>
            <a:endParaRPr lang="en-US" altLang="zh-CN" sz="2800" dirty="0" smtClean="0">
              <a:latin typeface="+mn-ea"/>
            </a:endParaRPr>
          </a:p>
          <a:p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   </a:t>
            </a:r>
            <a:r>
              <a:rPr lang="zh-CN" altLang="zh-CN" sz="2800" dirty="0" smtClean="0">
                <a:latin typeface="+mn-ea"/>
              </a:rPr>
              <a:t>分子</a:t>
            </a:r>
            <a:r>
              <a:rPr lang="zh-CN" altLang="zh-CN" sz="2800" dirty="0">
                <a:latin typeface="+mn-ea"/>
              </a:rPr>
              <a:t>中的原子不是同定在一个位置上，而是不停地振动。如双原子分子，两个原子由</a:t>
            </a:r>
            <a:r>
              <a:rPr lang="zh-CN" altLang="zh-CN" sz="2800" dirty="0" smtClean="0">
                <a:latin typeface="+mn-ea"/>
              </a:rPr>
              <a:t>化学</a:t>
            </a:r>
            <a:r>
              <a:rPr lang="zh-CN" altLang="zh-CN" sz="2800" dirty="0">
                <a:latin typeface="+mn-ea"/>
              </a:rPr>
              <a:t>键相连，就像两个用弹簧连接的球体一样（图</a:t>
            </a:r>
            <a:r>
              <a:rPr lang="en-US" altLang="zh-CN" sz="2800" dirty="0">
                <a:latin typeface="+mn-ea"/>
              </a:rPr>
              <a:t>13-1 )</a:t>
            </a:r>
            <a:r>
              <a:rPr lang="zh-CN" altLang="zh-CN" sz="2800" dirty="0">
                <a:latin typeface="+mn-ea"/>
              </a:rPr>
              <a:t>，两个原子的距离可以发生变化。分子</a:t>
            </a:r>
            <a:r>
              <a:rPr lang="zh-CN" altLang="zh-CN" sz="2800" dirty="0" smtClean="0">
                <a:latin typeface="+mn-ea"/>
              </a:rPr>
              <a:t>随原子间距</a:t>
            </a:r>
            <a:r>
              <a:rPr lang="zh-CN" altLang="zh-CN" sz="2800" dirty="0">
                <a:latin typeface="+mn-ea"/>
              </a:rPr>
              <a:t>离的增大，能增高，分子从较低的振动能级变为较高的振动能级</a:t>
            </a:r>
            <a:r>
              <a:rPr lang="zh-CN" altLang="zh-CN" sz="2800" dirty="0" smtClean="0">
                <a:latin typeface="+mn-ea"/>
              </a:rPr>
              <a:t>。</a:t>
            </a:r>
            <a:r>
              <a:rPr lang="zh-CN" altLang="zh-CN" sz="2800" dirty="0">
                <a:latin typeface="+mn-ea"/>
              </a:rPr>
              <a:t>这种能级跃迁</a:t>
            </a:r>
            <a:r>
              <a:rPr lang="zh-CN" altLang="zh-CN" sz="2800" dirty="0" smtClean="0">
                <a:latin typeface="+mn-ea"/>
              </a:rPr>
              <a:t>需要</a:t>
            </a:r>
            <a:r>
              <a:rPr lang="zh-CN" altLang="zh-CN" sz="2800" dirty="0">
                <a:latin typeface="+mn-ea"/>
              </a:rPr>
              <a:t>红外光辐射提供</a:t>
            </a:r>
            <a:r>
              <a:rPr lang="zh-CN" altLang="zh-CN" sz="2800" dirty="0" smtClean="0">
                <a:latin typeface="+mn-ea"/>
              </a:rPr>
              <a:t>能</a:t>
            </a:r>
            <a:r>
              <a:rPr lang="zh-CN" altLang="en-US" sz="2800" dirty="0" smtClean="0">
                <a:latin typeface="+mn-ea"/>
              </a:rPr>
              <a:t>量</a:t>
            </a:r>
            <a:r>
              <a:rPr lang="zh-CN" altLang="zh-CN" sz="2800" dirty="0" smtClean="0">
                <a:latin typeface="+mn-ea"/>
              </a:rPr>
              <a:t>。</a:t>
            </a:r>
            <a:r>
              <a:rPr lang="zh-CN" altLang="zh-CN" sz="2800" dirty="0">
                <a:latin typeface="+mn-ea"/>
              </a:rPr>
              <a:t>对于一定原子组成的</a:t>
            </a:r>
            <a:r>
              <a:rPr lang="zh-CN" altLang="zh-CN" sz="2800" dirty="0" smtClean="0">
                <a:latin typeface="+mn-ea"/>
              </a:rPr>
              <a:t>分子</a:t>
            </a:r>
            <a:r>
              <a:rPr lang="zh-CN" altLang="en-US" sz="2800" dirty="0" smtClean="0">
                <a:latin typeface="+mn-ea"/>
              </a:rPr>
              <a:t>，</a:t>
            </a:r>
            <a:r>
              <a:rPr lang="zh-CN" altLang="zh-CN" sz="2800" dirty="0" smtClean="0">
                <a:latin typeface="+mn-ea"/>
              </a:rPr>
              <a:t>这</a:t>
            </a:r>
            <a:r>
              <a:rPr lang="zh-CN" altLang="zh-CN" sz="2800" dirty="0">
                <a:latin typeface="+mn-ea"/>
              </a:rPr>
              <a:t>两个能级之差是一定的，</a:t>
            </a:r>
            <a:r>
              <a:rPr lang="zh-CN" altLang="zh-CN" sz="2800" dirty="0" smtClean="0">
                <a:latin typeface="+mn-ea"/>
              </a:rPr>
              <a:t>根据</a:t>
            </a:r>
            <a:r>
              <a:rPr lang="el-GR" altLang="zh-CN" sz="2800" dirty="0">
                <a:latin typeface="+mn-ea"/>
              </a:rPr>
              <a:t>ΔΕ</a:t>
            </a:r>
            <a:r>
              <a:rPr lang="en-US" altLang="zh-CN" sz="2800" dirty="0" smtClean="0">
                <a:latin typeface="+mn-ea"/>
              </a:rPr>
              <a:t>=h</a:t>
            </a:r>
            <a:r>
              <a:rPr lang="el-GR" altLang="zh-CN" sz="2800" dirty="0">
                <a:latin typeface="+mn-ea"/>
              </a:rPr>
              <a:t>υ</a:t>
            </a:r>
            <a:r>
              <a:rPr lang="zh-CN" altLang="zh-CN" sz="2800" dirty="0" smtClean="0">
                <a:latin typeface="+mn-ea"/>
              </a:rPr>
              <a:t>可知</a:t>
            </a:r>
            <a:r>
              <a:rPr lang="zh-CN" altLang="zh-CN" sz="2800" dirty="0">
                <a:latin typeface="+mn-ea"/>
              </a:rPr>
              <a:t>，需要</a:t>
            </a:r>
            <a:r>
              <a:rPr lang="zh-CN" altLang="zh-CN" sz="2800" dirty="0" smtClean="0">
                <a:latin typeface="+mn-ea"/>
              </a:rPr>
              <a:t>的红外</a:t>
            </a:r>
            <a:r>
              <a:rPr lang="zh-CN" altLang="zh-CN" sz="2800" dirty="0">
                <a:latin typeface="+mn-ea"/>
              </a:rPr>
              <a:t>光波长（频率）也是一定的。也就是说，对于</a:t>
            </a:r>
            <a:r>
              <a:rPr lang="zh-CN" altLang="zh-CN" sz="2800" dirty="0" smtClean="0">
                <a:latin typeface="+mn-ea"/>
              </a:rPr>
              <a:t>特定</a:t>
            </a:r>
            <a:r>
              <a:rPr lang="zh-CN" altLang="zh-CN" sz="2800" dirty="0">
                <a:latin typeface="+mn-ea"/>
              </a:rPr>
              <a:t>分子或基团，仅在一定的波长（频率）发生吸收。</a:t>
            </a:r>
            <a:r>
              <a:rPr lang="zh-CN" altLang="zh-CN" sz="2800" dirty="0" smtClean="0">
                <a:latin typeface="+mn-ea"/>
              </a:rPr>
              <a:t>红外</a:t>
            </a:r>
            <a:r>
              <a:rPr lang="zh-CN" altLang="zh-CN" sz="2800" dirty="0">
                <a:latin typeface="+mn-ea"/>
              </a:rPr>
              <a:t>谱图中，从基态到第一激发态的振动吸收信号最</a:t>
            </a:r>
            <a:r>
              <a:rPr lang="zh-CN" altLang="zh-CN" sz="2800" dirty="0" smtClean="0">
                <a:latin typeface="+mn-ea"/>
              </a:rPr>
              <a:t>强</a:t>
            </a:r>
            <a:r>
              <a:rPr lang="zh-CN" altLang="zh-CN" sz="2800" dirty="0">
                <a:latin typeface="+mn-ea"/>
              </a:rPr>
              <a:t>所以红外光谱主要研究这个振动能级跃迁产生的</a:t>
            </a:r>
            <a:r>
              <a:rPr lang="zh-CN" altLang="zh-CN" sz="2800" dirty="0" smtClean="0">
                <a:latin typeface="+mn-ea"/>
              </a:rPr>
              <a:t>红外</a:t>
            </a:r>
            <a:r>
              <a:rPr lang="zh-CN" altLang="zh-CN" sz="2800" dirty="0">
                <a:latin typeface="+mn-ea"/>
              </a:rPr>
              <a:t>吸收峰</a:t>
            </a:r>
            <a:r>
              <a:rPr lang="zh-CN" altLang="zh-CN" sz="2800" dirty="0" smtClean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9288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620688"/>
            <a:ext cx="828092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一般而言</a:t>
            </a:r>
            <a:r>
              <a:rPr lang="zh-CN" altLang="zh-CN" sz="2800" dirty="0">
                <a:latin typeface="+mn-ea"/>
              </a:rPr>
              <a:t>，一种振动方式相应于一个强</a:t>
            </a:r>
            <a:r>
              <a:rPr lang="zh-CN" altLang="zh-CN" sz="2800" dirty="0">
                <a:latin typeface="+mn-ea"/>
              </a:rPr>
              <a:t>的吸收</a:t>
            </a:r>
            <a:r>
              <a:rPr lang="zh-CN" altLang="zh-CN" sz="2800" dirty="0" smtClean="0">
                <a:latin typeface="+mn-ea"/>
              </a:rPr>
              <a:t>峰</a:t>
            </a:r>
            <a:r>
              <a:rPr lang="zh-CN" altLang="en-US" sz="2800" dirty="0" smtClean="0">
                <a:latin typeface="+mn-ea"/>
              </a:rPr>
              <a:t>。但应该注意的是只有能引起偶极矩变化的振动，才会产生红外吸收。对于一些对称分子如</a:t>
            </a:r>
            <a:r>
              <a:rPr lang="en-US" altLang="zh-CN" sz="2800" dirty="0" smtClean="0">
                <a:latin typeface="+mn-ea"/>
              </a:rPr>
              <a:t>H</a:t>
            </a:r>
            <a:r>
              <a:rPr lang="en-US" altLang="zh-CN" sz="2800" baseline="-25000" dirty="0" smtClean="0">
                <a:latin typeface="+mn-ea"/>
              </a:rPr>
              <a:t>2</a:t>
            </a:r>
            <a:r>
              <a:rPr lang="zh-CN" altLang="zh-CN" sz="2800" dirty="0" smtClean="0">
                <a:latin typeface="+mn-ea"/>
              </a:rPr>
              <a:t>、</a:t>
            </a:r>
            <a:r>
              <a:rPr lang="en-US" altLang="zh-CN" sz="2800" dirty="0" smtClean="0">
                <a:latin typeface="+mn-ea"/>
              </a:rPr>
              <a:t>N</a:t>
            </a:r>
            <a:r>
              <a:rPr lang="en-US" altLang="zh-CN" sz="2800" baseline="-25000" dirty="0" smtClean="0">
                <a:latin typeface="+mn-ea"/>
              </a:rPr>
              <a:t>2</a:t>
            </a:r>
            <a:r>
              <a:rPr lang="zh-CN" altLang="en-US" sz="2800" baseline="-25000" dirty="0" smtClean="0">
                <a:latin typeface="+mn-ea"/>
              </a:rPr>
              <a:t>、</a:t>
            </a:r>
            <a:r>
              <a:rPr lang="en-US" altLang="zh-CN" sz="2800" baseline="-25000" dirty="0" smtClean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C1</a:t>
            </a:r>
            <a:r>
              <a:rPr lang="en-US" altLang="zh-CN" sz="2800" baseline="-25000" dirty="0" smtClean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等则无红外</a:t>
            </a:r>
            <a:r>
              <a:rPr lang="zh-CN" altLang="zh-CN" sz="2800" dirty="0" smtClean="0">
                <a:latin typeface="+mn-ea"/>
              </a:rPr>
              <a:t>吸收</a:t>
            </a:r>
            <a:r>
              <a:rPr lang="zh-CN" altLang="en-US" sz="2800" dirty="0" smtClean="0">
                <a:latin typeface="+mn-ea"/>
              </a:rPr>
              <a:t>。</a:t>
            </a:r>
            <a:endParaRPr lang="en-US" altLang="zh-CN" sz="2800" dirty="0" smtClean="0">
              <a:latin typeface="+mn-ea"/>
            </a:endParaRPr>
          </a:p>
        </p:txBody>
      </p:sp>
      <p:pic>
        <p:nvPicPr>
          <p:cNvPr id="1025" name="Picture 1" descr="C:\Users\dmt\AppData\Roaming\Tencent\Users\280268031\QQ\WinTemp\RichOle\(XXIMFSTECZ_YY2N3TSPWX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7142" y="2492896"/>
            <a:ext cx="4371122" cy="3421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113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901164"/>
            <a:ext cx="820891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多原子分子</a:t>
            </a:r>
            <a:r>
              <a:rPr lang="zh-CN" altLang="zh-CN" sz="2800" dirty="0">
                <a:latin typeface="+mn-ea"/>
              </a:rPr>
              <a:t>，因原子个数和化学键的增加，它的振动方式也变得复杂了。如三原子分子</a:t>
            </a:r>
            <a:r>
              <a:rPr lang="zh-CN" altLang="zh-CN" sz="2800" dirty="0" smtClean="0">
                <a:latin typeface="+mn-ea"/>
              </a:rPr>
              <a:t>可</a:t>
            </a:r>
            <a:r>
              <a:rPr lang="zh-CN" altLang="zh-CN" sz="2800" dirty="0" smtClean="0">
                <a:latin typeface="+mn-ea"/>
              </a:rPr>
              <a:t>有</a:t>
            </a:r>
            <a:r>
              <a:rPr lang="zh-CN" altLang="zh-CN" sz="2800" dirty="0">
                <a:latin typeface="+mn-ea"/>
              </a:rPr>
              <a:t>三种振动方式（图</a:t>
            </a:r>
            <a:r>
              <a:rPr lang="en-US" altLang="zh-CN" sz="2800" dirty="0">
                <a:latin typeface="+mn-ea"/>
              </a:rPr>
              <a:t>13-2)</a:t>
            </a:r>
            <a:r>
              <a:rPr lang="zh-CN" altLang="zh-CN" sz="2800" dirty="0">
                <a:latin typeface="+mn-ea"/>
              </a:rPr>
              <a:t>。随原子数目增加，分子振动方式增加很快。一般多原子分子</a:t>
            </a:r>
            <a:r>
              <a:rPr lang="zh-CN" altLang="zh-CN" sz="2800" dirty="0" smtClean="0">
                <a:latin typeface="+mn-ea"/>
              </a:rPr>
              <a:t>振动方式</a:t>
            </a:r>
            <a:r>
              <a:rPr lang="zh-CN" altLang="zh-CN" sz="2800" dirty="0">
                <a:latin typeface="+mn-ea"/>
              </a:rPr>
              <a:t>为</a:t>
            </a:r>
            <a:r>
              <a:rPr lang="en-US" altLang="zh-CN" sz="2800" dirty="0" smtClean="0">
                <a:latin typeface="+mn-ea"/>
              </a:rPr>
              <a:t>3n-6</a:t>
            </a:r>
            <a:r>
              <a:rPr lang="zh-CN" altLang="zh-CN" sz="2800" dirty="0">
                <a:latin typeface="+mn-ea"/>
              </a:rPr>
              <a:t>种</a:t>
            </a:r>
            <a:r>
              <a:rPr lang="zh-CN" altLang="zh-CN" sz="2800" dirty="0" smtClean="0">
                <a:latin typeface="+mn-ea"/>
              </a:rPr>
              <a:t>（</a:t>
            </a:r>
            <a:r>
              <a:rPr lang="en-US" altLang="zh-CN" sz="2800" dirty="0" smtClean="0">
                <a:latin typeface="+mn-ea"/>
              </a:rPr>
              <a:t>n</a:t>
            </a:r>
            <a:r>
              <a:rPr lang="zh-CN" altLang="zh-CN" sz="2800" dirty="0" smtClean="0">
                <a:latin typeface="+mn-ea"/>
              </a:rPr>
              <a:t>为</a:t>
            </a:r>
            <a:r>
              <a:rPr lang="zh-CN" altLang="zh-CN" sz="2800" dirty="0">
                <a:latin typeface="+mn-ea"/>
              </a:rPr>
              <a:t>分子中原子的个数）。因为振动方式是相应于红外吸收的，振动方式</a:t>
            </a:r>
            <a:r>
              <a:rPr lang="zh-CN" altLang="zh-CN" sz="2800" dirty="0" smtClean="0">
                <a:latin typeface="+mn-ea"/>
              </a:rPr>
              <a:t>越多</a:t>
            </a:r>
            <a:r>
              <a:rPr lang="zh-CN" altLang="zh-CN" sz="2800" dirty="0">
                <a:latin typeface="+mn-ea"/>
              </a:rPr>
              <a:t>，红外吸收峰越多。因此一般有机化合物的红外光谱是较复杂的。如苯的红外光谱就有</a:t>
            </a:r>
            <a:r>
              <a:rPr lang="en-US" altLang="zh-CN" sz="2800" dirty="0" smtClean="0">
                <a:latin typeface="+mn-ea"/>
              </a:rPr>
              <a:t>30</a:t>
            </a:r>
            <a:r>
              <a:rPr lang="zh-CN" altLang="zh-CN" sz="2800" dirty="0" smtClean="0">
                <a:latin typeface="+mn-ea"/>
              </a:rPr>
              <a:t>多</a:t>
            </a:r>
            <a:r>
              <a:rPr lang="zh-CN" altLang="zh-CN" sz="2800" dirty="0">
                <a:latin typeface="+mn-ea"/>
              </a:rPr>
              <a:t>个吸收峰。对每一个吸收峰都进行解析是不可能的，注意力应放在那些较强的特征吸收</a:t>
            </a:r>
            <a:r>
              <a:rPr lang="zh-CN" altLang="zh-CN" sz="2800" dirty="0" smtClean="0">
                <a:latin typeface="+mn-ea"/>
              </a:rPr>
              <a:t>峰</a:t>
            </a:r>
            <a:r>
              <a:rPr lang="en-US" altLang="zh-CN" sz="2800" dirty="0" smtClean="0">
                <a:latin typeface="+mn-ea"/>
              </a:rPr>
              <a:t>(</a:t>
            </a:r>
            <a:r>
              <a:rPr lang="zh-CN" altLang="zh-CN" sz="2800" dirty="0">
                <a:latin typeface="+mn-ea"/>
              </a:rPr>
              <a:t>基频峰</a:t>
            </a:r>
            <a:r>
              <a:rPr lang="en-US" altLang="zh-CN" sz="2800" dirty="0">
                <a:latin typeface="+mn-ea"/>
              </a:rPr>
              <a:t>)</a:t>
            </a:r>
            <a:r>
              <a:rPr lang="zh-CN" altLang="zh-CN" sz="2800" dirty="0">
                <a:latin typeface="+mn-ea"/>
              </a:rPr>
              <a:t>上，研究官能团与这些特征吸收的关系，以达到识谱的目的。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033964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Users\dmt\AppData\Roaming\Tencent\Users\280268031\QQ\WinTemp\RichOle\{6201XM(~G4R`NJ@(4$4T%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53" y="1988840"/>
            <a:ext cx="9029251" cy="2754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43337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376</Words>
  <Application>Microsoft Office PowerPoint</Application>
  <PresentationFormat>全屏显示(4:3)</PresentationFormat>
  <Paragraphs>4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dmt</dc:creator>
  <cp:lastModifiedBy>dmt</cp:lastModifiedBy>
  <cp:revision>3</cp:revision>
  <dcterms:created xsi:type="dcterms:W3CDTF">2018-10-22T00:31:45Z</dcterms:created>
  <dcterms:modified xsi:type="dcterms:W3CDTF">2018-12-06T13:19:52Z</dcterms:modified>
</cp:coreProperties>
</file>