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6" r:id="rId9"/>
    <p:sldId id="267" r:id="rId10"/>
    <p:sldId id="262" r:id="rId11"/>
    <p:sldId id="269" r:id="rId12"/>
    <p:sldId id="263" r:id="rId13"/>
    <p:sldId id="270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7544" y="1188035"/>
            <a:ext cx="82809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</a:rPr>
              <a:t>16.2 </a:t>
            </a:r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en-US" sz="2800" dirty="0" smtClean="0">
                <a:latin typeface="+mn-ea"/>
              </a:rPr>
              <a:t>酯</a:t>
            </a:r>
            <a:r>
              <a:rPr lang="zh-CN" altLang="en-US" sz="2800" dirty="0">
                <a:latin typeface="+mn-ea"/>
              </a:rPr>
              <a:t>缩合反应及在合成中的应用</a:t>
            </a:r>
          </a:p>
          <a:p>
            <a:r>
              <a:rPr lang="zh-CN" altLang="en-US" sz="2800" b="1" dirty="0">
                <a:latin typeface="+mn-ea"/>
              </a:rPr>
              <a:t>一、酯缩合反应</a:t>
            </a:r>
          </a:p>
          <a:p>
            <a:r>
              <a:rPr lang="zh-CN" altLang="en-US" sz="2800" dirty="0" smtClean="0">
                <a:latin typeface="+mn-ea"/>
              </a:rPr>
              <a:t>    由</a:t>
            </a:r>
            <a:r>
              <a:rPr lang="zh-CN" altLang="en-US" sz="2800" dirty="0">
                <a:latin typeface="+mn-ea"/>
              </a:rPr>
              <a:t>上节可知具有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氢</a:t>
            </a:r>
            <a:r>
              <a:rPr lang="zh-CN" altLang="en-US" sz="2800" dirty="0">
                <a:latin typeface="+mn-ea"/>
              </a:rPr>
              <a:t>的酯呈现一定酸性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在醇钠作用下生成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碳负离子</a:t>
            </a:r>
            <a:r>
              <a:rPr lang="en-US" altLang="zh-CN" sz="2800" dirty="0">
                <a:latin typeface="+mn-ea"/>
              </a:rPr>
              <a:t>(</a:t>
            </a:r>
            <a:r>
              <a:rPr lang="zh-CN" altLang="en-US" sz="2800" dirty="0">
                <a:latin typeface="+mn-ea"/>
              </a:rPr>
              <a:t>烯醇负离子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en-US" sz="2800" dirty="0" smtClean="0">
                <a:latin typeface="+mn-ea"/>
              </a:rPr>
              <a:t>。该</a:t>
            </a:r>
            <a:r>
              <a:rPr lang="zh-CN" altLang="en-US" sz="2800" dirty="0">
                <a:latin typeface="+mn-ea"/>
              </a:rPr>
              <a:t>负离子对另一酯进行亲核加成</a:t>
            </a:r>
            <a:r>
              <a:rPr lang="en-US" altLang="zh-CN" sz="2800" dirty="0">
                <a:latin typeface="+mn-ea"/>
              </a:rPr>
              <a:t>-</a:t>
            </a:r>
            <a:r>
              <a:rPr lang="zh-CN" altLang="en-US" sz="2800" dirty="0">
                <a:latin typeface="+mn-ea"/>
              </a:rPr>
              <a:t>消去</a:t>
            </a:r>
            <a:r>
              <a:rPr lang="en-US" altLang="zh-CN" sz="2800" dirty="0">
                <a:latin typeface="+mn-ea"/>
              </a:rPr>
              <a:t>(</a:t>
            </a:r>
            <a:r>
              <a:rPr lang="zh-CN" altLang="en-US" sz="2800" dirty="0">
                <a:latin typeface="+mn-ea"/>
              </a:rPr>
              <a:t>取代反应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en-US" sz="2800" dirty="0">
                <a:latin typeface="+mn-ea"/>
              </a:rPr>
              <a:t>生成</a:t>
            </a:r>
            <a:r>
              <a:rPr lang="en-US" altLang="zh-CN" sz="2800" dirty="0">
                <a:latin typeface="+mn-ea"/>
              </a:rPr>
              <a:t>β-</a:t>
            </a:r>
            <a:r>
              <a:rPr lang="zh-CN" altLang="en-US" sz="2800" dirty="0">
                <a:latin typeface="+mn-ea"/>
              </a:rPr>
              <a:t>酮酸酯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这个反应叫做克莱森</a:t>
            </a:r>
            <a:r>
              <a:rPr lang="en-US" altLang="zh-CN" sz="2800" dirty="0">
                <a:latin typeface="+mn-ea"/>
              </a:rPr>
              <a:t>(</a:t>
            </a:r>
            <a:r>
              <a:rPr lang="en-US" altLang="zh-CN" sz="2800" dirty="0" err="1">
                <a:latin typeface="+mn-ea"/>
              </a:rPr>
              <a:t>Claisen</a:t>
            </a:r>
            <a:r>
              <a:rPr lang="en-US" altLang="zh-CN" sz="2800" dirty="0" smtClean="0">
                <a:latin typeface="+mn-ea"/>
              </a:rPr>
              <a:t>)</a:t>
            </a:r>
            <a:r>
              <a:rPr lang="zh-CN" altLang="en-US" sz="2800" b="1" dirty="0" smtClean="0">
                <a:latin typeface="+mn-ea"/>
              </a:rPr>
              <a:t>酯</a:t>
            </a:r>
            <a:r>
              <a:rPr lang="zh-CN" altLang="en-US" sz="2800" b="1" dirty="0">
                <a:latin typeface="+mn-ea"/>
              </a:rPr>
              <a:t>缩合反应</a:t>
            </a:r>
            <a:r>
              <a:rPr lang="zh-CN" altLang="en-US" sz="2800" dirty="0">
                <a:latin typeface="+mn-ea"/>
              </a:rPr>
              <a:t>。</a:t>
            </a:r>
            <a:r>
              <a:rPr lang="en-US" altLang="zh-CN" sz="2800" dirty="0">
                <a:latin typeface="+mn-ea"/>
              </a:rPr>
              <a:t>[</a:t>
            </a:r>
            <a:r>
              <a:rPr lang="en-US" altLang="zh-CN" sz="2800" dirty="0" err="1">
                <a:latin typeface="+mn-ea"/>
              </a:rPr>
              <a:t>L.Claisen</a:t>
            </a:r>
            <a:r>
              <a:rPr lang="en-US" altLang="zh-CN" sz="2800" dirty="0">
                <a:latin typeface="+mn-ea"/>
              </a:rPr>
              <a:t>(1851-1930)</a:t>
            </a:r>
            <a:r>
              <a:rPr lang="zh-CN" altLang="en-US" sz="2800" dirty="0">
                <a:latin typeface="+mn-ea"/>
              </a:rPr>
              <a:t>出生于德国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在</a:t>
            </a:r>
            <a:r>
              <a:rPr lang="en-US" altLang="zh-CN" sz="2800" dirty="0">
                <a:latin typeface="+mn-ea"/>
              </a:rPr>
              <a:t>Bonn</a:t>
            </a:r>
            <a:r>
              <a:rPr lang="zh-CN" altLang="en-US" sz="2800" dirty="0">
                <a:latin typeface="+mn-ea"/>
              </a:rPr>
              <a:t>大学凯库勒</a:t>
            </a:r>
            <a:r>
              <a:rPr lang="en-US" altLang="zh-CN" sz="2800" dirty="0">
                <a:latin typeface="+mn-ea"/>
              </a:rPr>
              <a:t>(</a:t>
            </a:r>
            <a:r>
              <a:rPr lang="en-US" altLang="zh-CN" sz="2800" dirty="0" err="1">
                <a:latin typeface="+mn-ea"/>
              </a:rPr>
              <a:t>Kekule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en-US" sz="2800" dirty="0">
                <a:latin typeface="+mn-ea"/>
              </a:rPr>
              <a:t>教授</a:t>
            </a:r>
            <a:r>
              <a:rPr lang="zh-CN" altLang="en-US" sz="2800" dirty="0" smtClean="0">
                <a:latin typeface="+mn-ea"/>
              </a:rPr>
              <a:t>名下</a:t>
            </a:r>
            <a:r>
              <a:rPr lang="zh-CN" altLang="en-US" sz="2800" dirty="0">
                <a:latin typeface="+mn-ea"/>
              </a:rPr>
              <a:t>学习并获博士学位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后在多所大学任化学教授。</a:t>
            </a:r>
            <a:r>
              <a:rPr lang="en-US" altLang="zh-CN" sz="2800" dirty="0">
                <a:latin typeface="+mn-ea"/>
              </a:rPr>
              <a:t>]</a:t>
            </a:r>
            <a:r>
              <a:rPr lang="zh-CN" altLang="en-US" sz="2800" dirty="0">
                <a:latin typeface="+mn-ea"/>
              </a:rPr>
              <a:t>这个反应的历程分为三步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现描述如下</a:t>
            </a:r>
            <a:r>
              <a:rPr lang="en-US" altLang="zh-CN" sz="2800" dirty="0">
                <a:latin typeface="+mn-ea"/>
              </a:rPr>
              <a:t>: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475267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764704"/>
            <a:ext cx="81369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三、酯缩合反应在合成中的应用</a:t>
            </a:r>
          </a:p>
          <a:p>
            <a:r>
              <a:rPr lang="zh-CN" altLang="en-US" sz="2800" dirty="0" smtClean="0">
                <a:latin typeface="+mn-ea"/>
              </a:rPr>
              <a:t>    酯</a:t>
            </a:r>
            <a:r>
              <a:rPr lang="zh-CN" altLang="en-US" sz="2800" dirty="0">
                <a:latin typeface="+mn-ea"/>
              </a:rPr>
              <a:t>缩合是形成</a:t>
            </a:r>
            <a:r>
              <a:rPr lang="en-US" altLang="zh-CN" sz="2800" dirty="0">
                <a:latin typeface="+mn-ea"/>
              </a:rPr>
              <a:t>C </a:t>
            </a:r>
            <a:r>
              <a:rPr lang="en-US" altLang="zh-CN" sz="2800" dirty="0" err="1">
                <a:latin typeface="+mn-ea"/>
              </a:rPr>
              <a:t>C</a:t>
            </a:r>
            <a:r>
              <a:rPr lang="zh-CN" altLang="en-US" sz="2800" dirty="0">
                <a:latin typeface="+mn-ea"/>
              </a:rPr>
              <a:t>键的重要反应。它可合成一些重要的</a:t>
            </a:r>
            <a:r>
              <a:rPr lang="en-US" altLang="zh-CN" sz="2800" dirty="0">
                <a:latin typeface="+mn-ea"/>
              </a:rPr>
              <a:t>1,3</a:t>
            </a:r>
            <a:r>
              <a:rPr lang="zh-CN" altLang="en-US" sz="2800" dirty="0">
                <a:latin typeface="+mn-ea"/>
              </a:rPr>
              <a:t>官能团化合物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如</a:t>
            </a:r>
            <a:r>
              <a:rPr lang="en-US" altLang="zh-CN" sz="2800" dirty="0" smtClean="0">
                <a:latin typeface="+mn-ea"/>
              </a:rPr>
              <a:t>β</a:t>
            </a:r>
            <a:r>
              <a:rPr lang="zh-CN" altLang="en-US" sz="2800" dirty="0" smtClean="0">
                <a:latin typeface="+mn-ea"/>
              </a:rPr>
              <a:t>酮酸酯</a:t>
            </a:r>
            <a:r>
              <a:rPr lang="zh-CN" altLang="en-US" sz="2800" dirty="0">
                <a:latin typeface="+mn-ea"/>
              </a:rPr>
              <a:t>、</a:t>
            </a:r>
            <a:r>
              <a:rPr lang="en-US" altLang="zh-CN" sz="2800" dirty="0">
                <a:latin typeface="+mn-ea"/>
              </a:rPr>
              <a:t>1,3</a:t>
            </a:r>
            <a:r>
              <a:rPr lang="zh-CN" altLang="en-US" sz="2800" dirty="0">
                <a:latin typeface="+mn-ea"/>
              </a:rPr>
              <a:t>二酮、</a:t>
            </a:r>
            <a:r>
              <a:rPr lang="en-US" altLang="zh-CN" sz="2800" dirty="0">
                <a:latin typeface="+mn-ea"/>
              </a:rPr>
              <a:t>1,3</a:t>
            </a:r>
            <a:r>
              <a:rPr lang="zh-CN" altLang="en-US" sz="2800" dirty="0">
                <a:latin typeface="+mn-ea"/>
              </a:rPr>
              <a:t>二酯等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9217" name="Picture 1" descr="C:\Users\dmt\AppData\Roaming\Tencent\Users\280268031\QQ\WinTemp\RichOle\1H}KEC(GH(X09[KJBHT@3]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502" y="2420888"/>
            <a:ext cx="4619786" cy="386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52234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548680"/>
            <a:ext cx="813690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    这些</a:t>
            </a:r>
            <a:r>
              <a:rPr lang="en-US" altLang="zh-CN" sz="2800" dirty="0">
                <a:latin typeface="+mn-ea"/>
              </a:rPr>
              <a:t>1,3</a:t>
            </a:r>
            <a:r>
              <a:rPr lang="zh-CN" altLang="en-US" sz="2800" dirty="0">
                <a:latin typeface="+mn-ea"/>
              </a:rPr>
              <a:t>官能团化合物具有双重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氢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在碱催化下可进行亲核取代、亲核加成等反应</a:t>
            </a:r>
            <a:r>
              <a:rPr lang="en-US" altLang="zh-CN" sz="2800" dirty="0">
                <a:latin typeface="+mn-ea"/>
              </a:rPr>
              <a:t>(</a:t>
            </a:r>
            <a:r>
              <a:rPr lang="zh-CN" altLang="en-US" sz="2800" dirty="0">
                <a:latin typeface="+mn-ea"/>
              </a:rPr>
              <a:t>参看</a:t>
            </a:r>
            <a:r>
              <a:rPr lang="en-US" altLang="zh-CN" sz="2800" dirty="0" smtClean="0">
                <a:latin typeface="+mn-ea"/>
              </a:rPr>
              <a:t>16.3</a:t>
            </a:r>
            <a:r>
              <a:rPr lang="zh-CN" altLang="en-US" sz="2800" dirty="0">
                <a:latin typeface="+mn-ea"/>
              </a:rPr>
              <a:t>节和</a:t>
            </a:r>
            <a:r>
              <a:rPr lang="en-US" altLang="zh-CN" sz="2800" dirty="0">
                <a:latin typeface="+mn-ea"/>
              </a:rPr>
              <a:t>16.4</a:t>
            </a:r>
            <a:r>
              <a:rPr lang="zh-CN" altLang="en-US" sz="2800" dirty="0">
                <a:latin typeface="+mn-ea"/>
              </a:rPr>
              <a:t>节</a:t>
            </a:r>
            <a:r>
              <a:rPr lang="en-US" altLang="zh-CN" sz="2800" dirty="0">
                <a:latin typeface="+mn-ea"/>
              </a:rPr>
              <a:t>),</a:t>
            </a:r>
            <a:r>
              <a:rPr lang="zh-CN" altLang="en-US" sz="2800" dirty="0">
                <a:latin typeface="+mn-ea"/>
              </a:rPr>
              <a:t>在合成上应用极为广泛。本节只就该反应直接合成应用举两例说明。</a:t>
            </a:r>
          </a:p>
          <a:p>
            <a:r>
              <a:rPr lang="en-US" altLang="zh-CN" sz="2800" dirty="0" smtClean="0">
                <a:latin typeface="+mn-ea"/>
              </a:rPr>
              <a:t>    1-</a:t>
            </a:r>
            <a:r>
              <a:rPr lang="zh-CN" altLang="en-US" sz="2800" dirty="0">
                <a:latin typeface="+mn-ea"/>
              </a:rPr>
              <a:t>苯基</a:t>
            </a:r>
            <a:r>
              <a:rPr lang="en-US" altLang="zh-CN" sz="2800" dirty="0">
                <a:latin typeface="+mn-ea"/>
              </a:rPr>
              <a:t>-1,3-</a:t>
            </a:r>
            <a:r>
              <a:rPr lang="zh-CN" altLang="en-US" sz="2800" dirty="0">
                <a:latin typeface="+mn-ea"/>
              </a:rPr>
              <a:t>丁二酮是一个</a:t>
            </a:r>
            <a:r>
              <a:rPr lang="en-US" altLang="zh-CN" sz="2800" dirty="0">
                <a:latin typeface="+mn-ea"/>
              </a:rPr>
              <a:t>1,3</a:t>
            </a:r>
            <a:r>
              <a:rPr lang="zh-CN" altLang="en-US" sz="2800" dirty="0">
                <a:latin typeface="+mn-ea"/>
              </a:rPr>
              <a:t>官能团化合物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可通过酯缩合反应合成。合成设计中</a:t>
            </a:r>
            <a:r>
              <a:rPr lang="zh-CN" altLang="en-US" sz="2800" dirty="0" smtClean="0">
                <a:latin typeface="+mn-ea"/>
              </a:rPr>
              <a:t>一般可</a:t>
            </a:r>
            <a:r>
              <a:rPr lang="zh-CN" altLang="en-US" sz="2800" dirty="0">
                <a:latin typeface="+mn-ea"/>
              </a:rPr>
              <a:t>从</a:t>
            </a:r>
            <a:r>
              <a:rPr lang="en-US" altLang="zh-CN" sz="2800" dirty="0">
                <a:latin typeface="+mn-ea"/>
              </a:rPr>
              <a:t>1,3</a:t>
            </a:r>
            <a:r>
              <a:rPr lang="zh-CN" altLang="en-US" sz="2800" dirty="0">
                <a:latin typeface="+mn-ea"/>
              </a:rPr>
              <a:t>官能团内侧肢解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这样可以清楚地看到酯缩合的两个反应物。如按①肢解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可由</a:t>
            </a:r>
            <a:r>
              <a:rPr lang="zh-CN" altLang="en-US" sz="2800" dirty="0" smtClean="0">
                <a:latin typeface="+mn-ea"/>
              </a:rPr>
              <a:t>苯</a:t>
            </a:r>
            <a:endParaRPr lang="en-US" altLang="zh-CN" sz="2800" dirty="0" smtClean="0">
              <a:latin typeface="+mn-ea"/>
            </a:endParaRPr>
          </a:p>
          <a:p>
            <a:r>
              <a:rPr lang="zh-CN" altLang="en-US" sz="2800" dirty="0" smtClean="0">
                <a:latin typeface="+mn-ea"/>
              </a:rPr>
              <a:t>甲酸</a:t>
            </a:r>
            <a:r>
              <a:rPr lang="zh-CN" altLang="en-US" sz="2800" dirty="0">
                <a:latin typeface="+mn-ea"/>
              </a:rPr>
              <a:t>酯与丙酮缩合获得产物</a:t>
            </a:r>
            <a:r>
              <a:rPr lang="zh-CN" altLang="en-US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r>
              <a:rPr lang="zh-CN" altLang="en-US" sz="2800" dirty="0" smtClean="0">
                <a:latin typeface="+mn-ea"/>
              </a:rPr>
              <a:t>若</a:t>
            </a:r>
            <a:r>
              <a:rPr lang="zh-CN" altLang="en-US" sz="2800" dirty="0">
                <a:latin typeface="+mn-ea"/>
              </a:rPr>
              <a:t>按②肢解则应由乙酸酯</a:t>
            </a:r>
            <a:r>
              <a:rPr lang="zh-CN" altLang="en-US" sz="2800" dirty="0" smtClean="0">
                <a:latin typeface="+mn-ea"/>
              </a:rPr>
              <a:t>与</a:t>
            </a:r>
            <a:endParaRPr lang="en-US" altLang="zh-CN" sz="2800" dirty="0" smtClean="0">
              <a:latin typeface="+mn-ea"/>
            </a:endParaRPr>
          </a:p>
          <a:p>
            <a:r>
              <a:rPr lang="zh-CN" altLang="en-US" sz="2800" dirty="0" smtClean="0">
                <a:latin typeface="+mn-ea"/>
              </a:rPr>
              <a:t>苯</a:t>
            </a:r>
            <a:r>
              <a:rPr lang="zh-CN" altLang="en-US" sz="2800" dirty="0">
                <a:latin typeface="+mn-ea"/>
              </a:rPr>
              <a:t>乙酮缩合获得产物。</a:t>
            </a:r>
            <a:r>
              <a:rPr lang="zh-CN" altLang="en-US" sz="2800" dirty="0" smtClean="0">
                <a:latin typeface="+mn-ea"/>
              </a:rPr>
              <a:t>以上</a:t>
            </a:r>
            <a:endParaRPr lang="en-US" altLang="zh-CN" sz="2800" dirty="0" smtClean="0">
              <a:latin typeface="+mn-ea"/>
            </a:endParaRPr>
          </a:p>
          <a:p>
            <a:r>
              <a:rPr lang="zh-CN" altLang="en-US" sz="2800" dirty="0" smtClean="0">
                <a:latin typeface="+mn-ea"/>
              </a:rPr>
              <a:t>两种方法均</a:t>
            </a:r>
            <a:r>
              <a:rPr lang="zh-CN" altLang="en-US" sz="2800" dirty="0">
                <a:latin typeface="+mn-ea"/>
              </a:rPr>
              <a:t>可成功地合成。</a:t>
            </a:r>
          </a:p>
        </p:txBody>
      </p:sp>
      <p:pic>
        <p:nvPicPr>
          <p:cNvPr id="10241" name="Picture 1" descr="C:\Users\dmt\AppData\Roaming\Tencent\Users\280268031\QQ\WinTemp\RichOle\$KXQ]%5HX62~9KG(KBF)@X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073331"/>
            <a:ext cx="3239969" cy="1947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5753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4382" y="548680"/>
            <a:ext cx="84969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    两</a:t>
            </a:r>
            <a:r>
              <a:rPr lang="zh-CN" altLang="en-US" sz="2800" dirty="0">
                <a:latin typeface="+mn-ea"/>
              </a:rPr>
              <a:t>个酯的缩合可以形成</a:t>
            </a:r>
            <a:r>
              <a:rPr lang="en-US" altLang="zh-CN" sz="2800" dirty="0" smtClean="0">
                <a:latin typeface="+mn-ea"/>
              </a:rPr>
              <a:t>β</a:t>
            </a:r>
            <a:r>
              <a:rPr lang="zh-CN" altLang="en-US" sz="2800" dirty="0" smtClean="0">
                <a:latin typeface="+mn-ea"/>
              </a:rPr>
              <a:t>酮酸酯</a:t>
            </a:r>
            <a:r>
              <a:rPr lang="zh-CN" altLang="en-US" sz="2800" dirty="0">
                <a:latin typeface="+mn-ea"/>
              </a:rPr>
              <a:t>。该酯水解得到</a:t>
            </a:r>
            <a:r>
              <a:rPr lang="en-US" altLang="zh-CN" sz="2800" dirty="0" smtClean="0">
                <a:latin typeface="+mn-ea"/>
              </a:rPr>
              <a:t>β</a:t>
            </a:r>
            <a:r>
              <a:rPr lang="zh-CN" altLang="en-US" sz="2800" dirty="0" smtClean="0">
                <a:latin typeface="+mn-ea"/>
              </a:rPr>
              <a:t>酮</a:t>
            </a:r>
            <a:r>
              <a:rPr lang="zh-CN" altLang="en-US" sz="2800" dirty="0">
                <a:latin typeface="+mn-ea"/>
              </a:rPr>
              <a:t>酸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该酸不稳定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容易受热脱羧</a:t>
            </a:r>
            <a:r>
              <a:rPr lang="zh-CN" altLang="en-US" sz="2800" dirty="0" smtClean="0">
                <a:latin typeface="+mn-ea"/>
              </a:rPr>
              <a:t>生成酮</a:t>
            </a:r>
            <a:r>
              <a:rPr lang="zh-CN" altLang="en-US" sz="2800" dirty="0">
                <a:latin typeface="+mn-ea"/>
              </a:rPr>
              <a:t>类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因此可利用这一反应制备酮类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如</a:t>
            </a:r>
            <a:r>
              <a:rPr lang="en-US" altLang="zh-CN" sz="2800" dirty="0">
                <a:latin typeface="+mn-ea"/>
              </a:rPr>
              <a:t>3-</a:t>
            </a:r>
            <a:r>
              <a:rPr lang="zh-CN" altLang="en-US" sz="2800" dirty="0">
                <a:latin typeface="+mn-ea"/>
              </a:rPr>
              <a:t>戊酮和环戊酮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都可通过相应酯缩合得到。</a:t>
            </a:r>
          </a:p>
        </p:txBody>
      </p:sp>
      <p:pic>
        <p:nvPicPr>
          <p:cNvPr id="11265" name="Picture 1" descr="C:\Users\dmt\AppData\Roaming\Tencent\Users\280268031\QQ\WinTemp\RichOle\]M1WZKD8}$GR`DSEXT3V%@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20888"/>
            <a:ext cx="6912768" cy="2856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47996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 descr="C:\Users\dmt\AppData\Roaming\Tencent\Users\280268031\QQ\WinTemp\RichOle\TJ3TT~OV`F[Y%BSB6SRKHZ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96" y="502883"/>
            <a:ext cx="9090908" cy="1452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dmt\AppData\Roaming\Tencent\Users\280268031\QQ\WinTemp\RichOle\8I6F2NV%F1H{H3VC{Q8W3@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6" y="2095071"/>
            <a:ext cx="9035048" cy="3854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21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dmt\AppData\Roaming\Tencent\Users\280268031\QQ\WinTemp\RichOle\O]H203~ELTYR2OUL`LR}I9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764704"/>
            <a:ext cx="8820869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7511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824513"/>
            <a:ext cx="83529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    第</a:t>
            </a:r>
            <a:r>
              <a:rPr lang="zh-CN" altLang="en-US" sz="2800" dirty="0">
                <a:latin typeface="+mn-ea"/>
              </a:rPr>
              <a:t>①和第②步是完全可逆的。从各步反应与产物的酸性可知第①、②步反应平衡应在左边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 smtClean="0">
                <a:latin typeface="+mn-ea"/>
              </a:rPr>
              <a:t>但在</a:t>
            </a:r>
            <a:r>
              <a:rPr lang="zh-CN" altLang="en-US" sz="2800" dirty="0">
                <a:latin typeface="+mn-ea"/>
              </a:rPr>
              <a:t>过量</a:t>
            </a:r>
            <a:r>
              <a:rPr lang="en-US" altLang="zh-CN" sz="2800" dirty="0" smtClean="0">
                <a:latin typeface="+mn-ea"/>
              </a:rPr>
              <a:t>NaOC</a:t>
            </a:r>
            <a:r>
              <a:rPr lang="en-US" altLang="zh-CN" dirty="0" smtClean="0">
                <a:latin typeface="+mn-ea"/>
              </a:rPr>
              <a:t>2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en-US" altLang="zh-CN" dirty="0" smtClean="0">
                <a:latin typeface="+mn-ea"/>
              </a:rPr>
              <a:t>5</a:t>
            </a:r>
            <a:r>
              <a:rPr lang="zh-CN" altLang="en-US" sz="2800" dirty="0" smtClean="0">
                <a:latin typeface="+mn-ea"/>
              </a:rPr>
              <a:t>存在</a:t>
            </a:r>
            <a:r>
              <a:rPr lang="zh-CN" altLang="en-US" sz="2800" dirty="0">
                <a:latin typeface="+mn-ea"/>
              </a:rPr>
              <a:t>下第③步有利于产物生成。反应中得到的</a:t>
            </a:r>
            <a:r>
              <a:rPr lang="en-US" altLang="zh-CN" sz="2800" dirty="0" smtClean="0">
                <a:latin typeface="+mn-ea"/>
              </a:rPr>
              <a:t>β</a:t>
            </a:r>
            <a:r>
              <a:rPr lang="zh-CN" altLang="en-US" sz="2800" dirty="0" smtClean="0">
                <a:latin typeface="+mn-ea"/>
              </a:rPr>
              <a:t>酮酸酯</a:t>
            </a:r>
            <a:r>
              <a:rPr lang="zh-CN" altLang="en-US" sz="2800" dirty="0">
                <a:latin typeface="+mn-ea"/>
              </a:rPr>
              <a:t>即乙酰乙酸乙</a:t>
            </a:r>
            <a:r>
              <a:rPr lang="zh-CN" altLang="en-US" sz="2800" dirty="0" smtClean="0">
                <a:latin typeface="+mn-ea"/>
              </a:rPr>
              <a:t>酯</a:t>
            </a:r>
            <a:r>
              <a:rPr lang="en-US" altLang="zh-CN" sz="2800" dirty="0">
                <a:latin typeface="+mn-ea"/>
              </a:rPr>
              <a:t>(“</a:t>
            </a:r>
            <a:r>
              <a:rPr lang="zh-CN" altLang="en-US" sz="2800" dirty="0">
                <a:latin typeface="+mn-ea"/>
              </a:rPr>
              <a:t>三乙”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en-US" sz="2800" dirty="0">
                <a:latin typeface="+mn-ea"/>
              </a:rPr>
              <a:t>钠盐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酸化即可得到“三乙”。</a:t>
            </a:r>
          </a:p>
          <a:p>
            <a:r>
              <a:rPr lang="zh-CN" altLang="en-US" sz="2800" dirty="0" smtClean="0">
                <a:latin typeface="+mn-ea"/>
              </a:rPr>
              <a:t>    具有</a:t>
            </a:r>
            <a:r>
              <a:rPr lang="zh-CN" altLang="en-US" sz="2800" dirty="0">
                <a:latin typeface="+mn-ea"/>
              </a:rPr>
              <a:t>两个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氢</a:t>
            </a:r>
            <a:r>
              <a:rPr lang="zh-CN" altLang="en-US" sz="2800" dirty="0">
                <a:latin typeface="+mn-ea"/>
              </a:rPr>
              <a:t>的酯用醇钠处理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一般都可顺利地发生酯缩合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通式是</a:t>
            </a:r>
            <a:r>
              <a:rPr lang="en-US" altLang="zh-CN" sz="2800" dirty="0">
                <a:latin typeface="+mn-ea"/>
              </a:rPr>
              <a:t>: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2049" name="Picture 1" descr="C:\Users\dmt\AppData\Roaming\Tencent\Users\280268031\QQ\WinTemp\RichOle\O0NQUL~1F~P5EF44B6XW$5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081902"/>
            <a:ext cx="5688632" cy="1075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1021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4143" y="692696"/>
            <a:ext cx="82089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    只</a:t>
            </a:r>
            <a:r>
              <a:rPr lang="zh-CN" altLang="en-US" sz="2800" dirty="0">
                <a:latin typeface="+mn-ea"/>
              </a:rPr>
              <a:t>具有一个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氢</a:t>
            </a:r>
            <a:r>
              <a:rPr lang="zh-CN" altLang="en-US" sz="2800" dirty="0">
                <a:latin typeface="+mn-ea"/>
              </a:rPr>
              <a:t>的酯在一般条件下缩合较为困难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原因在于无第二个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氢</a:t>
            </a:r>
            <a:r>
              <a:rPr lang="zh-CN" altLang="en-US" sz="2800" dirty="0">
                <a:latin typeface="+mn-ea"/>
              </a:rPr>
              <a:t>与碱反应生成</a:t>
            </a:r>
            <a:r>
              <a:rPr lang="en-US" altLang="zh-CN" sz="2800" dirty="0" smtClean="0">
                <a:latin typeface="+mn-ea"/>
              </a:rPr>
              <a:t>β</a:t>
            </a:r>
            <a:r>
              <a:rPr lang="zh-CN" altLang="en-US" sz="2800" dirty="0" smtClean="0">
                <a:latin typeface="+mn-ea"/>
              </a:rPr>
              <a:t>酮酸</a:t>
            </a:r>
            <a:r>
              <a:rPr lang="zh-CN" altLang="en-US" sz="2800" dirty="0">
                <a:latin typeface="+mn-ea"/>
              </a:rPr>
              <a:t>钠盐的可能</a:t>
            </a:r>
            <a:r>
              <a:rPr lang="en-US" altLang="zh-CN" sz="2800" dirty="0">
                <a:latin typeface="+mn-ea"/>
              </a:rPr>
              <a:t>(</a:t>
            </a:r>
            <a:r>
              <a:rPr lang="zh-CN" altLang="en-US" sz="2800" dirty="0">
                <a:latin typeface="+mn-ea"/>
              </a:rPr>
              <a:t>不存在上述历程的第③步</a:t>
            </a:r>
            <a:r>
              <a:rPr lang="en-US" altLang="zh-CN" sz="2800" dirty="0">
                <a:latin typeface="+mn-ea"/>
              </a:rPr>
              <a:t>),</a:t>
            </a:r>
            <a:r>
              <a:rPr lang="zh-CN" altLang="en-US" sz="2800" dirty="0">
                <a:latin typeface="+mn-ea"/>
              </a:rPr>
              <a:t>对于反应的完成极为不利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当采用更强的碱时则</a:t>
            </a:r>
            <a:r>
              <a:rPr lang="zh-CN" altLang="en-US" sz="2800" dirty="0" smtClean="0">
                <a:latin typeface="+mn-ea"/>
              </a:rPr>
              <a:t>可使</a:t>
            </a:r>
            <a:r>
              <a:rPr lang="zh-CN" altLang="en-US" sz="2800" dirty="0">
                <a:latin typeface="+mn-ea"/>
              </a:rPr>
              <a:t>反应完成。</a:t>
            </a:r>
          </a:p>
        </p:txBody>
      </p:sp>
      <p:pic>
        <p:nvPicPr>
          <p:cNvPr id="3073" name="Picture 1" descr="C:\Users\dmt\AppData\Roaming\Tencent\Users\280268031\QQ\WinTemp\RichOle\E9$%~G7~YI27JG_Z44S8UG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874" y="2564904"/>
            <a:ext cx="7746574" cy="3764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4599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179909"/>
            <a:ext cx="83529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    适当</a:t>
            </a:r>
            <a:r>
              <a:rPr lang="zh-CN" altLang="en-US" sz="2800" dirty="0">
                <a:latin typeface="+mn-ea"/>
              </a:rPr>
              <a:t>位置的开链双酯在醇钠存在下可进行分子内酯缩合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该反应叫做狄克曼</a:t>
            </a:r>
            <a:r>
              <a:rPr lang="en-US" altLang="zh-CN" sz="2800" dirty="0">
                <a:latin typeface="+mn-ea"/>
              </a:rPr>
              <a:t>(</a:t>
            </a:r>
            <a:r>
              <a:rPr lang="en-US" altLang="zh-CN" sz="2800" dirty="0" err="1">
                <a:latin typeface="+mn-ea"/>
              </a:rPr>
              <a:t>Dieckmann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en-US" sz="2800" dirty="0" smtClean="0">
                <a:latin typeface="+mn-ea"/>
              </a:rPr>
              <a:t>缩合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常用来合成五、六元环化合物。</a:t>
            </a:r>
          </a:p>
        </p:txBody>
      </p:sp>
      <p:pic>
        <p:nvPicPr>
          <p:cNvPr id="4097" name="Picture 1" descr="C:\Users\dmt\AppData\Roaming\Tencent\Users\280268031\QQ\WinTemp\RichOle\9X9JHQGAQJ{)HJJ3_%X6M5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708920"/>
            <a:ext cx="7794146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7059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548680"/>
            <a:ext cx="78488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二、交叉酯缩合</a:t>
            </a:r>
          </a:p>
          <a:p>
            <a:r>
              <a:rPr lang="zh-CN" altLang="en-US" sz="2800" dirty="0" smtClean="0">
                <a:latin typeface="+mn-ea"/>
              </a:rPr>
              <a:t>    两</a:t>
            </a:r>
            <a:r>
              <a:rPr lang="zh-CN" altLang="en-US" sz="2800" dirty="0">
                <a:latin typeface="+mn-ea"/>
              </a:rPr>
              <a:t>个相同酯缩合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产物较单一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若两个不同的具有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氢</a:t>
            </a:r>
            <a:r>
              <a:rPr lang="zh-CN" altLang="en-US" sz="2800" dirty="0">
                <a:latin typeface="+mn-ea"/>
              </a:rPr>
              <a:t>的酯缩合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则会得到复杂产物。</a:t>
            </a:r>
            <a:r>
              <a:rPr lang="zh-CN" altLang="en-US" sz="2800" dirty="0" smtClean="0">
                <a:latin typeface="+mn-ea"/>
              </a:rPr>
              <a:t>但无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氢</a:t>
            </a:r>
            <a:r>
              <a:rPr lang="zh-CN" altLang="en-US" sz="2800" dirty="0">
                <a:latin typeface="+mn-ea"/>
              </a:rPr>
              <a:t>的酯与一个有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氢</a:t>
            </a:r>
            <a:r>
              <a:rPr lang="zh-CN" altLang="en-US" sz="2800" dirty="0">
                <a:latin typeface="+mn-ea"/>
              </a:rPr>
              <a:t>的酯缩合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又可得到较为单一的产物。这种缩合称为交叉</a:t>
            </a:r>
            <a:r>
              <a:rPr lang="zh-CN" altLang="en-US" sz="2800" dirty="0" smtClean="0">
                <a:latin typeface="+mn-ea"/>
              </a:rPr>
              <a:t>酯</a:t>
            </a:r>
            <a:r>
              <a:rPr lang="zh-CN" altLang="en-US" sz="2800" dirty="0">
                <a:latin typeface="+mn-ea"/>
              </a:rPr>
              <a:t>合</a:t>
            </a:r>
            <a:r>
              <a:rPr lang="en-US" altLang="zh-CN" sz="2800" dirty="0" smtClean="0">
                <a:latin typeface="+mn-ea"/>
              </a:rPr>
              <a:t>(</a:t>
            </a:r>
            <a:r>
              <a:rPr lang="en-US" altLang="zh-CN" sz="2800" dirty="0" err="1">
                <a:latin typeface="+mn-ea"/>
              </a:rPr>
              <a:t>crossedestercondensation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en-US" sz="2800" dirty="0">
                <a:latin typeface="+mn-ea"/>
              </a:rPr>
              <a:t>。</a:t>
            </a:r>
          </a:p>
        </p:txBody>
      </p:sp>
      <p:pic>
        <p:nvPicPr>
          <p:cNvPr id="5121" name="Picture 1" descr="C:\Users\dmt\AppData\Roaming\Tencent\Users\280268031\QQ\WinTemp\RichOle\PF}4(VEBUQ~)PC@8TJNVCD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01008"/>
            <a:ext cx="8856984" cy="1691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1776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609650"/>
            <a:ext cx="84969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    如</a:t>
            </a:r>
            <a:r>
              <a:rPr lang="zh-CN" altLang="en-US" sz="2800" dirty="0">
                <a:latin typeface="+mn-ea"/>
              </a:rPr>
              <a:t>无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氢</a:t>
            </a:r>
            <a:r>
              <a:rPr lang="zh-CN" altLang="en-US" sz="2800" dirty="0">
                <a:latin typeface="+mn-ea"/>
              </a:rPr>
              <a:t>的酯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像甲酸酯、苯甲酸酯、碳酸酯和草酸酯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可与其他有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氢</a:t>
            </a:r>
            <a:r>
              <a:rPr lang="zh-CN" altLang="en-US" sz="2800" dirty="0">
                <a:latin typeface="+mn-ea"/>
              </a:rPr>
              <a:t>的酯缩合。它们在</a:t>
            </a:r>
            <a:r>
              <a:rPr lang="zh-CN" altLang="en-US" sz="2800" dirty="0" smtClean="0">
                <a:latin typeface="+mn-ea"/>
              </a:rPr>
              <a:t>反应中</a:t>
            </a:r>
            <a:r>
              <a:rPr lang="zh-CN" altLang="en-US" sz="2800" dirty="0">
                <a:latin typeface="+mn-ea"/>
              </a:rPr>
              <a:t>提供羰基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在另一酯的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位</a:t>
            </a:r>
            <a:r>
              <a:rPr lang="zh-CN" altLang="en-US" sz="2800" dirty="0">
                <a:latin typeface="+mn-ea"/>
              </a:rPr>
              <a:t>导入相应酰基</a:t>
            </a:r>
            <a:r>
              <a:rPr lang="zh-CN" altLang="en-US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</p:txBody>
      </p:sp>
      <p:pic>
        <p:nvPicPr>
          <p:cNvPr id="6145" name="Picture 1" descr="C:\Users\dmt\AppData\Roaming\Tencent\Users\280268031\QQ\WinTemp\RichOle\5G$`Q{A0P7XPCGHZJ_XJ2L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79" y="1988840"/>
            <a:ext cx="8106177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7976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609650"/>
            <a:ext cx="84969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en-US" sz="2800" dirty="0" smtClean="0">
                <a:latin typeface="+mn-ea"/>
              </a:rPr>
              <a:t>具有氢</a:t>
            </a:r>
            <a:r>
              <a:rPr lang="zh-CN" altLang="en-US" sz="2800" dirty="0">
                <a:latin typeface="+mn-ea"/>
              </a:rPr>
              <a:t>的酮也可与酯在碱作用下发生交叉酯缩合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由于酮</a:t>
            </a:r>
            <a:r>
              <a:rPr lang="zh-CN" altLang="en-US" sz="2800" dirty="0" smtClean="0">
                <a:latin typeface="+mn-ea"/>
              </a:rPr>
              <a:t>的</a:t>
            </a:r>
            <a:r>
              <a:rPr lang="en-US" altLang="zh-CN" sz="2800" dirty="0" smtClean="0">
                <a:latin typeface="+mn-ea"/>
              </a:rPr>
              <a:t>α </a:t>
            </a:r>
            <a:r>
              <a:rPr lang="zh-CN" altLang="en-US" sz="2800" dirty="0" smtClean="0">
                <a:latin typeface="+mn-ea"/>
              </a:rPr>
              <a:t>氢酸</a:t>
            </a:r>
            <a:r>
              <a:rPr lang="zh-CN" altLang="en-US" sz="2800" dirty="0">
                <a:latin typeface="+mn-ea"/>
              </a:rPr>
              <a:t>性较酯的强</a:t>
            </a:r>
            <a:r>
              <a:rPr lang="en-US" altLang="zh-CN" sz="2800" dirty="0">
                <a:latin typeface="+mn-ea"/>
              </a:rPr>
              <a:t>(</a:t>
            </a:r>
            <a:r>
              <a:rPr lang="zh-CN" altLang="en-US" sz="2800" dirty="0">
                <a:latin typeface="+mn-ea"/>
              </a:rPr>
              <a:t>酮</a:t>
            </a:r>
            <a:r>
              <a:rPr lang="en-US" altLang="zh-CN" sz="2800" dirty="0" smtClean="0">
                <a:latin typeface="+mn-ea"/>
              </a:rPr>
              <a:t>pKa20~21,</a:t>
            </a:r>
            <a:r>
              <a:rPr lang="zh-CN" altLang="en-US" sz="2800" dirty="0" smtClean="0">
                <a:latin typeface="+mn-ea"/>
              </a:rPr>
              <a:t>酯</a:t>
            </a:r>
            <a:r>
              <a:rPr lang="en-US" altLang="zh-CN" sz="2800" dirty="0" smtClean="0">
                <a:latin typeface="+mn-ea"/>
              </a:rPr>
              <a:t>pKa24.5</a:t>
            </a:r>
            <a:r>
              <a:rPr lang="en-US" altLang="zh-CN" sz="2800" dirty="0">
                <a:latin typeface="+mn-ea"/>
              </a:rPr>
              <a:t>),</a:t>
            </a:r>
            <a:r>
              <a:rPr lang="zh-CN" altLang="en-US" sz="2800" dirty="0">
                <a:latin typeface="+mn-ea"/>
              </a:rPr>
              <a:t>反应中酮生成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碳负离子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结果是酯酰基导入酮的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位。</a:t>
            </a:r>
            <a:endParaRPr lang="en-US" altLang="zh-CN" sz="2800" dirty="0" smtClean="0">
              <a:latin typeface="+mn-ea"/>
            </a:endParaRPr>
          </a:p>
        </p:txBody>
      </p:sp>
      <p:pic>
        <p:nvPicPr>
          <p:cNvPr id="7169" name="Picture 1" descr="C:\Users\dmt\AppData\Roaming\Tencent\Users\280268031\QQ\WinTemp\RichOle\AR01LXXKTXWTTR@RN8%J2KJ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425532"/>
            <a:ext cx="7683354" cy="381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1065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2132856"/>
            <a:ext cx="7776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   当然</a:t>
            </a:r>
            <a:r>
              <a:rPr lang="zh-CN" altLang="en-US" sz="2800" dirty="0">
                <a:latin typeface="+mn-ea"/>
              </a:rPr>
              <a:t>无</a:t>
            </a:r>
            <a:r>
              <a:rPr lang="en-US" altLang="zh-CN" sz="2800" dirty="0">
                <a:latin typeface="+mn-ea"/>
              </a:rPr>
              <a:t>α</a:t>
            </a:r>
            <a:r>
              <a:rPr lang="zh-CN" altLang="en-US" sz="2800" dirty="0">
                <a:latin typeface="+mn-ea"/>
              </a:rPr>
              <a:t>氢的酯与酮缩合产物更为单一。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8193" name="Picture 1" descr="C:\Users\dmt\AppData\Roaming\Tencent\Users\280268031\QQ\WinTemp\RichOle\QMH6S)480V1N9TGX$2%Y$D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708920"/>
            <a:ext cx="5009787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5391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741</Words>
  <Application>Microsoft Office PowerPoint</Application>
  <PresentationFormat>全屏显示(4:3)</PresentationFormat>
  <Paragraphs>21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5</cp:revision>
  <dcterms:created xsi:type="dcterms:W3CDTF">2018-10-22T00:31:45Z</dcterms:created>
  <dcterms:modified xsi:type="dcterms:W3CDTF">2018-12-21T12:32:39Z</dcterms:modified>
</cp:coreProperties>
</file>