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9" r:id="rId9"/>
    <p:sldId id="262" r:id="rId10"/>
    <p:sldId id="271" r:id="rId11"/>
    <p:sldId id="272" r:id="rId12"/>
    <p:sldId id="274" r:id="rId13"/>
    <p:sldId id="265" r:id="rId14"/>
    <p:sldId id="276" r:id="rId15"/>
    <p:sldId id="266" r:id="rId16"/>
    <p:sldId id="267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5743" y="1152614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16.4 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zh-CN" altLang="en-US" sz="2800" dirty="0" smtClean="0">
                <a:latin typeface="+mn-ea"/>
              </a:rPr>
              <a:t>丙二酸</a:t>
            </a:r>
            <a:r>
              <a:rPr lang="zh-CN" altLang="en-US" sz="2800" dirty="0">
                <a:latin typeface="+mn-ea"/>
              </a:rPr>
              <a:t>二乙酯、“三乙”和其他酸性氢化合物的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碳负离子</a:t>
            </a:r>
            <a:r>
              <a:rPr lang="zh-CN" altLang="en-US" sz="2800" dirty="0">
                <a:latin typeface="+mn-ea"/>
              </a:rPr>
              <a:t>的</a:t>
            </a:r>
            <a:r>
              <a:rPr lang="zh-CN" altLang="en-US" sz="2800" dirty="0" smtClean="0">
                <a:latin typeface="+mn-ea"/>
              </a:rPr>
              <a:t>亲核</a:t>
            </a:r>
            <a:r>
              <a:rPr lang="zh-CN" altLang="en-US" sz="2800" dirty="0">
                <a:latin typeface="+mn-ea"/>
              </a:rPr>
              <a:t>加成反应及在合成中的应用</a:t>
            </a:r>
          </a:p>
          <a:p>
            <a:r>
              <a:rPr lang="zh-CN" altLang="en-US" sz="2800" b="1" dirty="0">
                <a:latin typeface="+mn-ea"/>
              </a:rPr>
              <a:t>一、克脑文盖尔</a:t>
            </a:r>
            <a:r>
              <a:rPr lang="en-US" altLang="zh-CN" sz="2800" b="1" dirty="0">
                <a:latin typeface="+mn-ea"/>
              </a:rPr>
              <a:t>(</a:t>
            </a:r>
            <a:r>
              <a:rPr lang="en-US" altLang="zh-CN" sz="2800" b="1" dirty="0" err="1">
                <a:latin typeface="+mn-ea"/>
              </a:rPr>
              <a:t>Knoevenagel</a:t>
            </a:r>
            <a:r>
              <a:rPr lang="en-US" altLang="zh-CN" sz="2800" b="1" dirty="0">
                <a:latin typeface="+mn-ea"/>
              </a:rPr>
              <a:t>)</a:t>
            </a:r>
            <a:r>
              <a:rPr lang="zh-CN" altLang="en-US" sz="2800" b="1" dirty="0">
                <a:latin typeface="+mn-ea"/>
              </a:rPr>
              <a:t>反应</a:t>
            </a:r>
          </a:p>
          <a:p>
            <a:r>
              <a:rPr lang="zh-CN" altLang="en-US" sz="2800" dirty="0" smtClean="0">
                <a:latin typeface="+mn-ea"/>
              </a:rPr>
              <a:t>     醛</a:t>
            </a:r>
            <a:r>
              <a:rPr lang="zh-CN" altLang="en-US" sz="2800" dirty="0">
                <a:latin typeface="+mn-ea"/>
              </a:rPr>
              <a:t>、酮在弱碱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en-US" sz="2800" dirty="0">
                <a:latin typeface="+mn-ea"/>
              </a:rPr>
              <a:t>胺、吡啶等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en-US" sz="2800" dirty="0">
                <a:latin typeface="+mn-ea"/>
              </a:rPr>
              <a:t>催化下与具有活泼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的化合物缩合的反应叫做克脑文盖尔</a:t>
            </a:r>
            <a:r>
              <a:rPr lang="zh-CN" altLang="en-US" sz="2800" dirty="0" smtClean="0">
                <a:latin typeface="+mn-ea"/>
              </a:rPr>
              <a:t>反应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机理类似于羟醛缩合。</a:t>
            </a:r>
          </a:p>
        </p:txBody>
      </p:sp>
      <p:pic>
        <p:nvPicPr>
          <p:cNvPr id="1025" name="Picture 1" descr="C:\Users\dmt\AppData\Roaming\Tencent\Users\280268031\QQ\WinTemp\RichOle\O6)R}YBE0I9[Y69F601]NL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39" y="3830270"/>
            <a:ext cx="8688241" cy="1182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526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6825" y="548680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反应</a:t>
            </a:r>
            <a:r>
              <a:rPr lang="zh-CN" altLang="en-US" sz="2800" dirty="0">
                <a:latin typeface="+mn-ea"/>
              </a:rPr>
              <a:t>可采用脂肪或芳香的醛、酮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一取代或不取代的卤代乙酸酯。该反应是制备</a:t>
            </a:r>
            <a:r>
              <a:rPr lang="en-US" altLang="zh-CN" sz="2800" dirty="0" smtClean="0">
                <a:latin typeface="+mn-ea"/>
              </a:rPr>
              <a:t>β</a:t>
            </a:r>
            <a:r>
              <a:rPr lang="zh-CN" altLang="en-US" sz="2800" dirty="0" smtClean="0">
                <a:latin typeface="+mn-ea"/>
              </a:rPr>
              <a:t>羟基酸及</a:t>
            </a:r>
            <a:r>
              <a:rPr lang="zh-CN" altLang="en-US" sz="2800" dirty="0">
                <a:latin typeface="+mn-ea"/>
              </a:rPr>
              <a:t>衍生物的常用方法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当然</a:t>
            </a:r>
            <a:r>
              <a:rPr lang="en-US" altLang="zh-CN" sz="2800" dirty="0" smtClean="0">
                <a:latin typeface="+mn-ea"/>
              </a:rPr>
              <a:t>β</a:t>
            </a:r>
            <a:r>
              <a:rPr lang="zh-CN" altLang="en-US" sz="2800" dirty="0" smtClean="0">
                <a:latin typeface="+mn-ea"/>
              </a:rPr>
              <a:t>羟基酸</a:t>
            </a:r>
            <a:r>
              <a:rPr lang="zh-CN" altLang="en-US" sz="2800" dirty="0">
                <a:latin typeface="+mn-ea"/>
              </a:rPr>
              <a:t>易脱水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所以也是制备</a:t>
            </a:r>
            <a:r>
              <a:rPr lang="en-US" altLang="zh-CN" sz="2800" dirty="0" smtClean="0">
                <a:latin typeface="+mn-ea"/>
              </a:rPr>
              <a:t>α,β</a:t>
            </a:r>
            <a:r>
              <a:rPr lang="zh-CN" altLang="en-US" sz="2800" dirty="0" smtClean="0">
                <a:latin typeface="+mn-ea"/>
              </a:rPr>
              <a:t>不</a:t>
            </a:r>
            <a:r>
              <a:rPr lang="zh-CN" altLang="en-US" sz="2800" dirty="0">
                <a:latin typeface="+mn-ea"/>
              </a:rPr>
              <a:t>饱和酸的方法之一。</a:t>
            </a:r>
          </a:p>
        </p:txBody>
      </p:sp>
      <p:pic>
        <p:nvPicPr>
          <p:cNvPr id="8193" name="Picture 1" descr="C:\Users\dmt\AppData\Roaming\Tencent\Users\280268031\QQ\WinTemp\RichOle\UV9[_0(O%U3QSPFTU%_))0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34" y="2348880"/>
            <a:ext cx="8365738" cy="1024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dmt\AppData\Roaming\Tencent\Users\280268031\QQ\WinTemp\RichOle\GU60EY39ZKY%ZS$%Q$D3LP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501009"/>
            <a:ext cx="621345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753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dmt\AppData\Roaming\Tencent\Users\280268031\QQ\WinTemp\RichOle\[P6A~A6OJ4B86~S{)TG5VN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060848"/>
            <a:ext cx="9117703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503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3171" y="476672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四、达尔森</a:t>
            </a:r>
            <a:r>
              <a:rPr lang="en-US" altLang="zh-CN" sz="2800" b="1" dirty="0">
                <a:latin typeface="+mn-ea"/>
              </a:rPr>
              <a:t>(</a:t>
            </a:r>
            <a:r>
              <a:rPr lang="en-US" altLang="zh-CN" sz="2800" b="1" dirty="0" err="1">
                <a:latin typeface="+mn-ea"/>
              </a:rPr>
              <a:t>Darzen</a:t>
            </a:r>
            <a:r>
              <a:rPr lang="en-US" altLang="zh-CN" sz="2800" b="1" dirty="0">
                <a:latin typeface="+mn-ea"/>
              </a:rPr>
              <a:t>)</a:t>
            </a:r>
            <a:r>
              <a:rPr lang="zh-CN" altLang="en-US" sz="2800" b="1" dirty="0">
                <a:latin typeface="+mn-ea"/>
              </a:rPr>
              <a:t>反应</a:t>
            </a:r>
          </a:p>
          <a:p>
            <a:r>
              <a:rPr lang="zh-CN" altLang="en-US" sz="2800" dirty="0" smtClean="0">
                <a:latin typeface="+mn-ea"/>
              </a:rPr>
              <a:t>    醛</a:t>
            </a:r>
            <a:r>
              <a:rPr lang="zh-CN" altLang="en-US" sz="2800" dirty="0">
                <a:latin typeface="+mn-ea"/>
              </a:rPr>
              <a:t>酮与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卤</a:t>
            </a:r>
            <a:r>
              <a:rPr lang="zh-CN" altLang="en-US" sz="2800" dirty="0">
                <a:latin typeface="+mn-ea"/>
              </a:rPr>
              <a:t>代酸酯在强碱存在下反应生成</a:t>
            </a:r>
            <a:r>
              <a:rPr lang="en-US" altLang="zh-CN" sz="2800" dirty="0">
                <a:latin typeface="+mn-ea"/>
              </a:rPr>
              <a:t>α,β </a:t>
            </a:r>
            <a:r>
              <a:rPr lang="zh-CN" altLang="en-US" sz="2800" dirty="0">
                <a:latin typeface="+mn-ea"/>
              </a:rPr>
              <a:t>环氧酸酯的过程也起始于碳负离子的亲</a:t>
            </a:r>
            <a:r>
              <a:rPr lang="zh-CN" altLang="en-US" sz="2800" dirty="0" smtClean="0">
                <a:latin typeface="+mn-ea"/>
              </a:rPr>
              <a:t>核加</a:t>
            </a:r>
            <a:r>
              <a:rPr lang="zh-CN" altLang="en-US" sz="2800" dirty="0">
                <a:latin typeface="+mn-ea"/>
              </a:rPr>
              <a:t>成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    加</a:t>
            </a:r>
            <a:r>
              <a:rPr lang="zh-CN" altLang="en-US" sz="2800" dirty="0">
                <a:latin typeface="+mn-ea"/>
              </a:rPr>
              <a:t>成后氧负离了中间体</a:t>
            </a:r>
            <a:r>
              <a:rPr lang="en-US" altLang="zh-CN" sz="2800" dirty="0">
                <a:latin typeface="+mn-ea"/>
              </a:rPr>
              <a:t>5</a:t>
            </a:r>
            <a:r>
              <a:rPr lang="zh-CN" altLang="en-US" sz="2800" dirty="0">
                <a:latin typeface="+mn-ea"/>
              </a:rPr>
              <a:t>不稳定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容易发生分子内亲核取代反应生成环氧化合物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以下是该</a:t>
            </a:r>
            <a:r>
              <a:rPr lang="zh-CN" altLang="en-US" sz="2800" dirty="0" smtClean="0">
                <a:latin typeface="+mn-ea"/>
              </a:rPr>
              <a:t>反应</a:t>
            </a:r>
            <a:r>
              <a:rPr lang="zh-CN" altLang="en-US" sz="2800" dirty="0">
                <a:latin typeface="+mn-ea"/>
              </a:rPr>
              <a:t>的实例。</a:t>
            </a:r>
          </a:p>
        </p:txBody>
      </p:sp>
      <p:pic>
        <p:nvPicPr>
          <p:cNvPr id="3" name="Picture 1" descr="C:\Users\dmt\AppData\Roaming\Tencent\Users\280268031\QQ\WinTemp\RichOle\`GHELYPW}5HLV0_$N{IAWP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813" y="2072691"/>
            <a:ext cx="6264696" cy="114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Picture 1" descr="C:\Users\dmt\AppData\Roaming\Tencent\Users\280268031\QQ\WinTemp\RichOle\O0YU{WW6B~Z[2C)I3V30G(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4594409"/>
            <a:ext cx="7272809" cy="150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328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897682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五、普尔金</a:t>
            </a:r>
            <a:r>
              <a:rPr lang="en-US" altLang="zh-CN" sz="2800" b="1" dirty="0">
                <a:latin typeface="+mn-ea"/>
              </a:rPr>
              <a:t>(Perkin)</a:t>
            </a:r>
            <a:r>
              <a:rPr lang="zh-CN" altLang="en-US" sz="2800" b="1" dirty="0">
                <a:latin typeface="+mn-ea"/>
              </a:rPr>
              <a:t>反应</a:t>
            </a:r>
          </a:p>
          <a:p>
            <a:r>
              <a:rPr lang="zh-CN" altLang="en-US" sz="2800" dirty="0" smtClean="0">
                <a:latin typeface="+mn-ea"/>
              </a:rPr>
              <a:t>    芳香</a:t>
            </a:r>
            <a:r>
              <a:rPr lang="zh-CN" altLang="en-US" sz="2800" dirty="0">
                <a:latin typeface="+mn-ea"/>
              </a:rPr>
              <a:t>醛和酸酐在相应羧酸钠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en-US" sz="2800" dirty="0">
                <a:latin typeface="+mn-ea"/>
              </a:rPr>
              <a:t>或钾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en-US" sz="2800" dirty="0">
                <a:latin typeface="+mn-ea"/>
              </a:rPr>
              <a:t>盐存在下可发生类似羟醛缩合的反应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最终得到</a:t>
            </a:r>
            <a:r>
              <a:rPr lang="en-US" altLang="zh-CN" sz="2800" dirty="0" smtClean="0">
                <a:latin typeface="+mn-ea"/>
              </a:rPr>
              <a:t>α,β</a:t>
            </a:r>
            <a:r>
              <a:rPr lang="zh-CN" altLang="en-US" sz="2800" dirty="0" smtClean="0">
                <a:latin typeface="+mn-ea"/>
              </a:rPr>
              <a:t>不</a:t>
            </a:r>
            <a:r>
              <a:rPr lang="zh-CN" altLang="en-US" sz="2800" dirty="0">
                <a:latin typeface="+mn-ea"/>
              </a:rPr>
              <a:t>饱和芳香酸。这个反应称做普尔金反应。</a:t>
            </a:r>
            <a:r>
              <a:rPr lang="en-US" altLang="zh-CN" sz="2800" dirty="0">
                <a:latin typeface="+mn-ea"/>
              </a:rPr>
              <a:t>[</a:t>
            </a:r>
            <a:r>
              <a:rPr lang="en-US" altLang="zh-CN" sz="2800" dirty="0" smtClean="0">
                <a:latin typeface="+mn-ea"/>
              </a:rPr>
              <a:t>William </a:t>
            </a:r>
            <a:r>
              <a:rPr lang="en-US" altLang="zh-CN" sz="2800" dirty="0" err="1" smtClean="0">
                <a:latin typeface="+mn-ea"/>
              </a:rPr>
              <a:t>HenryPerkinJr</a:t>
            </a:r>
            <a:r>
              <a:rPr lang="en-US" altLang="zh-CN" sz="2800" dirty="0">
                <a:latin typeface="+mn-ea"/>
              </a:rPr>
              <a:t>.(1838—1907),</a:t>
            </a:r>
            <a:r>
              <a:rPr lang="zh-CN" altLang="en-US" sz="2800" dirty="0">
                <a:latin typeface="+mn-ea"/>
              </a:rPr>
              <a:t>英国</a:t>
            </a:r>
            <a:r>
              <a:rPr lang="zh-CN" altLang="en-US" sz="2800" dirty="0" smtClean="0">
                <a:latin typeface="+mn-ea"/>
              </a:rPr>
              <a:t>有机化</a:t>
            </a:r>
            <a:r>
              <a:rPr lang="zh-CN" altLang="en-US" sz="2800" dirty="0">
                <a:latin typeface="+mn-ea"/>
              </a:rPr>
              <a:t>学</a:t>
            </a:r>
            <a:r>
              <a:rPr lang="zh-CN" altLang="en-US" sz="2800" dirty="0" smtClean="0">
                <a:latin typeface="+mn-ea"/>
              </a:rPr>
              <a:t>家</a:t>
            </a:r>
            <a:r>
              <a:rPr lang="en-US" altLang="zh-CN" sz="2800" dirty="0">
                <a:latin typeface="+mn-ea"/>
              </a:rPr>
              <a:t>,1853</a:t>
            </a:r>
            <a:r>
              <a:rPr lang="zh-CN" altLang="en-US" sz="2800" dirty="0">
                <a:latin typeface="+mn-ea"/>
              </a:rPr>
              <a:t>年在德国有机化学家霍夫曼门下学习</a:t>
            </a:r>
            <a:r>
              <a:rPr lang="en-US" altLang="zh-CN" sz="2800" dirty="0">
                <a:latin typeface="+mn-ea"/>
              </a:rPr>
              <a:t>,1883</a:t>
            </a:r>
            <a:r>
              <a:rPr lang="zh-CN" altLang="en-US" sz="2800" dirty="0">
                <a:latin typeface="+mn-ea"/>
              </a:rPr>
              <a:t>年任英国化学会会长。他善于</a:t>
            </a:r>
            <a:r>
              <a:rPr lang="zh-CN" altLang="en-US" sz="2800" dirty="0" smtClean="0">
                <a:latin typeface="+mn-ea"/>
              </a:rPr>
              <a:t>用芳烃</a:t>
            </a:r>
            <a:r>
              <a:rPr lang="zh-CN" altLang="en-US" sz="2800" dirty="0">
                <a:latin typeface="+mn-ea"/>
              </a:rPr>
              <a:t>合成染料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取得极大经济效益。</a:t>
            </a:r>
            <a:r>
              <a:rPr lang="en-US" altLang="zh-CN" sz="2800" dirty="0">
                <a:latin typeface="+mn-ea"/>
              </a:rPr>
              <a:t>]</a:t>
            </a:r>
            <a:r>
              <a:rPr lang="zh-CN" altLang="en-US" sz="2800" dirty="0">
                <a:latin typeface="+mn-ea"/>
              </a:rPr>
              <a:t>一般用来制备肉桂酸及同系物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</p:txBody>
      </p:sp>
      <p:pic>
        <p:nvPicPr>
          <p:cNvPr id="12289" name="Picture 1" descr="C:\Users\dmt\AppData\Roaming\Tencent\Users\280268031\QQ\WinTemp\RichOle\JYS)I3MB[OI4)T36I$GPK)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92" y="4676389"/>
            <a:ext cx="8450472" cy="840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6885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901164"/>
            <a:ext cx="856895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化学家们</a:t>
            </a:r>
            <a:r>
              <a:rPr lang="zh-CN" altLang="en-US" sz="2800" dirty="0">
                <a:latin typeface="+mn-ea"/>
              </a:rPr>
              <a:t>提出的一个历程是酸根负离子作为质子的接受体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把酸酐变为负离子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该负离子对</a:t>
            </a:r>
            <a:r>
              <a:rPr lang="zh-CN" altLang="en-US" sz="2800" dirty="0" smtClean="0">
                <a:latin typeface="+mn-ea"/>
              </a:rPr>
              <a:t>芳香</a:t>
            </a:r>
            <a:r>
              <a:rPr lang="zh-CN" altLang="en-US" sz="2800" dirty="0">
                <a:latin typeface="+mn-ea"/>
              </a:rPr>
              <a:t>醛发生亲核加成生成中间体</a:t>
            </a:r>
            <a:r>
              <a:rPr lang="en-US" altLang="zh-CN" sz="2800" dirty="0">
                <a:latin typeface="+mn-ea"/>
              </a:rPr>
              <a:t>6,6</a:t>
            </a:r>
            <a:r>
              <a:rPr lang="zh-CN" altLang="en-US" sz="2800" dirty="0">
                <a:latin typeface="+mn-ea"/>
              </a:rPr>
              <a:t>从乙酸中接受质子生成中间体</a:t>
            </a:r>
            <a:r>
              <a:rPr lang="en-US" altLang="zh-CN" sz="2800" dirty="0">
                <a:latin typeface="+mn-ea"/>
              </a:rPr>
              <a:t>7,7</a:t>
            </a:r>
            <a:r>
              <a:rPr lang="zh-CN" altLang="en-US" sz="2800" dirty="0">
                <a:latin typeface="+mn-ea"/>
              </a:rPr>
              <a:t>脱水并水解成产物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    当然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对该反应过程也存在其他描述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但所有的描述均起始于碳负离子对醛的亲核加成。</a:t>
            </a:r>
          </a:p>
          <a:p>
            <a:r>
              <a:rPr lang="zh-CN" altLang="en-US" sz="2800" dirty="0" smtClean="0">
                <a:latin typeface="+mn-ea"/>
              </a:rPr>
              <a:t>    反应</a:t>
            </a:r>
            <a:r>
              <a:rPr lang="zh-CN" altLang="en-US" sz="2800" dirty="0">
                <a:latin typeface="+mn-ea"/>
              </a:rPr>
              <a:t>中应用的酸酐必需含有两个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en-US" altLang="zh-CN" sz="2800" dirty="0">
                <a:latin typeface="+mn-ea"/>
              </a:rPr>
              <a:t>(RCH</a:t>
            </a:r>
            <a:r>
              <a:rPr lang="en-US" altLang="zh-CN" dirty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CO)</a:t>
            </a:r>
            <a:r>
              <a:rPr lang="en-US" altLang="zh-CN" dirty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O,</a:t>
            </a:r>
            <a:r>
              <a:rPr lang="zh-CN" altLang="en-US" sz="2800" dirty="0">
                <a:latin typeface="+mn-ea"/>
              </a:rPr>
              <a:t>而芳香醛芳环上可带有拉电子的</a:t>
            </a:r>
            <a:r>
              <a:rPr lang="zh-CN" altLang="en-US" sz="2800" dirty="0" smtClean="0">
                <a:latin typeface="+mn-ea"/>
              </a:rPr>
              <a:t>基团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 smtClean="0">
                <a:latin typeface="+mn-ea"/>
              </a:rPr>
              <a:t>如</a:t>
            </a:r>
            <a:r>
              <a:rPr lang="en-US" altLang="zh-CN" sz="2800" dirty="0" smtClean="0">
                <a:latin typeface="+mn-ea"/>
              </a:rPr>
              <a:t>-X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-NO</a:t>
            </a:r>
            <a:r>
              <a:rPr lang="en-US" altLang="zh-CN" dirty="0" smtClean="0">
                <a:latin typeface="+mn-ea"/>
              </a:rPr>
              <a:t>2</a:t>
            </a:r>
            <a:r>
              <a:rPr lang="zh-CN" altLang="en-US" sz="2800" dirty="0">
                <a:latin typeface="+mn-ea"/>
              </a:rPr>
              <a:t>等。但芳环上带有羟基时也能得到非常满意的结果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如邻羟基苯甲醛与</a:t>
            </a:r>
            <a:r>
              <a:rPr lang="zh-CN" altLang="en-US" sz="2800" dirty="0" smtClean="0">
                <a:latin typeface="+mn-ea"/>
              </a:rPr>
              <a:t>醋酐</a:t>
            </a:r>
            <a:r>
              <a:rPr lang="zh-CN" altLang="en-US" sz="2800" dirty="0">
                <a:latin typeface="+mn-ea"/>
              </a:rPr>
              <a:t>在乙酸钠存在下反应很容易得到一个内酯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en-US" sz="2800" dirty="0">
                <a:latin typeface="+mn-ea"/>
              </a:rPr>
              <a:t>香豆素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32901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C:\Users\dmt\AppData\Roaming\Tencent\Users\280268031\QQ\WinTemp\RichOle\[49S38PI7(F@`5WOU))69%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628800"/>
            <a:ext cx="900100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643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dmt\AppData\Roaming\Tencent\Users\280268031\QQ\WinTemp\RichOle\5[(A8AO6IHAS7%K4]S(G$(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132856"/>
            <a:ext cx="901585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15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185" y="1556792"/>
            <a:ext cx="83529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碱</a:t>
            </a:r>
            <a:r>
              <a:rPr lang="zh-CN" altLang="en-US" sz="2800" dirty="0">
                <a:latin typeface="+mn-ea"/>
              </a:rPr>
              <a:t>吸收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生成碳负离子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而后对羰基加成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加成产物非常容易脱水生成</a:t>
            </a:r>
            <a:r>
              <a:rPr lang="en-US" altLang="zh-CN" sz="2800" dirty="0" smtClean="0">
                <a:latin typeface="+mn-ea"/>
              </a:rPr>
              <a:t>α,β</a:t>
            </a:r>
            <a:r>
              <a:rPr lang="zh-CN" altLang="en-US" sz="2800" dirty="0" smtClean="0">
                <a:latin typeface="+mn-ea"/>
              </a:rPr>
              <a:t>不</a:t>
            </a:r>
            <a:r>
              <a:rPr lang="zh-CN" altLang="en-US" sz="2800" dirty="0">
                <a:latin typeface="+mn-ea"/>
              </a:rPr>
              <a:t>饱和化合物</a:t>
            </a:r>
            <a:r>
              <a:rPr lang="zh-CN" altLang="en-US" sz="2800" dirty="0" smtClean="0">
                <a:latin typeface="+mn-ea"/>
              </a:rPr>
              <a:t>。丙二酸</a:t>
            </a:r>
            <a:r>
              <a:rPr lang="zh-CN" altLang="en-US" sz="2800" dirty="0">
                <a:latin typeface="+mn-ea"/>
              </a:rPr>
              <a:t>二乙酯与羰基化合物缩合产物水解后脱羧可用来制备</a:t>
            </a:r>
            <a:r>
              <a:rPr lang="en-US" altLang="zh-CN" sz="2800" dirty="0" smtClean="0">
                <a:latin typeface="+mn-ea"/>
              </a:rPr>
              <a:t>α,β</a:t>
            </a:r>
            <a:r>
              <a:rPr lang="zh-CN" altLang="en-US" sz="2800" dirty="0" smtClean="0">
                <a:latin typeface="+mn-ea"/>
              </a:rPr>
              <a:t>不</a:t>
            </a:r>
            <a:r>
              <a:rPr lang="zh-CN" altLang="en-US" sz="2800" dirty="0">
                <a:latin typeface="+mn-ea"/>
              </a:rPr>
              <a:t>饱和酸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en-US" sz="2800" dirty="0" smtClean="0">
                <a:latin typeface="+mn-ea"/>
              </a:rPr>
              <a:t>具有</a:t>
            </a:r>
            <a:r>
              <a:rPr lang="zh-CN" altLang="en-US" sz="2800" dirty="0">
                <a:latin typeface="+mn-ea"/>
              </a:rPr>
              <a:t>活泼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的化合物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如</a:t>
            </a:r>
            <a:r>
              <a:rPr lang="en-US" altLang="zh-CN" sz="2800" dirty="0" smtClean="0">
                <a:latin typeface="+mn-ea"/>
              </a:rPr>
              <a:t>y-CH</a:t>
            </a:r>
            <a:r>
              <a:rPr lang="en-US" altLang="zh-CN" dirty="0" smtClean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dirty="0" smtClean="0">
                <a:latin typeface="+mn-ea"/>
              </a:rPr>
              <a:t>y</a:t>
            </a:r>
            <a:r>
              <a:rPr lang="en-US" altLang="zh-CN" sz="2800" dirty="0">
                <a:latin typeface="+mn-ea"/>
              </a:rPr>
              <a:t>'</a:t>
            </a:r>
            <a:r>
              <a:rPr lang="zh-CN" altLang="en-US" sz="2800" dirty="0">
                <a:latin typeface="+mn-ea"/>
              </a:rPr>
              <a:t>类型的双重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化合物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dirty="0" err="1">
                <a:latin typeface="+mn-ea"/>
              </a:rPr>
              <a:t>y,y</a:t>
            </a:r>
            <a:r>
              <a:rPr lang="en-US" altLang="zh-CN" sz="2800" dirty="0">
                <a:latin typeface="+mn-ea"/>
              </a:rPr>
              <a:t>'</a:t>
            </a:r>
            <a:r>
              <a:rPr lang="zh-CN" altLang="en-US" sz="2800" dirty="0">
                <a:latin typeface="+mn-ea"/>
              </a:rPr>
              <a:t>可</a:t>
            </a:r>
            <a:r>
              <a:rPr lang="zh-CN" altLang="en-US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-CO</a:t>
            </a:r>
            <a:r>
              <a:rPr lang="en-US" altLang="zh-CN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en-US" altLang="zh-CN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n-US" altLang="zh-CN" dirty="0" smtClean="0">
                <a:latin typeface="+mn-ea"/>
              </a:rPr>
              <a:t>5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-CN</a:t>
            </a:r>
            <a:r>
              <a:rPr lang="zh-CN" altLang="en-US" sz="2800" dirty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RCO- 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-NO</a:t>
            </a:r>
            <a:r>
              <a:rPr lang="en-US" altLang="zh-CN" dirty="0" smtClean="0">
                <a:latin typeface="+mn-ea"/>
              </a:rPr>
              <a:t>2</a:t>
            </a:r>
            <a:r>
              <a:rPr lang="zh-CN" altLang="en-US" sz="2800" dirty="0">
                <a:latin typeface="+mn-ea"/>
              </a:rPr>
              <a:t>等拉电子基团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en-US" sz="2800" dirty="0">
                <a:latin typeface="+mn-ea"/>
              </a:rPr>
              <a:t>进行该反应均有较好的收率。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54894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%I7~D_6LI[CL@$I(T6]06V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59" y="1052736"/>
            <a:ext cx="728484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303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0688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二</a:t>
            </a:r>
            <a:r>
              <a:rPr lang="zh-CN" altLang="en-US" sz="2800" b="1" dirty="0">
                <a:latin typeface="+mn-ea"/>
              </a:rPr>
              <a:t>、麦克尔</a:t>
            </a:r>
            <a:r>
              <a:rPr lang="en-US" altLang="zh-CN" sz="2800" b="1" dirty="0">
                <a:latin typeface="+mn-ea"/>
              </a:rPr>
              <a:t>(Michael)</a:t>
            </a:r>
            <a:r>
              <a:rPr lang="zh-CN" altLang="en-US" sz="2800" b="1" dirty="0">
                <a:latin typeface="+mn-ea"/>
              </a:rPr>
              <a:t>加成</a:t>
            </a:r>
          </a:p>
          <a:p>
            <a:r>
              <a:rPr lang="zh-CN" altLang="en-US" sz="2800" dirty="0" smtClean="0">
                <a:latin typeface="+mn-ea"/>
              </a:rPr>
              <a:t>    丙二酸</a:t>
            </a:r>
            <a:r>
              <a:rPr lang="zh-CN" altLang="en-US" sz="2800" dirty="0">
                <a:latin typeface="+mn-ea"/>
              </a:rPr>
              <a:t>二乙酯、“三乙”在碱存在下与</a:t>
            </a:r>
            <a:r>
              <a:rPr lang="en-US" altLang="zh-CN" sz="2800" dirty="0">
                <a:latin typeface="+mn-ea"/>
              </a:rPr>
              <a:t>α,β </a:t>
            </a:r>
            <a:r>
              <a:rPr lang="zh-CN" altLang="en-US" sz="2800" dirty="0">
                <a:latin typeface="+mn-ea"/>
              </a:rPr>
              <a:t>不饱和化合物的</a:t>
            </a:r>
            <a:r>
              <a:rPr lang="en-US" altLang="zh-CN" sz="2800" dirty="0">
                <a:latin typeface="+mn-ea"/>
              </a:rPr>
              <a:t>1,4</a:t>
            </a:r>
            <a:r>
              <a:rPr lang="zh-CN" altLang="en-US" sz="2800" dirty="0">
                <a:latin typeface="+mn-ea"/>
              </a:rPr>
              <a:t>加成叫做麦克尔加</a:t>
            </a:r>
            <a:r>
              <a:rPr lang="zh-CN" altLang="en-US" sz="2800" dirty="0" smtClean="0">
                <a:latin typeface="+mn-ea"/>
              </a:rPr>
              <a:t>成。</a:t>
            </a:r>
          </a:p>
          <a:p>
            <a:r>
              <a:rPr lang="en-US" altLang="zh-CN" sz="2800" dirty="0" smtClean="0">
                <a:latin typeface="+mn-ea"/>
              </a:rPr>
              <a:t>[</a:t>
            </a:r>
            <a:r>
              <a:rPr lang="en-US" altLang="zh-CN" sz="2800" dirty="0" err="1" smtClean="0">
                <a:latin typeface="+mn-ea"/>
              </a:rPr>
              <a:t>A.Michael</a:t>
            </a:r>
            <a:r>
              <a:rPr lang="en-US" altLang="zh-CN" sz="2800" dirty="0" smtClean="0">
                <a:latin typeface="+mn-ea"/>
              </a:rPr>
              <a:t>(1853—1942)</a:t>
            </a:r>
            <a:r>
              <a:rPr lang="zh-CN" altLang="en-US" sz="2800" dirty="0" smtClean="0">
                <a:latin typeface="+mn-ea"/>
              </a:rPr>
              <a:t>生于美国纽约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zh-CN" altLang="en-US" sz="2800" dirty="0" smtClean="0">
                <a:latin typeface="+mn-ea"/>
              </a:rPr>
              <a:t>曾在德国和法国多所知名院校学习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zh-CN" altLang="en-US" sz="2800" dirty="0" smtClean="0">
                <a:latin typeface="+mn-ea"/>
              </a:rPr>
              <a:t>后在</a:t>
            </a:r>
            <a:r>
              <a:rPr lang="en-US" altLang="zh-CN" sz="2800" dirty="0" smtClean="0">
                <a:latin typeface="+mn-ea"/>
              </a:rPr>
              <a:t>Tufts</a:t>
            </a:r>
            <a:r>
              <a:rPr lang="zh-CN" altLang="en-US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Harvard</a:t>
            </a:r>
            <a:r>
              <a:rPr lang="zh-CN" altLang="en-US" sz="2800" dirty="0">
                <a:latin typeface="+mn-ea"/>
              </a:rPr>
              <a:t>大学任化学教授。</a:t>
            </a:r>
            <a:r>
              <a:rPr lang="en-US" altLang="zh-CN" sz="2800" dirty="0">
                <a:latin typeface="+mn-ea"/>
              </a:rPr>
              <a:t>]</a:t>
            </a:r>
            <a:r>
              <a:rPr lang="zh-CN" altLang="en-US" sz="2800" dirty="0">
                <a:latin typeface="+mn-ea"/>
              </a:rPr>
              <a:t>反应起始于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碳负离子</a:t>
            </a:r>
            <a:r>
              <a:rPr lang="zh-CN" altLang="en-US" sz="2800" dirty="0">
                <a:latin typeface="+mn-ea"/>
              </a:rPr>
              <a:t>的亲核进攻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其过程为共轭加成。</a:t>
            </a:r>
          </a:p>
        </p:txBody>
      </p:sp>
      <p:pic>
        <p:nvPicPr>
          <p:cNvPr id="3073" name="Picture 1" descr="C:\Users\dmt\AppData\Roaming\Tencent\Users\280268031\QQ\WinTemp\RichOle\6T)OZ2(}(6Y2K~YV~B@`5%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61048"/>
            <a:ext cx="8280920" cy="68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893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2089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反应</a:t>
            </a:r>
            <a:r>
              <a:rPr lang="zh-CN" altLang="en-US" sz="2800" dirty="0">
                <a:latin typeface="+mn-ea"/>
              </a:rPr>
              <a:t>中常采用的碱为醇钠、季铵碱、氢氧化钾、氢氧化钠等。活泼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zh-CN" altLang="en-US" sz="2800" dirty="0">
                <a:latin typeface="+mn-ea"/>
              </a:rPr>
              <a:t>化合物</a:t>
            </a:r>
            <a:r>
              <a:rPr lang="zh-CN" altLang="en-US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y-CH</a:t>
            </a:r>
            <a:r>
              <a:rPr lang="en-US" altLang="zh-CN" dirty="0" smtClean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dirty="0" smtClean="0">
                <a:latin typeface="+mn-ea"/>
              </a:rPr>
              <a:t>y</a:t>
            </a:r>
            <a:r>
              <a:rPr lang="en-US" altLang="zh-CN" sz="2800" dirty="0">
                <a:latin typeface="+mn-ea"/>
              </a:rPr>
              <a:t>' (</a:t>
            </a:r>
            <a:r>
              <a:rPr lang="en-US" altLang="zh-CN" sz="2800" dirty="0" err="1">
                <a:latin typeface="+mn-ea"/>
              </a:rPr>
              <a:t>y,y</a:t>
            </a:r>
            <a:r>
              <a:rPr lang="en-US" altLang="zh-CN" sz="2800" dirty="0">
                <a:latin typeface="+mn-ea"/>
              </a:rPr>
              <a:t>'</a:t>
            </a:r>
            <a:r>
              <a:rPr lang="zh-CN" altLang="en-US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-CN ,-CO</a:t>
            </a:r>
            <a:r>
              <a:rPr lang="en-US" altLang="zh-CN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en-US" altLang="zh-CN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n-US" altLang="zh-CN" dirty="0" smtClean="0">
                <a:latin typeface="+mn-ea"/>
              </a:rPr>
              <a:t>5</a:t>
            </a:r>
            <a:r>
              <a:rPr lang="en-US" altLang="zh-CN" sz="2800" dirty="0" smtClean="0">
                <a:latin typeface="+mn-ea"/>
              </a:rPr>
              <a:t> ,-COR ,-NO</a:t>
            </a:r>
            <a:r>
              <a:rPr lang="en-US" altLang="zh-CN" dirty="0" smtClean="0">
                <a:latin typeface="+mn-ea"/>
              </a:rPr>
              <a:t>2 </a:t>
            </a:r>
            <a:r>
              <a:rPr lang="zh-CN" altLang="en-US" sz="2800" dirty="0">
                <a:latin typeface="+mn-ea"/>
              </a:rPr>
              <a:t>等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en-US" sz="2800" dirty="0">
                <a:latin typeface="+mn-ea"/>
              </a:rPr>
              <a:t>。</a:t>
            </a:r>
            <a:r>
              <a:rPr lang="el-GR" altLang="zh-CN" sz="2800" dirty="0" smtClean="0">
                <a:latin typeface="+mn-ea"/>
              </a:rPr>
              <a:t>α,β</a:t>
            </a:r>
            <a:r>
              <a:rPr lang="zh-CN" altLang="en-US" sz="2800" dirty="0" smtClean="0">
                <a:latin typeface="+mn-ea"/>
              </a:rPr>
              <a:t>不</a:t>
            </a:r>
            <a:r>
              <a:rPr lang="zh-CN" altLang="en-US" sz="2800" dirty="0">
                <a:latin typeface="+mn-ea"/>
              </a:rPr>
              <a:t>饱和</a:t>
            </a:r>
            <a:r>
              <a:rPr lang="zh-CN" altLang="en-US" sz="2800" dirty="0" smtClean="0">
                <a:latin typeface="+mn-ea"/>
              </a:rPr>
              <a:t>化合物为</a:t>
            </a:r>
            <a:r>
              <a:rPr lang="en-US" altLang="zh-CN" sz="2800" dirty="0" smtClean="0">
                <a:latin typeface="+mn-ea"/>
              </a:rPr>
              <a:t>α,β</a:t>
            </a:r>
            <a:r>
              <a:rPr lang="zh-CN" altLang="en-US" sz="2800" dirty="0" smtClean="0">
                <a:latin typeface="+mn-ea"/>
              </a:rPr>
              <a:t>不</a:t>
            </a:r>
            <a:r>
              <a:rPr lang="zh-CN" altLang="en-US" sz="2800" dirty="0">
                <a:latin typeface="+mn-ea"/>
              </a:rPr>
              <a:t>饱和酯、醛、酮、腈等。</a:t>
            </a:r>
          </a:p>
        </p:txBody>
      </p:sp>
      <p:pic>
        <p:nvPicPr>
          <p:cNvPr id="4097" name="Picture 1" descr="C:\Users\dmt\AppData\Roaming\Tencent\Users\280268031\QQ\WinTemp\RichOle\18{ME[34A]]2~OENF_36P6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04864"/>
            <a:ext cx="6768752" cy="454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784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88640"/>
            <a:ext cx="83529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麦克尔</a:t>
            </a:r>
            <a:r>
              <a:rPr lang="zh-CN" altLang="en-US" sz="2800" dirty="0">
                <a:latin typeface="+mn-ea"/>
              </a:rPr>
              <a:t>加成是增长碳链的反应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在合成</a:t>
            </a:r>
            <a:r>
              <a:rPr lang="en-US" altLang="zh-CN" sz="2800" dirty="0">
                <a:latin typeface="+mn-ea"/>
              </a:rPr>
              <a:t>1,5</a:t>
            </a:r>
            <a:r>
              <a:rPr lang="zh-CN" altLang="en-US" sz="2800" dirty="0">
                <a:latin typeface="+mn-ea"/>
              </a:rPr>
              <a:t>双官能团化合物上有重要应用。如</a:t>
            </a:r>
            <a:r>
              <a:rPr lang="en-US" altLang="zh-CN" sz="2800" dirty="0">
                <a:latin typeface="+mn-ea"/>
              </a:rPr>
              <a:t>5-</a:t>
            </a:r>
            <a:r>
              <a:rPr lang="zh-CN" altLang="en-US" sz="2800" dirty="0">
                <a:latin typeface="+mn-ea"/>
              </a:rPr>
              <a:t>己酮</a:t>
            </a:r>
            <a:r>
              <a:rPr lang="zh-CN" altLang="en-US" sz="2800" dirty="0" smtClean="0">
                <a:latin typeface="+mn-ea"/>
              </a:rPr>
              <a:t>酸为</a:t>
            </a:r>
            <a:r>
              <a:rPr lang="en-US" altLang="zh-CN" sz="2800" dirty="0">
                <a:latin typeface="+mn-ea"/>
              </a:rPr>
              <a:t>1,5</a:t>
            </a:r>
            <a:r>
              <a:rPr lang="zh-CN" altLang="en-US" sz="2800" dirty="0">
                <a:latin typeface="+mn-ea"/>
              </a:rPr>
              <a:t>双官能团化合物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通过对它的结构分析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很容易找到利用麦克尔加成进行合成的两种</a:t>
            </a:r>
            <a:r>
              <a:rPr lang="zh-CN" altLang="en-US" sz="2800" dirty="0" smtClean="0">
                <a:latin typeface="+mn-ea"/>
              </a:rPr>
              <a:t>途径</a:t>
            </a:r>
            <a:r>
              <a:rPr lang="zh-CN" altLang="en-US" sz="2800" dirty="0">
                <a:latin typeface="+mn-ea"/>
              </a:rPr>
              <a:t>。合成设计中对合成化合物的肢解方式如下图所示。如按①肢解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则起始化合物应为</a:t>
            </a:r>
            <a:r>
              <a:rPr lang="zh-CN" altLang="en-US" sz="2800" dirty="0" smtClean="0">
                <a:latin typeface="+mn-ea"/>
              </a:rPr>
              <a:t>“三乙”</a:t>
            </a:r>
            <a:r>
              <a:rPr lang="zh-CN" altLang="en-US" sz="2800" dirty="0">
                <a:latin typeface="+mn-ea"/>
              </a:rPr>
              <a:t>和丙烯酸酯。若按②肢解应为丙二酸二乙酯和</a:t>
            </a:r>
            <a:r>
              <a:rPr lang="en-US" altLang="zh-CN" sz="2800" dirty="0">
                <a:latin typeface="+mn-ea"/>
              </a:rPr>
              <a:t>3-</a:t>
            </a:r>
            <a:r>
              <a:rPr lang="zh-CN" altLang="en-US" sz="2800" dirty="0">
                <a:latin typeface="+mn-ea"/>
              </a:rPr>
              <a:t>丁烯</a:t>
            </a:r>
            <a:r>
              <a:rPr lang="en-US" altLang="zh-CN" sz="2800" dirty="0">
                <a:latin typeface="+mn-ea"/>
              </a:rPr>
              <a:t>-2-</a:t>
            </a:r>
            <a:r>
              <a:rPr lang="zh-CN" altLang="en-US" sz="2800" dirty="0">
                <a:latin typeface="+mn-ea"/>
              </a:rPr>
              <a:t>酮。</a:t>
            </a:r>
          </a:p>
        </p:txBody>
      </p:sp>
      <p:pic>
        <p:nvPicPr>
          <p:cNvPr id="5121" name="Picture 1" descr="C:\Users\dmt\AppData\Roaming\Tencent\Users\280268031\QQ\WinTemp\RichOle\4}9M_FID`B74@Q54ZV7VBH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59" y="3232518"/>
            <a:ext cx="4628405" cy="350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265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88035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麦克尔加成中双重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氢化合物若具有酮羰基</a:t>
            </a:r>
            <a:r>
              <a:rPr lang="en-US" altLang="zh-CN" sz="2800" dirty="0" smtClean="0">
                <a:latin typeface="+mn-ea"/>
              </a:rPr>
              <a:t>,α,β </a:t>
            </a:r>
            <a:r>
              <a:rPr lang="zh-CN" altLang="en-US" sz="2800" dirty="0" smtClean="0">
                <a:latin typeface="+mn-ea"/>
              </a:rPr>
              <a:t>不饱和酮具有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氢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zh-CN" altLang="en-US" sz="2800" dirty="0" smtClean="0">
                <a:latin typeface="+mn-ea"/>
              </a:rPr>
              <a:t>那么反应产生的</a:t>
            </a:r>
            <a:r>
              <a:rPr lang="en-US" altLang="zh-CN" sz="2800" dirty="0" smtClean="0">
                <a:latin typeface="+mn-ea"/>
              </a:rPr>
              <a:t>1,5</a:t>
            </a:r>
            <a:r>
              <a:rPr lang="zh-CN" altLang="en-US" sz="2800" dirty="0">
                <a:latin typeface="+mn-ea"/>
              </a:rPr>
              <a:t>二羰基化合物在碱作用下可继续反应发生环合。这个反应称做鲁宾逊</a:t>
            </a:r>
            <a:r>
              <a:rPr lang="en-US" altLang="zh-CN" sz="2800" dirty="0">
                <a:latin typeface="+mn-ea"/>
              </a:rPr>
              <a:t>(Robinson)</a:t>
            </a:r>
            <a:r>
              <a:rPr lang="zh-CN" altLang="en-US" sz="2800" dirty="0">
                <a:latin typeface="+mn-ea"/>
              </a:rPr>
              <a:t>环合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en-US" altLang="zh-CN" sz="2800" dirty="0" smtClean="0">
                <a:latin typeface="+mn-ea"/>
              </a:rPr>
              <a:t>[</a:t>
            </a:r>
            <a:r>
              <a:rPr lang="en-US" altLang="zh-CN" sz="2800" dirty="0" err="1">
                <a:latin typeface="+mn-ea"/>
              </a:rPr>
              <a:t>R.Robinson</a:t>
            </a:r>
            <a:r>
              <a:rPr lang="en-US" altLang="zh-CN" sz="2800" dirty="0">
                <a:latin typeface="+mn-ea"/>
              </a:rPr>
              <a:t>(1886—1975)</a:t>
            </a:r>
            <a:r>
              <a:rPr lang="zh-CN" altLang="en-US" sz="2800" dirty="0">
                <a:latin typeface="+mn-ea"/>
              </a:rPr>
              <a:t>出生于英国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在</a:t>
            </a:r>
            <a:r>
              <a:rPr lang="en-US" altLang="zh-CN" sz="2800" dirty="0">
                <a:latin typeface="+mn-ea"/>
              </a:rPr>
              <a:t>Manchester</a:t>
            </a:r>
            <a:r>
              <a:rPr lang="zh-CN" altLang="en-US" sz="2800" dirty="0">
                <a:latin typeface="+mn-ea"/>
              </a:rPr>
              <a:t>大学获博士学位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曾任牛津大学化学</a:t>
            </a:r>
            <a:r>
              <a:rPr lang="zh-CN" altLang="en-US" sz="2800" dirty="0" smtClean="0">
                <a:latin typeface="+mn-ea"/>
              </a:rPr>
              <a:t>教授</a:t>
            </a:r>
            <a:r>
              <a:rPr lang="zh-CN" altLang="en-US" sz="2800" dirty="0">
                <a:latin typeface="+mn-ea"/>
              </a:rPr>
              <a:t>。由于他在生物碱方面的研究成果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获</a:t>
            </a:r>
            <a:r>
              <a:rPr lang="en-US" altLang="zh-CN" sz="2800" dirty="0">
                <a:latin typeface="+mn-ea"/>
              </a:rPr>
              <a:t>1947</a:t>
            </a:r>
            <a:r>
              <a:rPr lang="zh-CN" altLang="en-US" sz="2800" dirty="0">
                <a:latin typeface="+mn-ea"/>
              </a:rPr>
              <a:t>年</a:t>
            </a:r>
            <a:r>
              <a:rPr lang="en-US" altLang="zh-CN" sz="2800" dirty="0">
                <a:latin typeface="+mn-ea"/>
              </a:rPr>
              <a:t>Nobel</a:t>
            </a:r>
            <a:r>
              <a:rPr lang="zh-CN" altLang="en-US" sz="2800" dirty="0">
                <a:latin typeface="+mn-ea"/>
              </a:rPr>
              <a:t>化学奖。</a:t>
            </a:r>
            <a:r>
              <a:rPr lang="en-US" altLang="zh-CN" sz="2800" dirty="0">
                <a:latin typeface="+mn-ea"/>
              </a:rPr>
              <a:t>]</a:t>
            </a:r>
            <a:r>
              <a:rPr lang="zh-CN" altLang="en-US" sz="2800" dirty="0">
                <a:latin typeface="+mn-ea"/>
              </a:rPr>
              <a:t>如</a:t>
            </a:r>
            <a:r>
              <a:rPr lang="en-US" altLang="zh-CN" sz="2800" dirty="0">
                <a:latin typeface="+mn-ea"/>
              </a:rPr>
              <a:t>2-</a:t>
            </a:r>
            <a:r>
              <a:rPr lang="zh-CN" altLang="en-US" sz="2800" dirty="0">
                <a:latin typeface="+mn-ea"/>
              </a:rPr>
              <a:t>甲基</a:t>
            </a:r>
            <a:r>
              <a:rPr lang="en-US" altLang="zh-CN" sz="2800" dirty="0">
                <a:latin typeface="+mn-ea"/>
              </a:rPr>
              <a:t>-1,3-</a:t>
            </a:r>
            <a:r>
              <a:rPr lang="zh-CN" altLang="en-US" sz="2800" dirty="0">
                <a:latin typeface="+mn-ea"/>
              </a:rPr>
              <a:t>环己二酮和</a:t>
            </a:r>
          </a:p>
          <a:p>
            <a:r>
              <a:rPr lang="en-US" altLang="zh-CN" sz="2800" dirty="0" smtClean="0">
                <a:latin typeface="+mn-ea"/>
              </a:rPr>
              <a:t>3-</a:t>
            </a:r>
            <a:r>
              <a:rPr lang="zh-CN" altLang="en-US" sz="2800" dirty="0">
                <a:latin typeface="+mn-ea"/>
              </a:rPr>
              <a:t>丁烯</a:t>
            </a:r>
            <a:r>
              <a:rPr lang="en-US" altLang="zh-CN" sz="2800" dirty="0">
                <a:latin typeface="+mn-ea"/>
              </a:rPr>
              <a:t>-2-</a:t>
            </a:r>
            <a:r>
              <a:rPr lang="zh-CN" altLang="en-US" sz="2800" dirty="0">
                <a:latin typeface="+mn-ea"/>
              </a:rPr>
              <a:t>酮在碱催化下反应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产生的麦克尔加成产物可继续反应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en-US" sz="2800" dirty="0">
                <a:latin typeface="+mn-ea"/>
              </a:rPr>
              <a:t>羟醛缩合</a:t>
            </a:r>
            <a:r>
              <a:rPr lang="en-US" altLang="zh-CN" sz="2800" dirty="0">
                <a:latin typeface="+mn-ea"/>
              </a:rPr>
              <a:t>),</a:t>
            </a:r>
            <a:r>
              <a:rPr lang="zh-CN" altLang="en-US" sz="2800" dirty="0">
                <a:latin typeface="+mn-ea"/>
              </a:rPr>
              <a:t>得到合环的</a:t>
            </a:r>
            <a:r>
              <a:rPr lang="zh-CN" altLang="en-US" sz="2800" dirty="0" smtClean="0">
                <a:latin typeface="+mn-ea"/>
              </a:rPr>
              <a:t>化合物</a:t>
            </a:r>
            <a:r>
              <a:rPr lang="zh-CN" altLang="en-US" sz="2800" dirty="0">
                <a:latin typeface="+mn-ea"/>
              </a:rPr>
              <a:t>。这个反应常用于合成六元环和相关复杂化合物。</a:t>
            </a:r>
          </a:p>
        </p:txBody>
      </p:sp>
    </p:spTree>
    <p:extLst>
      <p:ext uri="{BB962C8B-B14F-4D97-AF65-F5344CB8AC3E}">
        <p14:creationId xmlns:p14="http://schemas.microsoft.com/office/powerpoint/2010/main" val="3303656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K{N5N1Y[3`VJ@)~K%(C0X[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41" y="620688"/>
            <a:ext cx="8014907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38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6825" y="1044019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</a:rPr>
              <a:t>三、瑞佛马斯基</a:t>
            </a:r>
            <a:r>
              <a:rPr lang="en-US" altLang="zh-CN" sz="2800" b="1" dirty="0">
                <a:latin typeface="+mn-ea"/>
              </a:rPr>
              <a:t>(</a:t>
            </a:r>
            <a:r>
              <a:rPr lang="en-US" altLang="zh-CN" sz="2800" b="1" dirty="0" err="1">
                <a:latin typeface="+mn-ea"/>
              </a:rPr>
              <a:t>Reformatsky</a:t>
            </a:r>
            <a:r>
              <a:rPr lang="en-US" altLang="zh-CN" sz="2800" b="1" dirty="0">
                <a:latin typeface="+mn-ea"/>
              </a:rPr>
              <a:t>)</a:t>
            </a:r>
            <a:r>
              <a:rPr lang="zh-CN" altLang="en-US" sz="2800" b="1" dirty="0">
                <a:latin typeface="+mn-ea"/>
              </a:rPr>
              <a:t>反应</a:t>
            </a:r>
          </a:p>
          <a:p>
            <a:r>
              <a:rPr lang="zh-CN" altLang="en-US" sz="2800" dirty="0" smtClean="0">
                <a:latin typeface="+mn-ea"/>
              </a:rPr>
              <a:t>    在</a:t>
            </a:r>
            <a:r>
              <a:rPr lang="zh-CN" altLang="en-US" sz="2800" dirty="0">
                <a:latin typeface="+mn-ea"/>
              </a:rPr>
              <a:t>惰性溶剂中</a:t>
            </a:r>
            <a:r>
              <a:rPr lang="en-US" altLang="zh-CN" sz="2800" dirty="0" smtClean="0">
                <a:latin typeface="+mn-ea"/>
              </a:rPr>
              <a:t>α</a:t>
            </a:r>
            <a:r>
              <a:rPr lang="zh-CN" altLang="en-US" sz="2800" dirty="0" smtClean="0">
                <a:latin typeface="+mn-ea"/>
              </a:rPr>
              <a:t>溴</a:t>
            </a:r>
            <a:r>
              <a:rPr lang="zh-CN" altLang="en-US" sz="2800" dirty="0">
                <a:latin typeface="+mn-ea"/>
              </a:rPr>
              <a:t>代乙酸酯与锌和醛或酮作用生成</a:t>
            </a:r>
            <a:r>
              <a:rPr lang="en-US" altLang="zh-CN" sz="2800" dirty="0" smtClean="0">
                <a:latin typeface="+mn-ea"/>
              </a:rPr>
              <a:t>β</a:t>
            </a:r>
            <a:r>
              <a:rPr lang="zh-CN" altLang="en-US" sz="2800" dirty="0" smtClean="0">
                <a:latin typeface="+mn-ea"/>
              </a:rPr>
              <a:t>羟基酸</a:t>
            </a:r>
            <a:r>
              <a:rPr lang="zh-CN" altLang="en-US" sz="2800" dirty="0">
                <a:latin typeface="+mn-ea"/>
              </a:rPr>
              <a:t>酯的反应叫</a:t>
            </a:r>
            <a:r>
              <a:rPr lang="zh-CN" altLang="en-US" sz="2800" dirty="0" smtClean="0">
                <a:latin typeface="+mn-ea"/>
              </a:rPr>
              <a:t>瑞佛马斯基反应。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    反应</a:t>
            </a:r>
            <a:r>
              <a:rPr lang="zh-CN" altLang="en-US" sz="2800" dirty="0">
                <a:latin typeface="+mn-ea"/>
              </a:rPr>
              <a:t>中首先生成有机锌化合物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然后对醛、酮羰基进行亲核加成。反应类似格氏试剂对羰基化合物的加成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但有机锌化合物活性较差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在反应条件下不与酯羰基加成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因此可以得到</a:t>
            </a:r>
            <a:r>
              <a:rPr lang="en-US" altLang="zh-CN" sz="2800" dirty="0">
                <a:latin typeface="+mn-ea"/>
              </a:rPr>
              <a:t>β</a:t>
            </a:r>
            <a:r>
              <a:rPr lang="zh-CN" altLang="en-US" sz="2800" dirty="0">
                <a:latin typeface="+mn-ea"/>
              </a:rPr>
              <a:t>羟基酸酯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7169" name="Picture 1" descr="C:\Users\dmt\AppData\Roaming\Tencent\Users\280268031\QQ\WinTemp\RichOle\Q{M0Z)ZEP$%AVGMM0$EZ4E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771" y="2484179"/>
            <a:ext cx="5756549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017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</TotalTime>
  <Words>989</Words>
  <Application>Microsoft Office PowerPoint</Application>
  <PresentationFormat>全屏显示(4:3)</PresentationFormat>
  <Paragraphs>31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7</cp:revision>
  <dcterms:created xsi:type="dcterms:W3CDTF">2018-10-22T00:31:45Z</dcterms:created>
  <dcterms:modified xsi:type="dcterms:W3CDTF">2018-12-22T13:15:49Z</dcterms:modified>
</cp:coreProperties>
</file>