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720566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13. </a:t>
            </a:r>
            <a:r>
              <a:rPr lang="en-US" altLang="zh-CN" sz="2800" dirty="0" smtClean="0">
                <a:latin typeface="+mn-ea"/>
              </a:rPr>
              <a:t>3   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的性质与红外吸收</a:t>
            </a:r>
          </a:p>
          <a:p>
            <a:r>
              <a:rPr lang="zh-CN" altLang="zh-CN" sz="2800" b="1" dirty="0">
                <a:latin typeface="+mn-ea"/>
              </a:rPr>
              <a:t>一、	键的性质与红外吸收的关系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不同</a:t>
            </a:r>
            <a:r>
              <a:rPr lang="zh-CN" altLang="zh-CN" sz="2800" dirty="0">
                <a:latin typeface="+mn-ea"/>
              </a:rPr>
              <a:t>原子组成的不同化学键对红外吸收频率有直接影响。由化学键连接的两个原子的</a:t>
            </a:r>
            <a:r>
              <a:rPr lang="zh-CN" altLang="zh-CN" sz="2800" dirty="0" smtClean="0">
                <a:latin typeface="+mn-ea"/>
              </a:rPr>
              <a:t>振动</a:t>
            </a:r>
            <a:r>
              <a:rPr lang="zh-CN" altLang="zh-CN" sz="2800" dirty="0">
                <a:latin typeface="+mn-ea"/>
              </a:rPr>
              <a:t>可看做简谐振动。根据虎克定律，其振动频</a:t>
            </a:r>
            <a:r>
              <a:rPr lang="zh-CN" altLang="zh-CN" sz="2800" dirty="0" smtClean="0">
                <a:latin typeface="+mn-ea"/>
              </a:rPr>
              <a:t>律</a:t>
            </a:r>
            <a:r>
              <a:rPr lang="en-US" altLang="zh-CN" sz="2800" dirty="0" smtClean="0">
                <a:latin typeface="+mn-ea"/>
              </a:rPr>
              <a:t>  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zh-CN" sz="2800" dirty="0">
                <a:latin typeface="+mn-ea"/>
              </a:rPr>
              <a:t>组成化学键的相对原子质量和化学键</a:t>
            </a:r>
            <a:r>
              <a:rPr lang="zh-CN" altLang="zh-CN" sz="2800" dirty="0" smtClean="0">
                <a:latin typeface="+mn-ea"/>
              </a:rPr>
              <a:t>力常数</a:t>
            </a:r>
            <a:r>
              <a:rPr lang="zh-CN" altLang="zh-CN" sz="2800" dirty="0">
                <a:latin typeface="+mn-ea"/>
              </a:rPr>
              <a:t>关系可由式（</a:t>
            </a:r>
            <a:r>
              <a:rPr lang="en-US" altLang="zh-CN" sz="2800" dirty="0">
                <a:latin typeface="+mn-ea"/>
              </a:rPr>
              <a:t>13-5)</a:t>
            </a:r>
            <a:r>
              <a:rPr lang="zh-CN" altLang="zh-CN" sz="2800" dirty="0">
                <a:latin typeface="+mn-ea"/>
              </a:rPr>
              <a:t>表示。</a:t>
            </a:r>
          </a:p>
        </p:txBody>
      </p:sp>
      <p:pic>
        <p:nvPicPr>
          <p:cNvPr id="1025" name="Picture 1" descr="C:\Users\dmt\AppData\Roaming\Tencent\Users\280268031\QQ\WinTemp\RichOle\RKDQRJRH{N[RPWQ5FORZ5W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29790"/>
            <a:ext cx="282253" cy="39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mt\AppData\Roaming\Tencent\Users\280268031\QQ\WinTemp\RichOle\BHA~I)9_KAYX8(`RYM~}NU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33056"/>
            <a:ext cx="8135404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462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329730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</a:rPr>
              <a:t>式中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为光速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k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化学键力常数，叫和为相对原子质量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m</a:t>
            </a:r>
            <a:r>
              <a:rPr lang="en-US" altLang="zh-CN" sz="2800" baseline="-250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m</a:t>
            </a:r>
            <a:r>
              <a:rPr lang="zh-CN" altLang="zh-CN" sz="2800" baseline="-25000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en-US" sz="2800" dirty="0" smtClean="0">
                <a:latin typeface="+mn-ea"/>
              </a:rPr>
              <a:t>相对原子质量，</a:t>
            </a:r>
            <a:r>
              <a:rPr lang="en-US" altLang="zh-CN" sz="2800" dirty="0" smtClean="0">
                <a:latin typeface="+mn-ea"/>
              </a:rPr>
              <a:t>m</a:t>
            </a:r>
            <a:r>
              <a:rPr lang="en-US" altLang="zh-CN" sz="2800" baseline="-25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m</a:t>
            </a:r>
            <a:r>
              <a:rPr lang="zh-CN" altLang="zh-CN" sz="2800" baseline="-25000" dirty="0" smtClean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/(m</a:t>
            </a:r>
            <a:r>
              <a:rPr lang="en-US" altLang="zh-CN" sz="2800" baseline="-25000" dirty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+ </a:t>
            </a:r>
            <a:r>
              <a:rPr lang="en-US" altLang="zh-CN" sz="2800" dirty="0">
                <a:latin typeface="+mn-ea"/>
              </a:rPr>
              <a:t>m</a:t>
            </a:r>
            <a:r>
              <a:rPr lang="zh-CN" altLang="zh-CN" sz="2800" baseline="-25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)为折合</a:t>
            </a:r>
            <a:r>
              <a:rPr lang="zh-CN" altLang="zh-CN" sz="2800" dirty="0" smtClean="0">
                <a:latin typeface="+mn-ea"/>
              </a:rPr>
              <a:t>相对原子质</a:t>
            </a:r>
            <a:r>
              <a:rPr lang="zh-CN" altLang="en-US" sz="2800" dirty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式（</a:t>
            </a:r>
            <a:r>
              <a:rPr lang="en-US" altLang="zh-CN" sz="2800" dirty="0">
                <a:latin typeface="+mn-ea"/>
              </a:rPr>
              <a:t>13-5)</a:t>
            </a:r>
            <a:r>
              <a:rPr lang="zh-CN" altLang="zh-CN" sz="2800" dirty="0">
                <a:latin typeface="+mn-ea"/>
              </a:rPr>
              <a:t>表示了化学键的性质与其振动频率的关系，但研究证明，只有振动频率与红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外吸收频率相等时才能发生基态到第一激发态的跃迁，因此式（</a:t>
            </a:r>
            <a:r>
              <a:rPr lang="en-US" altLang="zh-CN" sz="2800" dirty="0">
                <a:latin typeface="+mn-ea"/>
              </a:rPr>
              <a:t>13-5</a:t>
            </a:r>
            <a:r>
              <a:rPr lang="zh-CN" altLang="zh-CN" sz="2800" dirty="0">
                <a:latin typeface="+mn-ea"/>
              </a:rPr>
              <a:t>)也反映了化学键性质</a:t>
            </a:r>
            <a:r>
              <a:rPr lang="zh-CN" altLang="zh-CN" sz="2800" dirty="0" smtClean="0">
                <a:latin typeface="+mn-ea"/>
              </a:rPr>
              <a:t>与红</a:t>
            </a:r>
            <a:r>
              <a:rPr lang="zh-CN" altLang="en-US" sz="2800" dirty="0" smtClean="0">
                <a:latin typeface="+mn-ea"/>
              </a:rPr>
              <a:t>外</a:t>
            </a:r>
            <a:r>
              <a:rPr lang="zh-CN" altLang="zh-CN" sz="2800" dirty="0" smtClean="0">
                <a:latin typeface="+mn-ea"/>
              </a:rPr>
              <a:t>吸收的</a:t>
            </a:r>
            <a:r>
              <a:rPr lang="zh-CN" altLang="zh-CN" sz="2800" dirty="0">
                <a:latin typeface="+mn-ea"/>
              </a:rPr>
              <a:t>关系。当化学键</a:t>
            </a:r>
            <a:r>
              <a:rPr lang="zh-CN" altLang="zh-CN" sz="2800" dirty="0" smtClean="0">
                <a:latin typeface="+mn-ea"/>
              </a:rPr>
              <a:t>力常数</a:t>
            </a:r>
            <a:r>
              <a:rPr lang="en-US" altLang="zh-CN" sz="2800" dirty="0" smtClean="0">
                <a:latin typeface="+mn-ea"/>
              </a:rPr>
              <a:t>k</a:t>
            </a:r>
            <a:r>
              <a:rPr lang="zh-CN" altLang="zh-CN" sz="2800" dirty="0" smtClean="0">
                <a:latin typeface="+mn-ea"/>
              </a:rPr>
              <a:t>增大</a:t>
            </a:r>
            <a:r>
              <a:rPr lang="zh-CN" altLang="zh-CN" sz="2800" dirty="0">
                <a:latin typeface="+mn-ea"/>
              </a:rPr>
              <a:t>或组成化学键的相对原子质量减少时，红外吸收</a:t>
            </a:r>
            <a:r>
              <a:rPr lang="zh-CN" altLang="zh-CN" sz="2800" dirty="0" smtClean="0">
                <a:latin typeface="+mn-ea"/>
              </a:rPr>
              <a:t>频率</a:t>
            </a:r>
            <a:r>
              <a:rPr lang="el-GR" altLang="zh-CN" sz="2800" dirty="0">
                <a:latin typeface="+mn-ea"/>
              </a:rPr>
              <a:t>υ</a:t>
            </a:r>
            <a:r>
              <a:rPr lang="zh-CN" altLang="zh-CN" sz="2800" dirty="0" smtClean="0">
                <a:latin typeface="+mn-ea"/>
              </a:rPr>
              <a:t>都</a:t>
            </a:r>
            <a:r>
              <a:rPr lang="zh-CN" altLang="zh-CN" sz="2800" dirty="0">
                <a:latin typeface="+mn-ea"/>
              </a:rPr>
              <a:t>将增大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1610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06393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二</a:t>
            </a:r>
            <a:r>
              <a:rPr lang="zh-CN" altLang="zh-CN" sz="2800" b="1" dirty="0">
                <a:latin typeface="+mn-ea"/>
              </a:rPr>
              <a:t>、	影响红外吸收的主要因素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从</a:t>
            </a:r>
            <a:r>
              <a:rPr lang="zh-CN" altLang="zh-CN" sz="2800" dirty="0">
                <a:latin typeface="+mn-ea"/>
              </a:rPr>
              <a:t>结构上讲，影响红外吸收的主要因素有以下几种：</a:t>
            </a:r>
          </a:p>
          <a:p>
            <a:r>
              <a:rPr lang="en-US" altLang="zh-CN" sz="2800" dirty="0" smtClean="0">
                <a:latin typeface="+mn-ea"/>
              </a:rPr>
              <a:t>    (1)</a:t>
            </a:r>
            <a:r>
              <a:rPr lang="zh-CN" altLang="zh-CN" sz="2800" dirty="0" smtClean="0">
                <a:latin typeface="+mn-ea"/>
              </a:rPr>
              <a:t>式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13-5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n-US" altLang="zh-CN" sz="2800" dirty="0">
                <a:latin typeface="+mn-ea"/>
              </a:rPr>
              <a:t>k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键力常数，它表示了化学键的强度。一般地说化学键越强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k</a:t>
            </a:r>
            <a:r>
              <a:rPr lang="zh-CN" altLang="zh-CN" sz="2800" dirty="0" smtClean="0">
                <a:latin typeface="+mn-ea"/>
              </a:rPr>
              <a:t>越大</a:t>
            </a:r>
            <a:r>
              <a:rPr lang="zh-CN" altLang="zh-CN" sz="2800" dirty="0">
                <a:latin typeface="+mn-ea"/>
              </a:rPr>
              <a:t>，红外吸收</a:t>
            </a:r>
            <a:r>
              <a:rPr lang="zh-CN" altLang="zh-CN" sz="2800" dirty="0" smtClean="0">
                <a:latin typeface="+mn-ea"/>
              </a:rPr>
              <a:t>频率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越</a:t>
            </a:r>
            <a:r>
              <a:rPr lang="zh-CN" altLang="zh-CN" sz="2800" dirty="0">
                <a:latin typeface="+mn-ea"/>
              </a:rPr>
              <a:t>大。如碳碳叁键、双键和单键的伸缩振动吸收频率随键强度的减弱</a:t>
            </a:r>
            <a:r>
              <a:rPr lang="zh-CN" altLang="zh-CN" sz="2800" dirty="0" smtClean="0">
                <a:latin typeface="+mn-ea"/>
              </a:rPr>
              <a:t>而减小</a:t>
            </a:r>
            <a:r>
              <a:rPr lang="zh-CN" altLang="zh-CN" sz="2800" dirty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3" name="Picture 1" descr="C:\Users\dmt\AppData\Roaming\Tencent\Users\280268031\QQ\WinTemp\RichOle\RKDQRJRH{N[RPWQ5FORZ5W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27367"/>
            <a:ext cx="282253" cy="39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" descr="C:\Users\dmt\AppData\Roaming\Tencent\Users\280268031\QQ\WinTemp\RichOle\LXS[5Q1Y?%K}%XU]DH6V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149080"/>
            <a:ext cx="7305539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940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412776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(2)</a:t>
            </a:r>
            <a:r>
              <a:rPr lang="zh-CN" altLang="zh-CN" sz="2800" dirty="0" smtClean="0">
                <a:latin typeface="+mn-ea"/>
              </a:rPr>
              <a:t>诱导效应</a:t>
            </a:r>
            <a:r>
              <a:rPr lang="zh-CN" altLang="zh-CN" sz="2800" dirty="0">
                <a:latin typeface="+mn-ea"/>
              </a:rPr>
              <a:t>可以改变吸收频率。如羰基连有拉电子基团可增强碳氧双键，加大键</a:t>
            </a:r>
            <a:r>
              <a:rPr lang="zh-CN" altLang="zh-CN" sz="2800" dirty="0" smtClean="0">
                <a:latin typeface="+mn-ea"/>
              </a:rPr>
              <a:t>力常数</a:t>
            </a:r>
            <a:r>
              <a:rPr lang="en-US" altLang="zh-CN" sz="2800" dirty="0" smtClean="0">
                <a:latin typeface="+mn-ea"/>
              </a:rPr>
              <a:t>k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使吸收向高频方向移动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3073" name="Picture 1" descr="C:\Users\dmt\AppData\Roaming\Tencent\Users\280268031\QQ\WinTemp\RichOle\[IADH_~7H3B4_PCN7)_W`7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24500"/>
            <a:ext cx="7621380" cy="139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587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484784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latin typeface="+mn-ea"/>
              </a:rPr>
              <a:t>    (3)</a:t>
            </a:r>
            <a:r>
              <a:rPr lang="zh-CN" altLang="zh-CN" sz="2800" dirty="0" smtClean="0">
                <a:latin typeface="+mn-ea"/>
              </a:rPr>
              <a:t>减弱</a:t>
            </a:r>
            <a:r>
              <a:rPr lang="zh-CN" altLang="zh-CN" sz="2800" dirty="0">
                <a:latin typeface="+mn-ea"/>
              </a:rPr>
              <a:t>键的强度的共轭效应能使吸收向低频方向移动。由于羰基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饱和双键</a:t>
            </a:r>
            <a:r>
              <a:rPr lang="zh-CN" altLang="zh-CN" sz="2800" dirty="0" smtClean="0">
                <a:latin typeface="+mn-ea"/>
              </a:rPr>
              <a:t>共轭</a:t>
            </a:r>
            <a:r>
              <a:rPr lang="zh-CN" altLang="zh-CN" sz="2800" dirty="0">
                <a:latin typeface="+mn-ea"/>
              </a:rPr>
              <a:t>削弱了碳氧双键，使羰基伸缩振动吸收频率减小。</a:t>
            </a:r>
          </a:p>
        </p:txBody>
      </p:sp>
      <p:pic>
        <p:nvPicPr>
          <p:cNvPr id="4097" name="Picture 1" descr="C:\Users\dmt\AppData\Roaming\Tencent\Users\280268031\QQ\WinTemp\RichOle\$2J9SRT_{PQF[CM9QQ0ANB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840671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332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5743" y="1700808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(</a:t>
            </a:r>
            <a:r>
              <a:rPr lang="en-US" altLang="zh-CN" sz="2800" dirty="0">
                <a:latin typeface="+mn-ea"/>
              </a:rPr>
              <a:t>4)</a:t>
            </a:r>
            <a:r>
              <a:rPr lang="zh-CN" altLang="zh-CN" sz="2800" dirty="0">
                <a:latin typeface="+mn-ea"/>
              </a:rPr>
              <a:t>成键碳原子的杂化也可影响化学键力常数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en-US" sz="2800" dirty="0">
                <a:latin typeface="+mn-ea"/>
              </a:rPr>
              <a:t>一</a:t>
            </a:r>
            <a:r>
              <a:rPr lang="zh-CN" altLang="zh-CN" sz="2800" dirty="0" smtClean="0">
                <a:latin typeface="+mn-ea"/>
              </a:rPr>
              <a:t>般</a:t>
            </a:r>
            <a:r>
              <a:rPr lang="zh-CN" altLang="zh-CN" sz="2800" dirty="0">
                <a:latin typeface="+mn-ea"/>
              </a:rPr>
              <a:t>组成化学键的原子轨道</a:t>
            </a:r>
            <a:r>
              <a:rPr lang="en-US" altLang="zh-CN" sz="2800" dirty="0">
                <a:latin typeface="+mn-ea"/>
              </a:rPr>
              <a:t>s</a:t>
            </a:r>
            <a:r>
              <a:rPr lang="zh-CN" altLang="zh-CN" sz="2800" dirty="0">
                <a:latin typeface="+mn-ea"/>
              </a:rPr>
              <a:t>成分</a:t>
            </a:r>
            <a:r>
              <a:rPr lang="zh-CN" altLang="zh-CN" sz="2800" dirty="0" smtClean="0">
                <a:latin typeface="+mn-ea"/>
              </a:rPr>
              <a:t>越</a:t>
            </a:r>
            <a:r>
              <a:rPr lang="zh-CN" altLang="en-US" sz="2800" dirty="0" smtClean="0">
                <a:latin typeface="+mn-ea"/>
              </a:rPr>
              <a:t>多，</a:t>
            </a:r>
            <a:r>
              <a:rPr lang="zh-CN" altLang="zh-CN" sz="2800" dirty="0" smtClean="0">
                <a:latin typeface="+mn-ea"/>
              </a:rPr>
              <a:t>化学键力常数</a:t>
            </a:r>
            <a:r>
              <a:rPr lang="en-US" altLang="zh-CN" sz="2800" dirty="0">
                <a:latin typeface="+mn-ea"/>
              </a:rPr>
              <a:t>k</a:t>
            </a:r>
            <a:r>
              <a:rPr lang="zh-CN" altLang="zh-CN" sz="2800" dirty="0" smtClean="0">
                <a:latin typeface="+mn-ea"/>
              </a:rPr>
              <a:t>越</a:t>
            </a:r>
            <a:r>
              <a:rPr lang="zh-CN" altLang="zh-CN" sz="2800" dirty="0">
                <a:latin typeface="+mn-ea"/>
              </a:rPr>
              <a:t>大，吸收频率</a:t>
            </a:r>
            <a:r>
              <a:rPr lang="zh-CN" altLang="zh-CN" sz="2800" dirty="0" smtClean="0">
                <a:latin typeface="+mn-ea"/>
              </a:rPr>
              <a:t>越</a:t>
            </a:r>
            <a:r>
              <a:rPr lang="zh-CN" altLang="en-US" sz="2800" dirty="0" smtClean="0">
                <a:latin typeface="+mn-ea"/>
              </a:rPr>
              <a:t>大。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5121" name="Picture 1" descr="C:\Users\dmt\AppData\Roaming\Tencent\Users\280268031\QQ\WinTemp\RichOle\$X}[HTY8X(E0B9DNQ~GT}Q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84228"/>
            <a:ext cx="7914822" cy="146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291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988840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（</a:t>
            </a:r>
            <a:r>
              <a:rPr lang="en-US" altLang="zh-CN" sz="2800" dirty="0" smtClean="0">
                <a:latin typeface="+mn-ea"/>
              </a:rPr>
              <a:t>5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从</a:t>
            </a:r>
            <a:r>
              <a:rPr lang="zh-CN" altLang="zh-CN" sz="2800" dirty="0">
                <a:latin typeface="+mn-ea"/>
              </a:rPr>
              <a:t>式（</a:t>
            </a:r>
            <a:r>
              <a:rPr lang="en-US" altLang="zh-CN" sz="2800" dirty="0">
                <a:latin typeface="+mn-ea"/>
              </a:rPr>
              <a:t>13-5)</a:t>
            </a:r>
            <a:r>
              <a:rPr lang="zh-CN" altLang="zh-CN" sz="2800" dirty="0">
                <a:latin typeface="+mn-ea"/>
              </a:rPr>
              <a:t>可知，组成化学键的相对原子质量越小，红外吸收频率越大。这在不同</a:t>
            </a:r>
            <a:r>
              <a:rPr lang="zh-CN" altLang="zh-CN" sz="2800" dirty="0" smtClean="0">
                <a:latin typeface="+mn-ea"/>
              </a:rPr>
              <a:t>原子</a:t>
            </a:r>
            <a:r>
              <a:rPr lang="zh-CN" altLang="zh-CN" sz="2800" dirty="0">
                <a:latin typeface="+mn-ea"/>
              </a:rPr>
              <a:t>组成的相同键型红外吸收得到</a:t>
            </a:r>
            <a:r>
              <a:rPr lang="zh-CN" altLang="zh-CN" sz="2800" dirty="0" smtClean="0">
                <a:latin typeface="+mn-ea"/>
              </a:rPr>
              <a:t>证实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6145" name="Picture 1" descr="C:\Users\dmt\AppData\Roaming\Tencent\Users\280268031\QQ\WinTemp\RichOle\3WDR%][]~Y6FL)(BXB3@@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8456139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836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2413338"/>
            <a:ext cx="8064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(6)</a:t>
            </a:r>
            <a:r>
              <a:rPr lang="zh-CN" altLang="zh-CN" sz="2800" dirty="0" smtClean="0">
                <a:latin typeface="+mn-ea"/>
              </a:rPr>
              <a:t>以上</a:t>
            </a:r>
            <a:r>
              <a:rPr lang="zh-CN" altLang="zh-CN" sz="2800" dirty="0">
                <a:latin typeface="+mn-ea"/>
              </a:rPr>
              <a:t>讨论的是影响伸缩振动吸收的因素。弯曲振动与伸缩振动相比，需要的能级</a:t>
            </a:r>
            <a:r>
              <a:rPr lang="zh-CN" altLang="zh-CN" sz="2800" dirty="0" smtClean="0">
                <a:latin typeface="+mn-ea"/>
              </a:rPr>
              <a:t>跃迁</a:t>
            </a:r>
            <a:r>
              <a:rPr lang="zh-CN" altLang="zh-CN" sz="2800" dirty="0">
                <a:latin typeface="+mn-ea"/>
              </a:rPr>
              <a:t>能量要小得多，所以弯曲振动吸收频率较伸缩振动吸收频率也低得多。如</a:t>
            </a:r>
            <a:r>
              <a:rPr lang="en-US" altLang="zh-CN" sz="2800" dirty="0" smtClean="0">
                <a:latin typeface="+mn-ea"/>
              </a:rPr>
              <a:t>C—H</a:t>
            </a:r>
            <a:r>
              <a:rPr lang="zh-CN" altLang="zh-CN" sz="2800" dirty="0">
                <a:latin typeface="+mn-ea"/>
              </a:rPr>
              <a:t>伸缩振动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zh-CN" sz="2800" dirty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3 000cm 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而它的弯曲振动吸收为</a:t>
            </a:r>
            <a:r>
              <a:rPr lang="en-US" altLang="zh-CN" sz="2800" dirty="0">
                <a:latin typeface="+mn-ea"/>
              </a:rPr>
              <a:t>1 </a:t>
            </a:r>
            <a:r>
              <a:rPr lang="en-US" altLang="zh-CN" sz="2800" dirty="0" smtClean="0">
                <a:latin typeface="+mn-ea"/>
              </a:rPr>
              <a:t>340cm-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en-US" sz="2800" baseline="30000" dirty="0">
                <a:latin typeface="+mn-ea"/>
              </a:rPr>
              <a:t> </a:t>
            </a:r>
            <a:r>
              <a:rPr lang="zh-CN" altLang="en-US" sz="2800" baseline="300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7595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281</Words>
  <Application>Microsoft Office PowerPoint</Application>
  <PresentationFormat>全屏显示(4:3)</PresentationFormat>
  <Paragraphs>12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2018-12-06T13:43:08Z</dcterms:modified>
</cp:coreProperties>
</file>