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74" r:id="rId3"/>
    <p:sldId id="275" r:id="rId4"/>
    <p:sldId id="276" r:id="rId5"/>
    <p:sldId id="259" r:id="rId6"/>
    <p:sldId id="260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3" r:id="rId16"/>
    <p:sldId id="277" r:id="rId17"/>
    <p:sldId id="27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543446"/>
            <a:ext cx="84969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15.3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衍生物的取代反应及相互转化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衍生物都有一个极性羰基，所以可以进行加</a:t>
            </a:r>
            <a:r>
              <a:rPr lang="zh-CN" altLang="zh-CN" sz="2800" dirty="0" smtClean="0">
                <a:latin typeface="+mn-ea"/>
              </a:rPr>
              <a:t>成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消</a:t>
            </a:r>
            <a:r>
              <a:rPr lang="zh-CN" altLang="zh-CN" sz="2800" dirty="0">
                <a:latin typeface="+mn-ea"/>
              </a:rPr>
              <a:t>去反应，结果得到取代产物。</a:t>
            </a:r>
            <a:r>
              <a:rPr lang="zh-CN" altLang="zh-CN" sz="2800" dirty="0" smtClean="0">
                <a:latin typeface="+mn-ea"/>
              </a:rPr>
              <a:t>这个反应</a:t>
            </a:r>
            <a:r>
              <a:rPr lang="zh-CN" altLang="zh-CN" sz="2800" dirty="0">
                <a:latin typeface="+mn-ea"/>
              </a:rPr>
              <a:t>是羧酸衍生物的重要反应。腈具有氰基也具有同样的反应性，在特定条件下能得到</a:t>
            </a:r>
            <a:r>
              <a:rPr lang="zh-CN" altLang="zh-CN" sz="2800" dirty="0" smtClean="0">
                <a:latin typeface="+mn-ea"/>
              </a:rPr>
              <a:t>其他衍生物</a:t>
            </a:r>
            <a:r>
              <a:rPr lang="zh-CN" altLang="zh-CN" sz="2800" dirty="0">
                <a:latin typeface="+mn-ea"/>
              </a:rPr>
              <a:t>一样的反应结果。通过取代反应，它们可以相互转化，从中可以找出某些衍生物的</a:t>
            </a:r>
            <a:r>
              <a:rPr lang="zh-CN" altLang="zh-CN" sz="2800" dirty="0" smtClean="0">
                <a:latin typeface="+mn-ea"/>
              </a:rPr>
              <a:t>经典</a:t>
            </a:r>
            <a:r>
              <a:rPr lang="zh-CN" altLang="en-US" sz="2800" dirty="0" smtClean="0">
                <a:latin typeface="+mn-ea"/>
              </a:rPr>
              <a:t>制备方</a:t>
            </a:r>
            <a:r>
              <a:rPr lang="zh-CN" altLang="zh-CN" sz="2800" dirty="0" smtClean="0">
                <a:latin typeface="+mn-ea"/>
              </a:rPr>
              <a:t>法</a:t>
            </a:r>
            <a:r>
              <a:rPr lang="zh-CN" altLang="zh-CN" sz="2800" dirty="0">
                <a:latin typeface="+mn-ea"/>
              </a:rPr>
              <a:t>。</a:t>
            </a:r>
          </a:p>
          <a:p>
            <a:r>
              <a:rPr lang="zh-CN" altLang="zh-CN" sz="2800" b="1" dirty="0">
                <a:latin typeface="+mn-ea"/>
              </a:rPr>
              <a:t>一、酰氯的取代反应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酰氯</a:t>
            </a:r>
            <a:r>
              <a:rPr lang="zh-CN" altLang="zh-CN" sz="2800" dirty="0">
                <a:latin typeface="+mn-ea"/>
              </a:rPr>
              <a:t>是极活泼的化合物，能迅速与水、醇、氨（胺）作用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分别叫做水解、醇解和氨（胺）</a:t>
            </a:r>
            <a:r>
              <a:rPr lang="zh-CN" altLang="zh-CN" sz="2800" dirty="0" smtClean="0">
                <a:latin typeface="+mn-ea"/>
              </a:rPr>
              <a:t>解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/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反应结果氯被相应官能团取代生成酸、酯、酰胺。该反应实际上是在氧和氮上导入酰基，</a:t>
            </a:r>
            <a:r>
              <a:rPr lang="zh-CN" altLang="zh-CN" sz="2800" dirty="0" smtClean="0">
                <a:latin typeface="+mn-ea"/>
              </a:rPr>
              <a:t>因此</a:t>
            </a:r>
            <a:r>
              <a:rPr lang="zh-CN" altLang="zh-CN" sz="2800" dirty="0"/>
              <a:t>酰氯是一个优良的酰化剂，利用这个反应能制备各种酯和酰胺。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1351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776" y="332656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醇解</a:t>
            </a:r>
            <a:r>
              <a:rPr lang="zh-CN" altLang="zh-CN" sz="2800" dirty="0">
                <a:latin typeface="+mn-ea"/>
              </a:rPr>
              <a:t>反应产生一个新的醇和一个新的酯，叫做酯交换反应</a:t>
            </a:r>
            <a:r>
              <a:rPr lang="en-US" altLang="zh-CN" sz="2800" dirty="0" smtClean="0">
                <a:latin typeface="+mn-ea"/>
              </a:rPr>
              <a:t>（</a:t>
            </a:r>
            <a:r>
              <a:rPr lang="en-US" altLang="zh-CN" sz="2800" dirty="0" err="1" smtClean="0">
                <a:latin typeface="+mn-ea"/>
              </a:rPr>
              <a:t>transterification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。反应中一般</a:t>
            </a:r>
            <a:r>
              <a:rPr lang="zh-CN" altLang="zh-CN" sz="2800" dirty="0" smtClean="0">
                <a:latin typeface="+mn-ea"/>
              </a:rPr>
              <a:t>采用大分子</a:t>
            </a:r>
            <a:r>
              <a:rPr lang="zh-CN" altLang="zh-CN" sz="2800" dirty="0">
                <a:latin typeface="+mn-ea"/>
              </a:rPr>
              <a:t>醇置换小分子的醇，以便于反应条件下蒸出被置换的醇使平衡移动完成反应。该</a:t>
            </a:r>
            <a:r>
              <a:rPr lang="zh-CN" altLang="zh-CN" sz="2800" dirty="0" smtClean="0">
                <a:latin typeface="+mn-ea"/>
              </a:rPr>
              <a:t>反应被</a:t>
            </a:r>
            <a:r>
              <a:rPr lang="zh-CN" altLang="zh-CN" sz="2800" dirty="0">
                <a:latin typeface="+mn-ea"/>
              </a:rPr>
              <a:t>巧妙地应用于</a:t>
            </a:r>
            <a:r>
              <a:rPr lang="zh-CN" altLang="zh-CN" sz="2800" dirty="0" smtClean="0">
                <a:latin typeface="+mn-ea"/>
              </a:rPr>
              <a:t>涤纶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 err="1">
                <a:latin typeface="+mn-ea"/>
              </a:rPr>
              <a:t>dacron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生产中：</a:t>
            </a:r>
          </a:p>
        </p:txBody>
      </p:sp>
      <p:pic>
        <p:nvPicPr>
          <p:cNvPr id="9217" name="Picture 1" descr="C:\Users\dmt\AppData\Roaming\Tencent\Users\280268031\QQ\WinTemp\RichOle\0DPFFDB)EK$ESK2}ESIY{R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79424"/>
            <a:ext cx="7200800" cy="389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334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2696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四、酰胺和腈的类似反应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酰胺</a:t>
            </a:r>
            <a:r>
              <a:rPr lang="zh-CN" altLang="zh-CN" sz="2800" dirty="0">
                <a:latin typeface="+mn-ea"/>
              </a:rPr>
              <a:t>在酸或碱存在下加热水解生成酸和氨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胺），但反应缓慢且需较强烈的条件。</a:t>
            </a:r>
          </a:p>
        </p:txBody>
      </p:sp>
      <p:pic>
        <p:nvPicPr>
          <p:cNvPr id="10241" name="Picture 1" descr="C:\Users\dmt\AppData\Roaming\Tencent\Users\280268031\QQ\WinTemp\RichOle\{WGJTJOWN)N8([N2[B{LX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00787"/>
            <a:ext cx="8928992" cy="308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213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dmt\AppData\Roaming\Tencent\Users\280268031\QQ\WinTemp\RichOle\2C3]549UTI{20RYHD2@AZ4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24744"/>
            <a:ext cx="901771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556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dmt\AppData\Roaming\Tencent\Users\280268031\QQ\WinTemp\RichOle\Q69XVT_%~({M}4XXWYD}YO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14" y="1324271"/>
            <a:ext cx="8826074" cy="174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dmt\AppData\Roaming\Tencent\Users\280268031\QQ\WinTemp\RichOle\F0[6([@YVYVIZ`]7][IY3F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72" y="3170287"/>
            <a:ext cx="8569500" cy="227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970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0688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腈</a:t>
            </a:r>
            <a:r>
              <a:rPr lang="zh-CN" altLang="zh-CN" sz="2800" dirty="0">
                <a:latin typeface="+mn-ea"/>
              </a:rPr>
              <a:t>在氯代三甲基硅烷存在下与水反应得到酰胺。反应在温和条件下进行，一般不再</a:t>
            </a:r>
            <a:r>
              <a:rPr lang="zh-CN" altLang="zh-CN" sz="2800" dirty="0" smtClean="0">
                <a:latin typeface="+mn-ea"/>
              </a:rPr>
              <a:t>继续水解</a:t>
            </a:r>
            <a:r>
              <a:rPr lang="zh-CN" altLang="zh-CN" sz="2800" dirty="0">
                <a:latin typeface="+mn-ea"/>
              </a:rPr>
              <a:t>到羧酸，这是由腈制备酰胺的好方法。过程是氯硅烷首先水解产生</a:t>
            </a:r>
            <a:r>
              <a:rPr lang="en-US" altLang="zh-CN" sz="2800" dirty="0">
                <a:latin typeface="+mn-ea"/>
              </a:rPr>
              <a:t>HC1</a:t>
            </a:r>
            <a:r>
              <a:rPr lang="zh-CN" altLang="zh-CN" sz="2800" dirty="0">
                <a:latin typeface="+mn-ea"/>
              </a:rPr>
              <a:t>，然后在酸催化</a:t>
            </a:r>
            <a:r>
              <a:rPr lang="zh-CN" altLang="zh-CN" sz="2800" dirty="0" smtClean="0">
                <a:latin typeface="+mn-ea"/>
              </a:rPr>
              <a:t>下腈</a:t>
            </a:r>
            <a:r>
              <a:rPr lang="zh-CN" altLang="zh-CN" sz="2800" dirty="0">
                <a:latin typeface="+mn-ea"/>
              </a:rPr>
              <a:t>进行水解。</a:t>
            </a:r>
          </a:p>
        </p:txBody>
      </p:sp>
      <p:pic>
        <p:nvPicPr>
          <p:cNvPr id="13313" name="Picture 1" descr="C:\Users\dmt\AppData\Roaming\Tencent\Users\280268031\QQ\WinTemp\RichOle\M$)E@WP]SY35[QA}9W[}AV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636912"/>
            <a:ext cx="903969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784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59" y="2132856"/>
            <a:ext cx="799288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五、羧酸衍生物的相互转化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及其衍生物可以通过上述取代反应发生相互转化，它们之间的关系可用图</a:t>
            </a:r>
            <a:r>
              <a:rPr lang="en-US" altLang="zh-CN" sz="2800" dirty="0">
                <a:latin typeface="+mn-ea"/>
              </a:rPr>
              <a:t>15-6</a:t>
            </a:r>
            <a:r>
              <a:rPr lang="zh-CN" altLang="zh-CN" sz="2800" dirty="0" smtClean="0">
                <a:latin typeface="+mn-ea"/>
              </a:rPr>
              <a:t>表</a:t>
            </a:r>
            <a:r>
              <a:rPr lang="zh-CN" altLang="en-US" sz="2800" dirty="0" smtClean="0">
                <a:latin typeface="+mn-ea"/>
              </a:rPr>
              <a:t>示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图中主要涉及羧酸和其衍生物的基本反应，未曾遇到的反应予以标记说明。</a:t>
            </a:r>
          </a:p>
        </p:txBody>
      </p:sp>
    </p:spTree>
    <p:extLst>
      <p:ext uri="{BB962C8B-B14F-4D97-AF65-F5344CB8AC3E}">
        <p14:creationId xmlns:p14="http://schemas.microsoft.com/office/powerpoint/2010/main" val="3980065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dmt\AppData\Roaming\Tencent\Users\280268031\QQ\WinTemp\RichOle\4X%QO`_5$39]G~8Y(K6Q})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0" y="0"/>
            <a:ext cx="8460432" cy="58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dmt\AppData\Roaming\Tencent\Users\280268031\QQ\WinTemp\RichOle\3{AKJE$9XS9_O9F%(~7ZFJ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3" y="5877272"/>
            <a:ext cx="5747259" cy="87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2171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dmt\AppData\Roaming\Tencent\Users\280268031\QQ\WinTemp\RichOle\IC63YE1PFH88JVO6VG(BO9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17" y="1340768"/>
            <a:ext cx="8741771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742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 descr="C:\Users\dmt\AppData\Roaming\Tencent\Users\280268031\QQ\WinTemp\RichOle\)R1[]$3O3F}0EK9G`%YH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61" y="404664"/>
            <a:ext cx="8681619" cy="247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67544" y="3175808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酚</a:t>
            </a:r>
            <a:r>
              <a:rPr lang="zh-CN" altLang="zh-CN" sz="2800" dirty="0">
                <a:latin typeface="+mn-ea"/>
              </a:rPr>
              <a:t>与酸不可能直接作用</a:t>
            </a:r>
            <a:r>
              <a:rPr lang="zh-CN" altLang="zh-CN" sz="2800" dirty="0" smtClean="0">
                <a:latin typeface="+mn-ea"/>
              </a:rPr>
              <a:t>生成</a:t>
            </a:r>
            <a:r>
              <a:rPr lang="zh-CN" altLang="zh-CN" sz="2800" dirty="0">
                <a:latin typeface="+mn-ea"/>
              </a:rPr>
              <a:t>酯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但可通过碱催化下酰氯与酚的反应，满意地得到酚酯。位阻效应较大的醇在叔胺催化下</a:t>
            </a:r>
            <a:r>
              <a:rPr lang="zh-CN" altLang="zh-CN" sz="2800" dirty="0" smtClean="0">
                <a:latin typeface="+mn-ea"/>
              </a:rPr>
              <a:t>与酰氯</a:t>
            </a:r>
            <a:r>
              <a:rPr lang="zh-CN" altLang="zh-CN" sz="2800" dirty="0">
                <a:latin typeface="+mn-ea"/>
              </a:rPr>
              <a:t>反应同样能得到较好收率的酯。酰胺制备一般采用过量氨（胺）与酰氯反应，如果胺价格较高，可采用等摩尔投料，但需</a:t>
            </a:r>
            <a:r>
              <a:rPr lang="en-US" altLang="zh-CN" sz="2800" dirty="0" err="1">
                <a:latin typeface="+mn-ea"/>
              </a:rPr>
              <a:t>NaOH</a:t>
            </a:r>
            <a:r>
              <a:rPr lang="zh-CN" altLang="zh-CN" sz="2800" dirty="0">
                <a:latin typeface="+mn-ea"/>
              </a:rPr>
              <a:t>水溶液</a:t>
            </a:r>
            <a:r>
              <a:rPr lang="zh-CN" altLang="zh-CN" sz="2800" dirty="0" smtClean="0">
                <a:latin typeface="+mn-ea"/>
              </a:rPr>
              <a:t>催化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0271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~H(U(WBM_CTQ_F2N$VWTF2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13" y="1268760"/>
            <a:ext cx="7592511" cy="168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mt\AppData\Roaming\Tencent\Users\280268031\QQ\WinTemp\RichOle\9W5~YE)WUP~5FB)]_CY978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06179"/>
            <a:ext cx="8982946" cy="28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574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A]6E5{%AX(PTJF7XB$KE@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04" y="1700808"/>
            <a:ext cx="911520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640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9" y="692696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二、酸酐的取代</a:t>
            </a:r>
            <a:r>
              <a:rPr lang="zh-CN" altLang="zh-CN" sz="2800" b="1" dirty="0" smtClean="0">
                <a:latin typeface="+mn-ea"/>
              </a:rPr>
              <a:t>反应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酸酐</a:t>
            </a:r>
            <a:r>
              <a:rPr lang="zh-CN" altLang="zh-CN" sz="2800" dirty="0">
                <a:latin typeface="+mn-ea"/>
              </a:rPr>
              <a:t>也是非常活泼的化合物，同样容易进行水解、醇解和氨（胺）解。</a:t>
            </a:r>
            <a:r>
              <a:rPr lang="zh-CN" altLang="zh-CN" sz="2800" dirty="0" smtClean="0">
                <a:latin typeface="+mn-ea"/>
              </a:rPr>
              <a:t>反应</a:t>
            </a:r>
            <a:r>
              <a:rPr lang="zh-CN" altLang="zh-CN" sz="2800" dirty="0">
                <a:latin typeface="+mn-ea"/>
              </a:rPr>
              <a:t>中酸酐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n-US" altLang="zh-CN" sz="2800" dirty="0" smtClean="0">
                <a:latin typeface="+mn-ea"/>
              </a:rPr>
              <a:t>RCO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被</a:t>
            </a:r>
            <a:r>
              <a:rPr lang="en-US" altLang="zh-CN" sz="2800" dirty="0" smtClean="0">
                <a:latin typeface="+mn-ea"/>
              </a:rPr>
              <a:t>—OH、—OR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—NH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取代也生成酸、酯和</a:t>
            </a:r>
            <a:r>
              <a:rPr lang="zh-CN" altLang="zh-CN" sz="2800" dirty="0" smtClean="0">
                <a:latin typeface="+mn-ea"/>
              </a:rPr>
              <a:t>酰胺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4097" name="Picture 1" descr="C:\Users\dmt\AppData\Roaming\Tencent\Users\280268031\QQ\WinTemp\RichOle\8@5EL~1O@$YL$I{MM}6B1A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57" y="2708920"/>
            <a:ext cx="751635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744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9227" y="476672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像</a:t>
            </a:r>
            <a:r>
              <a:rPr lang="zh-CN" altLang="zh-CN" sz="2800" dirty="0">
                <a:latin typeface="+mn-ea"/>
              </a:rPr>
              <a:t>酰氯一样，酸酐在合成上也是良好的酰化剂。在酯，特别是乙酸酯的制备中，常常</a:t>
            </a:r>
            <a:r>
              <a:rPr lang="zh-CN" altLang="zh-CN" sz="2800" dirty="0" smtClean="0">
                <a:latin typeface="+mn-ea"/>
              </a:rPr>
              <a:t>采用酸酐</a:t>
            </a:r>
            <a:r>
              <a:rPr lang="zh-CN" altLang="zh-CN" sz="2800" dirty="0">
                <a:latin typeface="+mn-ea"/>
              </a:rPr>
              <a:t>（乙酐）与醇反应，这是因为用酸酐作酰化剂具有处理方便，反应中不产生腐蚀性的</a:t>
            </a:r>
            <a:r>
              <a:rPr lang="en-US" altLang="zh-CN" sz="2800" dirty="0">
                <a:latin typeface="+mn-ea"/>
              </a:rPr>
              <a:t>HC1</a:t>
            </a:r>
            <a:r>
              <a:rPr lang="zh-CN" altLang="zh-CN" sz="2800" dirty="0" smtClean="0">
                <a:latin typeface="+mn-ea"/>
              </a:rPr>
              <a:t>，乙</a:t>
            </a:r>
            <a:r>
              <a:rPr lang="zh-CN" altLang="zh-CN" sz="2800" dirty="0">
                <a:latin typeface="+mn-ea"/>
              </a:rPr>
              <a:t>酐价格便宜等优点。</a:t>
            </a:r>
          </a:p>
        </p:txBody>
      </p:sp>
      <p:pic>
        <p:nvPicPr>
          <p:cNvPr id="5121" name="Picture 1" descr="C:\Users\dmt\AppData\Roaming\Tencent\Users\280268031\QQ\WinTemp\RichOle\NS~2`H@P537BM[7R)MYW5(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12305"/>
            <a:ext cx="7995313" cy="349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357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I3HUZXD9~WU2RY_0@(W9Q~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24744"/>
            <a:ext cx="901245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152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20688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三、酯的取代</a:t>
            </a:r>
            <a:r>
              <a:rPr lang="zh-CN" altLang="zh-CN" sz="2800" b="1" dirty="0" smtClean="0">
                <a:latin typeface="+mn-ea"/>
              </a:rPr>
              <a:t>反应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尽管</a:t>
            </a:r>
            <a:r>
              <a:rPr lang="zh-CN" altLang="zh-CN" sz="2800" dirty="0">
                <a:latin typeface="+mn-ea"/>
              </a:rPr>
              <a:t>酯可以水解、醇解和氨（胺）解，但反应活性远不如酰氯和酸酐。一般在酸或</a:t>
            </a:r>
            <a:r>
              <a:rPr lang="zh-CN" altLang="zh-CN" sz="2800" dirty="0" smtClean="0">
                <a:latin typeface="+mn-ea"/>
              </a:rPr>
              <a:t>碱催化下</a:t>
            </a:r>
            <a:r>
              <a:rPr lang="zh-CN" altLang="zh-CN" sz="2800" dirty="0">
                <a:latin typeface="+mn-ea"/>
              </a:rPr>
              <a:t>发生取代反应。由于反应为一平衡，所以完成反应都采用过量</a:t>
            </a:r>
            <a:r>
              <a:rPr lang="zh-CN" altLang="zh-CN" sz="2800" dirty="0" smtClean="0">
                <a:latin typeface="+mn-ea"/>
              </a:rPr>
              <a:t>试剂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7169" name="Picture 1" descr="C:\Users\dmt\AppData\Roaming\Tencent\Users\280268031\QQ\WinTemp\RichOle\}5F(FK0XV$Q}AWL4TCU8%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780928"/>
            <a:ext cx="903458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731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酯</a:t>
            </a:r>
            <a:r>
              <a:rPr lang="zh-CN" altLang="zh-CN" sz="2800" dirty="0">
                <a:latin typeface="+mn-ea"/>
              </a:rPr>
              <a:t>的氨解反应较为缓慢，但当分子中存在对酰氯不稳定的其他官能团时，也用酯作氨的酰化</a:t>
            </a:r>
            <a:r>
              <a:rPr lang="zh-CN" altLang="zh-CN" sz="2800" dirty="0" smtClean="0">
                <a:latin typeface="+mn-ea"/>
              </a:rPr>
              <a:t>剂合成</a:t>
            </a:r>
            <a:r>
              <a:rPr lang="zh-CN" altLang="zh-CN" sz="2800" dirty="0">
                <a:latin typeface="+mn-ea"/>
              </a:rPr>
              <a:t>酰胺。脲为酰胺但比一般酰胺碱性强，具有氨（胺）的性质，它与酯的反应相当于氨（胺</a:t>
            </a:r>
            <a:r>
              <a:rPr lang="zh-CN" altLang="zh-CN" sz="2800" dirty="0" smtClean="0">
                <a:latin typeface="+mn-ea"/>
              </a:rPr>
              <a:t>）解</a:t>
            </a:r>
            <a:r>
              <a:rPr lang="zh-CN" altLang="zh-CN" sz="2800" dirty="0">
                <a:latin typeface="+mn-ea"/>
              </a:rPr>
              <a:t>反应。如丙二酸二乙酯与脲反应可用来制备巴比土酸</a:t>
            </a:r>
            <a:r>
              <a:rPr lang="en-US" altLang="zh-CN" sz="2800" dirty="0" smtClean="0">
                <a:latin typeface="+mn-ea"/>
              </a:rPr>
              <a:t>（</a:t>
            </a:r>
            <a:r>
              <a:rPr lang="en-US" altLang="zh-CN" sz="2800" dirty="0" err="1" smtClean="0">
                <a:latin typeface="+mn-ea"/>
              </a:rPr>
              <a:t>barbituric</a:t>
            </a:r>
            <a:r>
              <a:rPr lang="en-US" altLang="zh-CN" sz="2800" dirty="0" smtClean="0">
                <a:latin typeface="+mn-ea"/>
              </a:rPr>
              <a:t> acid)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8193" name="Picture 1" descr="C:\Users\dmt\AppData\Roaming\Tencent\Users\280268031\QQ\WinTemp\RichOle\1Y(0W3}A55T`$@@(0)6(M7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54328"/>
            <a:ext cx="6768752" cy="319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809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654</Words>
  <Application>Microsoft Office PowerPoint</Application>
  <PresentationFormat>全屏显示(4:3)</PresentationFormat>
  <Paragraphs>17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5</cp:revision>
  <dcterms:created xsi:type="dcterms:W3CDTF">2018-10-22T00:31:45Z</dcterms:created>
  <dcterms:modified xsi:type="dcterms:W3CDTF">2018-12-10T03:15:07Z</dcterms:modified>
</cp:coreProperties>
</file>