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265" r:id="rId5"/>
    <p:sldId id="257" r:id="rId6"/>
    <p:sldId id="258" r:id="rId7"/>
    <p:sldId id="264" r:id="rId8"/>
    <p:sldId id="266"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565506"/>
            <a:ext cx="8280920" cy="5693866"/>
          </a:xfrm>
          <a:prstGeom prst="rect">
            <a:avLst/>
          </a:prstGeom>
        </p:spPr>
        <p:txBody>
          <a:bodyPr wrap="square">
            <a:spAutoFit/>
          </a:bodyPr>
          <a:lstStyle/>
          <a:p>
            <a:r>
              <a:rPr lang="en-US" altLang="zh-CN" sz="2800" dirty="0">
                <a:latin typeface="+mn-ea"/>
              </a:rPr>
              <a:t>12. </a:t>
            </a:r>
            <a:r>
              <a:rPr lang="en-US" altLang="zh-CN" sz="2800" dirty="0" smtClean="0">
                <a:latin typeface="+mn-ea"/>
              </a:rPr>
              <a:t>8   </a:t>
            </a:r>
            <a:r>
              <a:rPr lang="zh-CN" altLang="zh-CN" sz="2800" dirty="0" smtClean="0">
                <a:latin typeface="+mn-ea"/>
              </a:rPr>
              <a:t>分子离子</a:t>
            </a:r>
            <a:r>
              <a:rPr lang="zh-CN" altLang="zh-CN" sz="2800" dirty="0">
                <a:latin typeface="+mn-ea"/>
              </a:rPr>
              <a:t>和相对分子质量及分子式的确定</a:t>
            </a:r>
          </a:p>
          <a:p>
            <a:r>
              <a:rPr lang="zh-CN" altLang="zh-CN" sz="2800" b="1" dirty="0">
                <a:latin typeface="+mn-ea"/>
              </a:rPr>
              <a:t>一、	分子离子和相对分子质量</a:t>
            </a:r>
            <a:endParaRPr lang="zh-CN" altLang="zh-CN" sz="2800" dirty="0">
              <a:latin typeface="+mn-ea"/>
            </a:endParaRPr>
          </a:p>
          <a:p>
            <a:r>
              <a:rPr lang="en-US" altLang="zh-CN" sz="2800" dirty="0" smtClean="0">
                <a:latin typeface="+mn-ea"/>
              </a:rPr>
              <a:t>    </a:t>
            </a:r>
            <a:r>
              <a:rPr lang="zh-CN" altLang="zh-CN" sz="2800" dirty="0" smtClean="0">
                <a:latin typeface="+mn-ea"/>
              </a:rPr>
              <a:t>分子</a:t>
            </a:r>
            <a:r>
              <a:rPr lang="zh-CN" altLang="zh-CN" sz="2800" dirty="0">
                <a:latin typeface="+mn-ea"/>
              </a:rPr>
              <a:t>失去一个电子生成自由基分子正离子叫做分子离子。因它只带一个正电荷，</a:t>
            </a:r>
            <a:r>
              <a:rPr lang="zh-CN" altLang="zh-CN" sz="2800" dirty="0" smtClean="0">
                <a:latin typeface="+mn-ea"/>
              </a:rPr>
              <a:t>质荷比</a:t>
            </a:r>
            <a:r>
              <a:rPr lang="en-US" altLang="zh-CN" sz="2800" dirty="0" smtClean="0">
                <a:latin typeface="+mn-ea"/>
              </a:rPr>
              <a:t>m/z</a:t>
            </a:r>
            <a:r>
              <a:rPr lang="zh-CN" altLang="zh-CN" sz="2800" dirty="0" smtClean="0">
                <a:latin typeface="+mn-ea"/>
              </a:rPr>
              <a:t>数值</a:t>
            </a:r>
            <a:r>
              <a:rPr lang="zh-CN" altLang="zh-CN" sz="2800" dirty="0">
                <a:latin typeface="+mn-ea"/>
              </a:rPr>
              <a:t>上与分子的</a:t>
            </a:r>
            <a:r>
              <a:rPr lang="zh-CN" altLang="zh-CN" sz="2800" dirty="0" smtClean="0">
                <a:latin typeface="+mn-ea"/>
              </a:rPr>
              <a:t>质</a:t>
            </a:r>
            <a:r>
              <a:rPr lang="zh-CN" altLang="en-US" sz="2800" dirty="0" smtClean="0">
                <a:latin typeface="+mn-ea"/>
              </a:rPr>
              <a:t>量</a:t>
            </a:r>
            <a:r>
              <a:rPr lang="zh-CN" altLang="zh-CN" sz="2800" dirty="0" smtClean="0">
                <a:latin typeface="+mn-ea"/>
              </a:rPr>
              <a:t>相同</a:t>
            </a:r>
            <a:r>
              <a:rPr lang="zh-CN" altLang="zh-CN" sz="2800" dirty="0">
                <a:latin typeface="+mn-ea"/>
              </a:rPr>
              <a:t>，因此在质谱中找到分子离子峰就可确定相对分子</a:t>
            </a:r>
            <a:r>
              <a:rPr lang="zh-CN" altLang="zh-CN" sz="2800" dirty="0" smtClean="0">
                <a:latin typeface="+mn-ea"/>
              </a:rPr>
              <a:t>质</a:t>
            </a:r>
            <a:r>
              <a:rPr lang="zh-CN" altLang="en-US" sz="2800" dirty="0" smtClean="0">
                <a:latin typeface="+mn-ea"/>
              </a:rPr>
              <a:t>量</a:t>
            </a:r>
            <a:r>
              <a:rPr lang="zh-CN" altLang="zh-CN" sz="2800" dirty="0" smtClean="0">
                <a:latin typeface="+mn-ea"/>
              </a:rPr>
              <a:t>。</a:t>
            </a:r>
            <a:r>
              <a:rPr lang="zh-CN" altLang="zh-CN" sz="2800" dirty="0">
                <a:latin typeface="+mn-ea"/>
              </a:rPr>
              <a:t>这</a:t>
            </a:r>
            <a:r>
              <a:rPr lang="zh-CN" altLang="zh-CN" sz="2800" dirty="0" smtClean="0">
                <a:latin typeface="+mn-ea"/>
              </a:rPr>
              <a:t>是质</a:t>
            </a:r>
            <a:r>
              <a:rPr lang="zh-CN" altLang="zh-CN" sz="2800" dirty="0">
                <a:latin typeface="+mn-ea"/>
              </a:rPr>
              <a:t>谱的重要应用之一。它比用冰点降低、沸点升高法测定相对分子质量简单得多。</a:t>
            </a:r>
            <a:r>
              <a:rPr lang="zh-CN" altLang="zh-CN" sz="2800" dirty="0" smtClean="0">
                <a:latin typeface="+mn-ea"/>
              </a:rPr>
              <a:t>分子离子峰</a:t>
            </a:r>
            <a:r>
              <a:rPr lang="zh-CN" altLang="zh-CN" sz="2800" dirty="0">
                <a:latin typeface="+mn-ea"/>
              </a:rPr>
              <a:t>一般是质荷比最高值。有些化合物分子离子较稳定，峰的强度较大，在质谱图中容易找到</a:t>
            </a:r>
            <a:r>
              <a:rPr lang="en-US" altLang="zh-CN" sz="2800" dirty="0" smtClean="0">
                <a:latin typeface="+mn-ea"/>
              </a:rPr>
              <a:t>;</a:t>
            </a:r>
            <a:r>
              <a:rPr lang="zh-CN" altLang="zh-CN" sz="2800" dirty="0" smtClean="0">
                <a:latin typeface="+mn-ea"/>
              </a:rPr>
              <a:t>但</a:t>
            </a:r>
            <a:r>
              <a:rPr lang="zh-CN" altLang="zh-CN" sz="2800" dirty="0">
                <a:latin typeface="+mn-ea"/>
              </a:rPr>
              <a:t>有些化合物分子离子不够稳定，容易生成碎片，此时分子离子峰很弱或不存在（如支链</a:t>
            </a:r>
            <a:r>
              <a:rPr lang="zh-CN" altLang="zh-CN" sz="2800" dirty="0" smtClean="0">
                <a:latin typeface="+mn-ea"/>
              </a:rPr>
              <a:t>烷烃和</a:t>
            </a:r>
            <a:r>
              <a:rPr lang="zh-CN" altLang="zh-CN" sz="2800" dirty="0">
                <a:latin typeface="+mn-ea"/>
              </a:rPr>
              <a:t>醇类）。那么可采用降低质谱仪撞击电子流能量的方法或以其他经验方法来确定</a:t>
            </a:r>
            <a:r>
              <a:rPr lang="zh-CN" altLang="zh-CN" sz="2800" dirty="0" smtClean="0">
                <a:latin typeface="+mn-ea"/>
              </a:rPr>
              <a:t>分子离子。</a:t>
            </a:r>
            <a:endParaRPr lang="zh-CN" altLang="zh-CN" sz="2800" dirty="0">
              <a:latin typeface="+mn-ea"/>
            </a:endParaRPr>
          </a:p>
        </p:txBody>
      </p:sp>
    </p:spTree>
    <p:extLst>
      <p:ext uri="{BB962C8B-B14F-4D97-AF65-F5344CB8AC3E}">
        <p14:creationId xmlns:p14="http://schemas.microsoft.com/office/powerpoint/2010/main" val="4028602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758309"/>
            <a:ext cx="8280920" cy="5262979"/>
          </a:xfrm>
          <a:prstGeom prst="rect">
            <a:avLst/>
          </a:prstGeom>
        </p:spPr>
        <p:txBody>
          <a:bodyPr wrap="square">
            <a:spAutoFit/>
          </a:bodyPr>
          <a:lstStyle/>
          <a:p>
            <a:r>
              <a:rPr lang="zh-CN" altLang="zh-CN" sz="2800" b="1" dirty="0" smtClean="0">
                <a:latin typeface="+mn-ea"/>
              </a:rPr>
              <a:t>二</a:t>
            </a:r>
            <a:r>
              <a:rPr lang="zh-CN" altLang="zh-CN" sz="2800" b="1" dirty="0">
                <a:latin typeface="+mn-ea"/>
              </a:rPr>
              <a:t>、	分子式的确定</a:t>
            </a:r>
            <a:endParaRPr lang="zh-CN" altLang="zh-CN" sz="2800" dirty="0">
              <a:latin typeface="+mn-ea"/>
            </a:endParaRPr>
          </a:p>
          <a:p>
            <a:r>
              <a:rPr lang="en-US" altLang="zh-CN" sz="2800" dirty="0" smtClean="0">
                <a:latin typeface="+mn-ea"/>
              </a:rPr>
              <a:t>    </a:t>
            </a:r>
            <a:r>
              <a:rPr lang="zh-CN" altLang="zh-CN" sz="2800" dirty="0" smtClean="0">
                <a:latin typeface="+mn-ea"/>
              </a:rPr>
              <a:t>确定</a:t>
            </a:r>
            <a:r>
              <a:rPr lang="zh-CN" altLang="zh-CN" sz="2800" dirty="0">
                <a:latin typeface="+mn-ea"/>
              </a:rPr>
              <a:t>了相对分子质并不能写出分子式，这是因为多种分子可具有相同相对分子质量</a:t>
            </a:r>
            <a:r>
              <a:rPr lang="zh-CN" altLang="zh-CN" sz="2800" dirty="0" smtClean="0">
                <a:latin typeface="+mn-ea"/>
              </a:rPr>
              <a:t>。如</a:t>
            </a:r>
            <a:r>
              <a:rPr lang="en-US" altLang="zh-CN" sz="2800" dirty="0">
                <a:latin typeface="+mn-ea"/>
              </a:rPr>
              <a:t>CO</a:t>
            </a:r>
            <a:r>
              <a:rPr lang="zh-CN" altLang="zh-CN" sz="2800" dirty="0">
                <a:latin typeface="+mn-ea"/>
              </a:rPr>
              <a:t>，</a:t>
            </a:r>
            <a:r>
              <a:rPr lang="en-US" altLang="zh-CN" sz="2800" dirty="0">
                <a:latin typeface="+mn-ea"/>
              </a:rPr>
              <a:t>N</a:t>
            </a:r>
            <a:r>
              <a:rPr lang="en-US" altLang="zh-CN" sz="2800" baseline="-25000" dirty="0">
                <a:latin typeface="+mn-ea"/>
              </a:rPr>
              <a:t>2</a:t>
            </a:r>
            <a:r>
              <a:rPr lang="zh-CN" altLang="zh-CN" sz="2800" dirty="0">
                <a:latin typeface="+mn-ea"/>
              </a:rPr>
              <a:t>和</a:t>
            </a:r>
            <a:r>
              <a:rPr lang="en-US" altLang="zh-CN" sz="2800" dirty="0">
                <a:latin typeface="+mn-ea"/>
              </a:rPr>
              <a:t>C</a:t>
            </a:r>
            <a:r>
              <a:rPr lang="en-US" altLang="zh-CN" sz="2800" baseline="-25000" dirty="0">
                <a:latin typeface="+mn-ea"/>
              </a:rPr>
              <a:t>2</a:t>
            </a:r>
            <a:r>
              <a:rPr lang="en-US" altLang="zh-CN" sz="2800" dirty="0">
                <a:latin typeface="+mn-ea"/>
              </a:rPr>
              <a:t>H</a:t>
            </a:r>
            <a:r>
              <a:rPr lang="en-US" altLang="zh-CN" sz="2800" baseline="-25000" dirty="0">
                <a:latin typeface="+mn-ea"/>
              </a:rPr>
              <a:t>4</a:t>
            </a:r>
            <a:r>
              <a:rPr lang="zh-CN" altLang="zh-CN" sz="2800" dirty="0">
                <a:latin typeface="+mn-ea"/>
              </a:rPr>
              <a:t>的分子离子</a:t>
            </a:r>
            <a:r>
              <a:rPr lang="zh-CN" altLang="zh-CN" sz="2800" dirty="0" smtClean="0">
                <a:latin typeface="+mn-ea"/>
              </a:rPr>
              <a:t>峰</a:t>
            </a:r>
            <a:r>
              <a:rPr lang="en-US" altLang="zh-CN" sz="2800" dirty="0" smtClean="0">
                <a:latin typeface="+mn-ea"/>
              </a:rPr>
              <a:t>m/z</a:t>
            </a:r>
            <a:r>
              <a:rPr lang="zh-CN" altLang="zh-CN" sz="2800" dirty="0" smtClean="0">
                <a:latin typeface="+mn-ea"/>
              </a:rPr>
              <a:t>均</a:t>
            </a:r>
            <a:r>
              <a:rPr lang="zh-CN" altLang="zh-CN" sz="2800" dirty="0">
                <a:latin typeface="+mn-ea"/>
              </a:rPr>
              <a:t>为</a:t>
            </a:r>
            <a:r>
              <a:rPr lang="en-US" altLang="zh-CN" sz="2800" dirty="0">
                <a:latin typeface="+mn-ea"/>
              </a:rPr>
              <a:t>28</a:t>
            </a:r>
            <a:r>
              <a:rPr lang="zh-CN" altLang="zh-CN" sz="2800" dirty="0">
                <a:latin typeface="+mn-ea"/>
              </a:rPr>
              <a:t>。如何确定分子式呢？ 一种方法是采用高</a:t>
            </a:r>
            <a:r>
              <a:rPr lang="zh-CN" altLang="zh-CN" sz="2800" dirty="0" smtClean="0">
                <a:latin typeface="+mn-ea"/>
              </a:rPr>
              <a:t>分辨质谱仪</a:t>
            </a:r>
            <a:r>
              <a:rPr lang="en-US" altLang="zh-CN" sz="2800" dirty="0">
                <a:latin typeface="+mn-ea"/>
              </a:rPr>
              <a:t>（high resolution spectrometer)</a:t>
            </a:r>
            <a:r>
              <a:rPr lang="zh-CN" altLang="zh-CN" sz="2800" dirty="0">
                <a:latin typeface="+mn-ea"/>
              </a:rPr>
              <a:t>增加数据的精确度以确定惟一的分子式</a:t>
            </a:r>
            <a:r>
              <a:rPr lang="en-US" altLang="zh-CN" sz="2800" dirty="0">
                <a:latin typeface="+mn-ea"/>
              </a:rPr>
              <a:t>◦</a:t>
            </a:r>
            <a:r>
              <a:rPr lang="zh-CN" altLang="zh-CN" sz="2800" dirty="0">
                <a:latin typeface="+mn-ea"/>
              </a:rPr>
              <a:t>在分子式中</a:t>
            </a:r>
            <a:r>
              <a:rPr lang="en-US" altLang="zh-CN" sz="2800" dirty="0">
                <a:latin typeface="+mn-ea"/>
              </a:rPr>
              <a:t>C</a:t>
            </a:r>
            <a:r>
              <a:rPr lang="zh-CN" altLang="zh-CN" sz="2800" dirty="0" smtClean="0">
                <a:latin typeface="+mn-ea"/>
              </a:rPr>
              <a:t>，</a:t>
            </a:r>
            <a:r>
              <a:rPr lang="en-US" altLang="zh-CN" sz="2800" dirty="0" smtClean="0">
                <a:latin typeface="+mn-ea"/>
              </a:rPr>
              <a:t>0</a:t>
            </a:r>
            <a:r>
              <a:rPr lang="zh-CN" altLang="zh-CN" sz="2800" dirty="0">
                <a:latin typeface="+mn-ea"/>
              </a:rPr>
              <a:t>，</a:t>
            </a:r>
            <a:r>
              <a:rPr lang="en-US" altLang="zh-CN" sz="2800" dirty="0">
                <a:latin typeface="+mn-ea"/>
              </a:rPr>
              <a:t>N，H </a:t>
            </a:r>
            <a:r>
              <a:rPr lang="zh-CN" altLang="zh-CN" sz="2800" dirty="0">
                <a:latin typeface="+mn-ea"/>
              </a:rPr>
              <a:t>原子实际原子质量为</a:t>
            </a:r>
            <a:r>
              <a:rPr lang="en-US" altLang="zh-CN" sz="2800" baseline="30000" dirty="0" smtClean="0">
                <a:latin typeface="+mn-ea"/>
              </a:rPr>
              <a:t>12</a:t>
            </a:r>
            <a:r>
              <a:rPr lang="en-US" altLang="zh-CN" sz="2800" dirty="0" smtClean="0">
                <a:latin typeface="+mn-ea"/>
              </a:rPr>
              <a:t>C</a:t>
            </a:r>
            <a:r>
              <a:rPr lang="en-US" altLang="zh-CN" sz="2800" dirty="0">
                <a:latin typeface="+mn-ea"/>
              </a:rPr>
              <a:t>: </a:t>
            </a:r>
            <a:r>
              <a:rPr lang="en-US" altLang="zh-CN" sz="2800" dirty="0" smtClean="0">
                <a:latin typeface="+mn-ea"/>
              </a:rPr>
              <a:t>12.000 </a:t>
            </a:r>
            <a:r>
              <a:rPr lang="en-US" altLang="zh-CN" sz="2800" dirty="0">
                <a:latin typeface="+mn-ea"/>
              </a:rPr>
              <a:t>000 (</a:t>
            </a:r>
            <a:r>
              <a:rPr lang="zh-CN" altLang="zh-CN" sz="2800" dirty="0">
                <a:latin typeface="+mn-ea"/>
              </a:rPr>
              <a:t>标准</a:t>
            </a:r>
            <a:r>
              <a:rPr lang="zh-CN" altLang="zh-CN" sz="2800" dirty="0" smtClean="0">
                <a:latin typeface="+mn-ea"/>
              </a:rPr>
              <a:t>）</a:t>
            </a:r>
            <a:r>
              <a:rPr lang="en-US" altLang="zh-CN" sz="2800" baseline="30000" dirty="0" smtClean="0">
                <a:latin typeface="+mn-ea"/>
              </a:rPr>
              <a:t>1</a:t>
            </a:r>
            <a:r>
              <a:rPr lang="en-US" altLang="zh-CN" sz="2800" dirty="0" smtClean="0">
                <a:latin typeface="+mn-ea"/>
              </a:rPr>
              <a:t>H</a:t>
            </a:r>
            <a:r>
              <a:rPr lang="en-US" altLang="zh-CN" sz="2800" dirty="0" smtClean="0">
                <a:latin typeface="+mn-ea"/>
              </a:rPr>
              <a:t>:1.007 825,</a:t>
            </a:r>
            <a:r>
              <a:rPr lang="en-US" altLang="zh-CN" sz="2800" baseline="30000" dirty="0" smtClean="0">
                <a:latin typeface="+mn-ea"/>
              </a:rPr>
              <a:t>16</a:t>
            </a:r>
            <a:r>
              <a:rPr lang="en-US" altLang="zh-CN" sz="2800" dirty="0" smtClean="0">
                <a:latin typeface="+mn-ea"/>
              </a:rPr>
              <a:t>0:15.994 </a:t>
            </a:r>
            <a:r>
              <a:rPr lang="en-US" altLang="zh-CN" sz="2800" dirty="0">
                <a:latin typeface="+mn-ea"/>
              </a:rPr>
              <a:t>914,</a:t>
            </a:r>
            <a:br>
              <a:rPr lang="en-US" altLang="zh-CN" sz="2800" dirty="0">
                <a:latin typeface="+mn-ea"/>
              </a:rPr>
            </a:br>
            <a:r>
              <a:rPr lang="en-US" altLang="zh-CN" sz="2800" baseline="30000" dirty="0" smtClean="0">
                <a:latin typeface="+mn-ea"/>
              </a:rPr>
              <a:t>14</a:t>
            </a:r>
            <a:r>
              <a:rPr lang="en-US" altLang="zh-CN" sz="2800" dirty="0" smtClean="0">
                <a:latin typeface="+mn-ea"/>
              </a:rPr>
              <a:t>N:14.003 </a:t>
            </a:r>
            <a:r>
              <a:rPr lang="en-US" altLang="zh-CN" sz="2800" dirty="0">
                <a:latin typeface="+mn-ea"/>
              </a:rPr>
              <a:t>050</a:t>
            </a:r>
            <a:r>
              <a:rPr lang="zh-CN" altLang="zh-CN" sz="2800" dirty="0">
                <a:latin typeface="+mn-ea"/>
              </a:rPr>
              <a:t>。</a:t>
            </a:r>
            <a:r>
              <a:rPr lang="zh-CN" altLang="zh-CN" sz="2800" dirty="0" smtClean="0">
                <a:latin typeface="+mn-ea"/>
              </a:rPr>
              <a:t>这样</a:t>
            </a:r>
            <a:r>
              <a:rPr lang="en-US" altLang="zh-CN" sz="2800" dirty="0" smtClean="0">
                <a:latin typeface="+mn-ea"/>
              </a:rPr>
              <a:t>C0</a:t>
            </a:r>
            <a:r>
              <a:rPr lang="zh-CN" altLang="zh-CN" sz="2800" dirty="0" smtClean="0">
                <a:latin typeface="+mn-ea"/>
              </a:rPr>
              <a:t>相对</a:t>
            </a:r>
            <a:r>
              <a:rPr lang="zh-CN" altLang="zh-CN" sz="2800" dirty="0">
                <a:latin typeface="+mn-ea"/>
              </a:rPr>
              <a:t>分子质量</a:t>
            </a:r>
            <a:r>
              <a:rPr lang="zh-CN" altLang="zh-CN" sz="2800" dirty="0" smtClean="0">
                <a:latin typeface="+mn-ea"/>
              </a:rPr>
              <a:t>为</a:t>
            </a:r>
            <a:r>
              <a:rPr lang="en-US" altLang="zh-CN" sz="2800" dirty="0" smtClean="0">
                <a:latin typeface="+mn-ea"/>
              </a:rPr>
              <a:t>27.994 </a:t>
            </a:r>
            <a:r>
              <a:rPr lang="en-US" altLang="zh-CN" sz="2800" dirty="0">
                <a:latin typeface="+mn-ea"/>
              </a:rPr>
              <a:t>9</a:t>
            </a:r>
            <a:r>
              <a:rPr lang="zh-CN" altLang="zh-CN" sz="2800" dirty="0">
                <a:latin typeface="+mn-ea"/>
              </a:rPr>
              <a:t>，</a:t>
            </a:r>
            <a:r>
              <a:rPr lang="en-US" altLang="zh-CN" sz="2800" dirty="0" smtClean="0">
                <a:latin typeface="+mn-ea"/>
              </a:rPr>
              <a:t>N</a:t>
            </a:r>
            <a:r>
              <a:rPr lang="en-US" altLang="zh-CN" sz="2800" baseline="-25000" dirty="0" smtClean="0">
                <a:latin typeface="+mn-ea"/>
              </a:rPr>
              <a:t>2</a:t>
            </a:r>
            <a:r>
              <a:rPr lang="zh-CN" altLang="zh-CN" sz="2800" dirty="0" smtClean="0">
                <a:latin typeface="+mn-ea"/>
              </a:rPr>
              <a:t>为</a:t>
            </a:r>
            <a:r>
              <a:rPr lang="en-US" altLang="zh-CN" sz="2800" dirty="0" smtClean="0">
                <a:latin typeface="+mn-ea"/>
              </a:rPr>
              <a:t>28.008 1</a:t>
            </a:r>
            <a:r>
              <a:rPr lang="en-US" altLang="zh-CN" sz="2800" dirty="0">
                <a:latin typeface="+mn-ea"/>
              </a:rPr>
              <a:t>,</a:t>
            </a:r>
            <a:r>
              <a:rPr lang="en-US" altLang="zh-CN" sz="2800" dirty="0" smtClean="0">
                <a:latin typeface="+mn-ea"/>
              </a:rPr>
              <a:t>C</a:t>
            </a:r>
            <a:r>
              <a:rPr lang="en-US" altLang="zh-CN" sz="2800" baseline="-25000" dirty="0" smtClean="0">
                <a:latin typeface="+mn-ea"/>
              </a:rPr>
              <a:t>2</a:t>
            </a:r>
            <a:r>
              <a:rPr lang="en-US" altLang="zh-CN" sz="2800" dirty="0" smtClean="0">
                <a:latin typeface="+mn-ea"/>
              </a:rPr>
              <a:t> H</a:t>
            </a:r>
            <a:r>
              <a:rPr lang="en-US" altLang="zh-CN" sz="2800" baseline="-25000" dirty="0" smtClean="0">
                <a:latin typeface="+mn-ea"/>
              </a:rPr>
              <a:t>4</a:t>
            </a:r>
            <a:r>
              <a:rPr lang="zh-CN" altLang="zh-CN" sz="2800" dirty="0" smtClean="0">
                <a:latin typeface="+mn-ea"/>
              </a:rPr>
              <a:t>为</a:t>
            </a:r>
            <a:r>
              <a:rPr lang="en-US" altLang="zh-CN" sz="2800" dirty="0" smtClean="0">
                <a:latin typeface="+mn-ea"/>
              </a:rPr>
              <a:t>28.0314</a:t>
            </a:r>
            <a:r>
              <a:rPr lang="zh-CN" altLang="zh-CN" sz="2800" dirty="0" smtClean="0">
                <a:latin typeface="+mn-ea"/>
              </a:rPr>
              <a:t>。</a:t>
            </a:r>
            <a:r>
              <a:rPr lang="zh-CN" altLang="zh-CN" sz="2800" dirty="0">
                <a:latin typeface="+mn-ea"/>
              </a:rPr>
              <a:t>若</a:t>
            </a:r>
            <a:r>
              <a:rPr lang="zh-CN" altLang="zh-CN" sz="2800" dirty="0" smtClean="0">
                <a:latin typeface="+mn-ea"/>
              </a:rPr>
              <a:t>应用高</a:t>
            </a:r>
            <a:r>
              <a:rPr lang="zh-CN" altLang="zh-CN" sz="2800" dirty="0">
                <a:latin typeface="+mn-ea"/>
              </a:rPr>
              <a:t>分辨质谱仪，数据可精确到万分之一，就可根据分子离子峰</a:t>
            </a:r>
            <a:r>
              <a:rPr lang="zh-CN" altLang="zh-CN" sz="2800" dirty="0" smtClean="0">
                <a:latin typeface="+mn-ea"/>
              </a:rPr>
              <a:t>的</a:t>
            </a:r>
            <a:r>
              <a:rPr lang="en-US" altLang="zh-CN" sz="2800" dirty="0" smtClean="0">
                <a:latin typeface="+mn-ea"/>
              </a:rPr>
              <a:t>m/z</a:t>
            </a:r>
            <a:r>
              <a:rPr lang="zh-CN" altLang="zh-CN" sz="2800" dirty="0">
                <a:latin typeface="+mn-ea"/>
              </a:rPr>
              <a:t>值写出唯一的分子式</a:t>
            </a:r>
            <a:r>
              <a:rPr lang="zh-CN" altLang="zh-CN" sz="2800" dirty="0" smtClean="0">
                <a:latin typeface="+mn-ea"/>
              </a:rPr>
              <a:t>。</a:t>
            </a:r>
            <a:endParaRPr lang="zh-CN" altLang="zh-CN" sz="2800" dirty="0">
              <a:latin typeface="+mn-ea"/>
            </a:endParaRPr>
          </a:p>
        </p:txBody>
      </p:sp>
    </p:spTree>
    <p:extLst>
      <p:ext uri="{BB962C8B-B14F-4D97-AF65-F5344CB8AC3E}">
        <p14:creationId xmlns:p14="http://schemas.microsoft.com/office/powerpoint/2010/main" val="3219207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1117188"/>
            <a:ext cx="8280920" cy="4832092"/>
          </a:xfrm>
          <a:prstGeom prst="rect">
            <a:avLst/>
          </a:prstGeom>
        </p:spPr>
        <p:txBody>
          <a:bodyPr wrap="square">
            <a:spAutoFit/>
          </a:bodyPr>
          <a:lstStyle/>
          <a:p>
            <a:r>
              <a:rPr lang="en-US" altLang="zh-CN" sz="2800" dirty="0" smtClean="0">
                <a:latin typeface="+mn-ea"/>
              </a:rPr>
              <a:t>    </a:t>
            </a:r>
            <a:r>
              <a:rPr lang="zh-CN" altLang="zh-CN" sz="2800" dirty="0" smtClean="0">
                <a:latin typeface="+mn-ea"/>
              </a:rPr>
              <a:t>另</a:t>
            </a:r>
            <a:r>
              <a:rPr lang="zh-CN" altLang="zh-CN" sz="2800" dirty="0">
                <a:latin typeface="+mn-ea"/>
              </a:rPr>
              <a:t>一方法是利用同位素确定分子式。质谱可以测定所有离子</a:t>
            </a:r>
            <a:r>
              <a:rPr lang="zh-CN" altLang="zh-CN" sz="2800" dirty="0" smtClean="0">
                <a:latin typeface="+mn-ea"/>
              </a:rPr>
              <a:t>的</a:t>
            </a:r>
            <a:r>
              <a:rPr lang="en-US" altLang="zh-CN" sz="2800" dirty="0" smtClean="0">
                <a:latin typeface="+mn-ea"/>
              </a:rPr>
              <a:t>m/z</a:t>
            </a:r>
            <a:r>
              <a:rPr lang="zh-CN" altLang="zh-CN" sz="2800" dirty="0" smtClean="0">
                <a:latin typeface="+mn-ea"/>
              </a:rPr>
              <a:t>值</a:t>
            </a:r>
            <a:r>
              <a:rPr lang="zh-CN" altLang="zh-CN" sz="2800" dirty="0">
                <a:latin typeface="+mn-ea"/>
              </a:rPr>
              <a:t>，化合物中存在</a:t>
            </a:r>
            <a:r>
              <a:rPr lang="zh-CN" altLang="zh-CN" sz="2800" dirty="0" smtClean="0">
                <a:latin typeface="+mn-ea"/>
              </a:rPr>
              <a:t>同位素</a:t>
            </a:r>
            <a:r>
              <a:rPr lang="zh-CN" altLang="zh-CN" sz="2800" dirty="0">
                <a:latin typeface="+mn-ea"/>
              </a:rPr>
              <a:t>，因此谱图中也会出现含同位素的离子峰。如甲烷质谱（图</a:t>
            </a:r>
            <a:r>
              <a:rPr lang="en-US" altLang="zh-CN" sz="2800" dirty="0">
                <a:latin typeface="+mn-ea"/>
              </a:rPr>
              <a:t>12-28)</a:t>
            </a:r>
            <a:r>
              <a:rPr lang="zh-CN" altLang="zh-CN" sz="2800" dirty="0">
                <a:latin typeface="+mn-ea"/>
              </a:rPr>
              <a:t>中具有</a:t>
            </a:r>
            <a:r>
              <a:rPr lang="en-US" altLang="zh-CN" sz="2800" dirty="0">
                <a:latin typeface="+mn-ea"/>
              </a:rPr>
              <a:t>m/z </a:t>
            </a:r>
            <a:r>
              <a:rPr lang="en-US" altLang="zh-CN" sz="2800" dirty="0" smtClean="0">
                <a:latin typeface="+mn-ea"/>
              </a:rPr>
              <a:t>17</a:t>
            </a:r>
            <a:r>
              <a:rPr lang="zh-CN" altLang="zh-CN" sz="2800" dirty="0" smtClean="0">
                <a:latin typeface="+mn-ea"/>
              </a:rPr>
              <a:t>的同位素峰</a:t>
            </a:r>
            <a:r>
              <a:rPr lang="zh-CN" altLang="zh-CN" sz="2800" dirty="0">
                <a:latin typeface="+mn-ea"/>
              </a:rPr>
              <a:t>。考虑甲烷分子多数为</a:t>
            </a:r>
            <a:r>
              <a:rPr lang="en-US" altLang="zh-CN" sz="2800" baseline="30000" dirty="0" smtClean="0">
                <a:latin typeface="+mn-ea"/>
              </a:rPr>
              <a:t>12</a:t>
            </a:r>
            <a:r>
              <a:rPr lang="en-US" altLang="zh-CN" sz="2800" dirty="0" smtClean="0">
                <a:latin typeface="+mn-ea"/>
              </a:rPr>
              <a:t>C</a:t>
            </a:r>
            <a:r>
              <a:rPr lang="en-US" altLang="zh-CN" sz="2800" baseline="30000" dirty="0">
                <a:latin typeface="+mn-ea"/>
              </a:rPr>
              <a:t>1</a:t>
            </a:r>
            <a:r>
              <a:rPr lang="en-US" altLang="zh-CN" sz="2800" dirty="0" smtClean="0">
                <a:latin typeface="+mn-ea"/>
              </a:rPr>
              <a:t>H</a:t>
            </a:r>
            <a:r>
              <a:rPr lang="en-US" altLang="zh-CN" sz="2800" baseline="-25000" dirty="0" smtClean="0">
                <a:latin typeface="+mn-ea"/>
              </a:rPr>
              <a:t>4</a:t>
            </a:r>
            <a:r>
              <a:rPr lang="zh-CN" altLang="zh-CN" sz="2800" dirty="0">
                <a:latin typeface="+mn-ea"/>
              </a:rPr>
              <a:t>，相对分子质量为</a:t>
            </a:r>
            <a:r>
              <a:rPr lang="en-US" altLang="zh-CN" sz="2800" dirty="0">
                <a:latin typeface="+mn-ea"/>
              </a:rPr>
              <a:t>16</a:t>
            </a:r>
            <a:r>
              <a:rPr lang="zh-CN" altLang="zh-CN" sz="2800" dirty="0">
                <a:latin typeface="+mn-ea"/>
              </a:rPr>
              <a:t>,但少数分子可能</a:t>
            </a:r>
            <a:r>
              <a:rPr lang="zh-CN" altLang="zh-CN" sz="2800" dirty="0" smtClean="0">
                <a:latin typeface="+mn-ea"/>
              </a:rPr>
              <a:t>为</a:t>
            </a:r>
            <a:r>
              <a:rPr lang="en-US" altLang="zh-CN" sz="2800" baseline="30000" dirty="0">
                <a:latin typeface="+mn-ea"/>
              </a:rPr>
              <a:t>12</a:t>
            </a:r>
            <a:r>
              <a:rPr lang="en-US" altLang="zh-CN" sz="2800" dirty="0">
                <a:latin typeface="+mn-ea"/>
              </a:rPr>
              <a:t>C</a:t>
            </a:r>
            <a:r>
              <a:rPr lang="en-US" altLang="zh-CN" sz="2800" baseline="30000" dirty="0">
                <a:latin typeface="+mn-ea"/>
              </a:rPr>
              <a:t>2</a:t>
            </a:r>
            <a:r>
              <a:rPr lang="en-US" altLang="zh-CN" sz="2800" dirty="0">
                <a:latin typeface="+mn-ea"/>
              </a:rPr>
              <a:t>H</a:t>
            </a:r>
            <a:r>
              <a:rPr lang="en-US" altLang="zh-CN" sz="2800" baseline="30000" dirty="0">
                <a:latin typeface="+mn-ea"/>
              </a:rPr>
              <a:t>1</a:t>
            </a:r>
            <a:r>
              <a:rPr lang="en-US" altLang="zh-CN" sz="2800" dirty="0">
                <a:latin typeface="+mn-ea"/>
              </a:rPr>
              <a:t>H</a:t>
            </a:r>
            <a:r>
              <a:rPr lang="en-US" altLang="zh-CN" sz="2800" baseline="-25000" dirty="0">
                <a:latin typeface="+mn-ea"/>
              </a:rPr>
              <a:t>3</a:t>
            </a:r>
            <a:r>
              <a:rPr lang="zh-CN" altLang="en-US" sz="2800" baseline="-25000" dirty="0">
                <a:latin typeface="+mn-ea"/>
              </a:rPr>
              <a:t>，</a:t>
            </a:r>
            <a:r>
              <a:rPr lang="zh-CN" altLang="zh-CN" sz="2800" dirty="0" smtClean="0">
                <a:latin typeface="+mn-ea"/>
              </a:rPr>
              <a:t>它们的相对</a:t>
            </a:r>
            <a:r>
              <a:rPr lang="zh-CN" altLang="zh-CN" sz="2800" dirty="0">
                <a:latin typeface="+mn-ea"/>
              </a:rPr>
              <a:t>分子质量</a:t>
            </a:r>
            <a:r>
              <a:rPr lang="zh-CN" altLang="zh-CN" sz="2800" dirty="0" smtClean="0">
                <a:latin typeface="+mn-ea"/>
              </a:rPr>
              <a:t>为</a:t>
            </a:r>
            <a:r>
              <a:rPr lang="en-US" altLang="zh-CN" sz="2800" dirty="0" smtClean="0">
                <a:latin typeface="+mn-ea"/>
              </a:rPr>
              <a:t>17</a:t>
            </a:r>
            <a:r>
              <a:rPr lang="zh-CN" altLang="zh-CN" sz="2800" dirty="0" smtClean="0">
                <a:latin typeface="+mn-ea"/>
              </a:rPr>
              <a:t>。</a:t>
            </a:r>
            <a:r>
              <a:rPr lang="zh-CN" altLang="zh-CN" sz="2800" dirty="0">
                <a:latin typeface="+mn-ea"/>
              </a:rPr>
              <a:t>图</a:t>
            </a:r>
            <a:r>
              <a:rPr lang="zh-CN" altLang="zh-CN" sz="2800" dirty="0" smtClean="0">
                <a:latin typeface="+mn-ea"/>
              </a:rPr>
              <a:t>中</a:t>
            </a:r>
            <a:r>
              <a:rPr lang="en-US" altLang="zh-CN" sz="2800" dirty="0" smtClean="0">
                <a:latin typeface="+mn-ea"/>
              </a:rPr>
              <a:t>m/z16</a:t>
            </a:r>
            <a:r>
              <a:rPr lang="zh-CN" altLang="zh-CN" sz="2800" dirty="0">
                <a:latin typeface="+mn-ea"/>
              </a:rPr>
              <a:t>为分子离子峰，</a:t>
            </a:r>
            <a:r>
              <a:rPr lang="en-US" altLang="zh-CN" sz="2800" dirty="0" smtClean="0">
                <a:latin typeface="+mn-ea"/>
              </a:rPr>
              <a:t>m/z17</a:t>
            </a:r>
            <a:r>
              <a:rPr lang="zh-CN" altLang="zh-CN" sz="2800" dirty="0">
                <a:latin typeface="+mn-ea"/>
              </a:rPr>
              <a:t>为</a:t>
            </a:r>
            <a:r>
              <a:rPr lang="en-US" altLang="zh-CN" sz="2800" dirty="0" smtClean="0">
                <a:latin typeface="+mn-ea"/>
              </a:rPr>
              <a:t>M+1</a:t>
            </a:r>
            <a:r>
              <a:rPr lang="zh-CN" altLang="zh-CN" sz="2800" dirty="0">
                <a:latin typeface="+mn-ea"/>
              </a:rPr>
              <a:t>峰。这两个峰的相对强度</a:t>
            </a:r>
            <a:r>
              <a:rPr lang="zh-CN" altLang="zh-CN" sz="2800" dirty="0" smtClean="0">
                <a:latin typeface="+mn-ea"/>
              </a:rPr>
              <a:t>比</a:t>
            </a:r>
            <a:r>
              <a:rPr lang="zh-CN" altLang="zh-CN" sz="2800" dirty="0">
                <a:latin typeface="+mn-ea"/>
              </a:rPr>
              <a:t>与同位素在自然界存在的丰度有关，也与分子中所含元素的个数有关。表</a:t>
            </a:r>
            <a:r>
              <a:rPr lang="en-US" altLang="zh-CN" sz="2800" dirty="0">
                <a:latin typeface="+mn-ea"/>
              </a:rPr>
              <a:t>12-3</a:t>
            </a:r>
            <a:r>
              <a:rPr lang="zh-CN" altLang="zh-CN" sz="2800" dirty="0">
                <a:latin typeface="+mn-ea"/>
              </a:rPr>
              <a:t>列出了一些</a:t>
            </a:r>
            <a:r>
              <a:rPr lang="zh-CN" altLang="zh-CN" sz="2800" dirty="0" smtClean="0">
                <a:latin typeface="+mn-ea"/>
              </a:rPr>
              <a:t>元素</a:t>
            </a:r>
            <a:r>
              <a:rPr lang="zh-CN" altLang="zh-CN" sz="2800" dirty="0">
                <a:latin typeface="+mn-ea"/>
              </a:rPr>
              <a:t>的自然丰度。</a:t>
            </a:r>
          </a:p>
          <a:p>
            <a:endParaRPr lang="zh-CN" altLang="zh-CN" sz="2800" dirty="0">
              <a:latin typeface="+mn-ea"/>
            </a:endParaRPr>
          </a:p>
        </p:txBody>
      </p:sp>
    </p:spTree>
    <p:extLst>
      <p:ext uri="{BB962C8B-B14F-4D97-AF65-F5344CB8AC3E}">
        <p14:creationId xmlns:p14="http://schemas.microsoft.com/office/powerpoint/2010/main" val="765441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descr="C:\Users\dmt\AppData\Roaming\Tencent\Users\280268031\QQ\WinTemp\RichOle\2X6I[6$_1043(J%R71J}LF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798" y="1052736"/>
            <a:ext cx="742961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025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4319" y="1844824"/>
            <a:ext cx="8280920" cy="954107"/>
          </a:xfrm>
          <a:prstGeom prst="rect">
            <a:avLst/>
          </a:prstGeom>
        </p:spPr>
        <p:txBody>
          <a:bodyPr wrap="square">
            <a:spAutoFit/>
          </a:bodyPr>
          <a:lstStyle/>
          <a:p>
            <a:r>
              <a:rPr lang="en-US" altLang="zh-CN" sz="2800" dirty="0" smtClean="0">
                <a:latin typeface="+mn-ea"/>
              </a:rPr>
              <a:t>    </a:t>
            </a:r>
            <a:r>
              <a:rPr lang="zh-CN" altLang="zh-CN" sz="2800" dirty="0" smtClean="0">
                <a:latin typeface="+mn-ea"/>
              </a:rPr>
              <a:t>由</a:t>
            </a:r>
            <a:r>
              <a:rPr lang="zh-CN" altLang="zh-CN" sz="2800" dirty="0">
                <a:latin typeface="+mn-ea"/>
              </a:rPr>
              <a:t>同位素自然丰度，只含</a:t>
            </a:r>
            <a:r>
              <a:rPr lang="en-US" altLang="zh-CN" sz="2800" dirty="0">
                <a:latin typeface="+mn-ea"/>
              </a:rPr>
              <a:t>C</a:t>
            </a:r>
            <a:r>
              <a:rPr lang="zh-CN" altLang="zh-CN" sz="2800" dirty="0">
                <a:latin typeface="+mn-ea"/>
              </a:rPr>
              <a:t>、</a:t>
            </a:r>
            <a:r>
              <a:rPr lang="en-US" altLang="zh-CN" sz="2800" dirty="0">
                <a:latin typeface="+mn-ea"/>
              </a:rPr>
              <a:t>H</a:t>
            </a:r>
            <a:r>
              <a:rPr lang="zh-CN" altLang="zh-CN" sz="2800" dirty="0">
                <a:latin typeface="+mn-ea"/>
              </a:rPr>
              <a:t>、</a:t>
            </a:r>
            <a:r>
              <a:rPr lang="en-US" altLang="zh-CN" sz="2800" dirty="0">
                <a:latin typeface="+mn-ea"/>
              </a:rPr>
              <a:t>0</a:t>
            </a:r>
            <a:r>
              <a:rPr lang="zh-CN" altLang="zh-CN" sz="2800" dirty="0">
                <a:latin typeface="+mn-ea"/>
              </a:rPr>
              <a:t>、</a:t>
            </a:r>
            <a:r>
              <a:rPr lang="en-US" altLang="zh-CN" sz="2800" dirty="0">
                <a:latin typeface="+mn-ea"/>
              </a:rPr>
              <a:t>N</a:t>
            </a:r>
            <a:r>
              <a:rPr lang="zh-CN" altLang="zh-CN" sz="2800" dirty="0">
                <a:latin typeface="+mn-ea"/>
              </a:rPr>
              <a:t>的化合物的</a:t>
            </a:r>
            <a:r>
              <a:rPr lang="en-US" altLang="zh-CN" sz="2800" dirty="0">
                <a:latin typeface="+mn-ea"/>
              </a:rPr>
              <a:t>M</a:t>
            </a:r>
            <a:r>
              <a:rPr lang="zh-CN" altLang="zh-CN" sz="2800" dirty="0">
                <a:latin typeface="+mn-ea"/>
              </a:rPr>
              <a:t>和</a:t>
            </a:r>
            <a:r>
              <a:rPr lang="en-US" altLang="zh-CN" sz="2800" dirty="0" smtClean="0">
                <a:latin typeface="+mn-ea"/>
              </a:rPr>
              <a:t>M+1</a:t>
            </a:r>
            <a:r>
              <a:rPr lang="zh-CN" altLang="zh-CN" sz="2800" dirty="0">
                <a:latin typeface="+mn-ea"/>
              </a:rPr>
              <a:t>峰的相对强度比可由式（</a:t>
            </a:r>
            <a:r>
              <a:rPr lang="en-US" altLang="zh-CN" sz="2800" dirty="0" smtClean="0">
                <a:latin typeface="+mn-ea"/>
              </a:rPr>
              <a:t>12-11</a:t>
            </a:r>
            <a:r>
              <a:rPr lang="en-US" altLang="zh-CN" sz="2800" dirty="0">
                <a:latin typeface="+mn-ea"/>
              </a:rPr>
              <a:t>)</a:t>
            </a:r>
            <a:r>
              <a:rPr lang="zh-CN" altLang="zh-CN" sz="2800" dirty="0">
                <a:latin typeface="+mn-ea"/>
              </a:rPr>
              <a:t>计算得到。</a:t>
            </a:r>
          </a:p>
        </p:txBody>
      </p:sp>
      <p:pic>
        <p:nvPicPr>
          <p:cNvPr id="1025" name="Picture 1" descr="C:\Users\dmt\AppData\Roaming\Tencent\Users\280268031\QQ\WinTemp\RichOle\1EBZ4RIG]DR42_~ESYMEG`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212976"/>
            <a:ext cx="8964488" cy="1765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4270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330890"/>
            <a:ext cx="8352928" cy="3970318"/>
          </a:xfrm>
          <a:prstGeom prst="rect">
            <a:avLst/>
          </a:prstGeom>
        </p:spPr>
        <p:txBody>
          <a:bodyPr wrap="square">
            <a:spAutoFit/>
          </a:bodyPr>
          <a:lstStyle/>
          <a:p>
            <a:r>
              <a:rPr lang="zh-CN" altLang="en-US" sz="2800" dirty="0" smtClean="0">
                <a:latin typeface="+mn-ea"/>
              </a:rPr>
              <a:t>    用</a:t>
            </a:r>
            <a:r>
              <a:rPr lang="zh-CN" altLang="zh-CN" sz="2800" dirty="0" smtClean="0">
                <a:latin typeface="+mn-ea"/>
              </a:rPr>
              <a:t>类似</a:t>
            </a:r>
            <a:r>
              <a:rPr lang="zh-CN" altLang="zh-CN" sz="2800" dirty="0">
                <a:latin typeface="+mn-ea"/>
              </a:rPr>
              <a:t>的方法可求出</a:t>
            </a:r>
            <a:r>
              <a:rPr lang="en-US" altLang="zh-CN" sz="2800" dirty="0" smtClean="0">
                <a:latin typeface="+mn-ea"/>
              </a:rPr>
              <a:t>M+2</a:t>
            </a:r>
            <a:r>
              <a:rPr lang="zh-CN" altLang="zh-CN" sz="2800" dirty="0">
                <a:latin typeface="+mn-ea"/>
              </a:rPr>
              <a:t>峰的</a:t>
            </a:r>
            <a:r>
              <a:rPr lang="zh-CN" altLang="zh-CN" sz="2800" dirty="0" smtClean="0">
                <a:latin typeface="+mn-ea"/>
              </a:rPr>
              <a:t>相对强度</a:t>
            </a:r>
            <a:r>
              <a:rPr lang="zh-CN" altLang="zh-CN" sz="2800" dirty="0">
                <a:latin typeface="+mn-ea"/>
              </a:rPr>
              <a:t>。只要分子式确定，其</a:t>
            </a:r>
            <a:r>
              <a:rPr lang="en-US" altLang="zh-CN" sz="2800" dirty="0" smtClean="0">
                <a:latin typeface="+mn-ea"/>
              </a:rPr>
              <a:t>M、M+1</a:t>
            </a:r>
            <a:r>
              <a:rPr lang="zh-CN" altLang="zh-CN" sz="2800" dirty="0" smtClean="0">
                <a:latin typeface="+mn-ea"/>
              </a:rPr>
              <a:t>和</a:t>
            </a:r>
            <a:r>
              <a:rPr lang="en-US" altLang="zh-CN" sz="2800" dirty="0" smtClean="0">
                <a:latin typeface="+mn-ea"/>
              </a:rPr>
              <a:t>M+2</a:t>
            </a:r>
            <a:r>
              <a:rPr lang="zh-CN" altLang="zh-CN" sz="2800" dirty="0">
                <a:latin typeface="+mn-ea"/>
              </a:rPr>
              <a:t>峰相对强度比是一定的，从质谱</a:t>
            </a:r>
            <a:r>
              <a:rPr lang="zh-CN" altLang="zh-CN" sz="2800" dirty="0" smtClean="0">
                <a:latin typeface="+mn-ea"/>
              </a:rPr>
              <a:t>中得到</a:t>
            </a:r>
            <a:r>
              <a:rPr lang="zh-CN" altLang="zh-CN" sz="2800" dirty="0">
                <a:latin typeface="+mn-ea"/>
              </a:rPr>
              <a:t>它们的相对强度可以反过来推知</a:t>
            </a:r>
            <a:r>
              <a:rPr lang="zh-CN" altLang="zh-CN" sz="2800" dirty="0" smtClean="0">
                <a:latin typeface="+mn-ea"/>
              </a:rPr>
              <a:t>分子式</a:t>
            </a:r>
            <a:r>
              <a:rPr lang="zh-CN" altLang="zh-CN" sz="2800" dirty="0">
                <a:latin typeface="+mn-ea"/>
              </a:rPr>
              <a:t>。贝农（</a:t>
            </a:r>
            <a:r>
              <a:rPr lang="en-US" altLang="zh-CN" sz="2800" dirty="0" err="1">
                <a:latin typeface="+mn-ea"/>
              </a:rPr>
              <a:t>Beynon</a:t>
            </a:r>
            <a:r>
              <a:rPr lang="zh-CN" altLang="zh-CN" sz="2800" dirty="0">
                <a:latin typeface="+mn-ea"/>
              </a:rPr>
              <a:t>)根据同位素峰</a:t>
            </a:r>
            <a:r>
              <a:rPr lang="zh-CN" altLang="zh-CN" sz="2800" dirty="0" smtClean="0">
                <a:latin typeface="+mn-ea"/>
              </a:rPr>
              <a:t>强度</a:t>
            </a:r>
            <a:r>
              <a:rPr lang="zh-CN" altLang="zh-CN" sz="2800" dirty="0">
                <a:latin typeface="+mn-ea"/>
              </a:rPr>
              <a:t>比与组成分子的元素间的关系编制</a:t>
            </a:r>
            <a:r>
              <a:rPr lang="zh-CN" altLang="zh-CN" sz="2800" dirty="0" smtClean="0">
                <a:latin typeface="+mn-ea"/>
              </a:rPr>
              <a:t>了只</a:t>
            </a:r>
            <a:r>
              <a:rPr lang="zh-CN" altLang="zh-CN" sz="2800" dirty="0">
                <a:latin typeface="+mn-ea"/>
              </a:rPr>
              <a:t>含</a:t>
            </a:r>
            <a:r>
              <a:rPr lang="en-US" altLang="zh-CN" sz="2800" dirty="0">
                <a:latin typeface="+mn-ea"/>
              </a:rPr>
              <a:t>C</a:t>
            </a:r>
            <a:r>
              <a:rPr lang="zh-CN" altLang="zh-CN" sz="2800" dirty="0">
                <a:latin typeface="+mn-ea"/>
              </a:rPr>
              <a:t>、</a:t>
            </a:r>
            <a:r>
              <a:rPr lang="en-US" altLang="zh-CN" sz="2800" dirty="0">
                <a:latin typeface="+mn-ea"/>
              </a:rPr>
              <a:t>H</a:t>
            </a:r>
            <a:r>
              <a:rPr lang="zh-CN" altLang="zh-CN" sz="2800" dirty="0">
                <a:latin typeface="+mn-ea"/>
              </a:rPr>
              <a:t>、</a:t>
            </a:r>
            <a:r>
              <a:rPr lang="en-US" altLang="zh-CN" sz="2800" dirty="0">
                <a:latin typeface="+mn-ea"/>
              </a:rPr>
              <a:t>0</a:t>
            </a:r>
            <a:r>
              <a:rPr lang="zh-CN" altLang="zh-CN" sz="2800" dirty="0">
                <a:latin typeface="+mn-ea"/>
              </a:rPr>
              <a:t>、</a:t>
            </a:r>
            <a:r>
              <a:rPr lang="en-US" altLang="zh-CN" sz="2800" dirty="0">
                <a:latin typeface="+mn-ea"/>
              </a:rPr>
              <a:t>N</a:t>
            </a:r>
            <a:r>
              <a:rPr lang="zh-CN" altLang="zh-CN" sz="2800" dirty="0">
                <a:latin typeface="+mn-ea"/>
              </a:rPr>
              <a:t>化合物的</a:t>
            </a:r>
            <a:r>
              <a:rPr lang="en-US" altLang="zh-CN" sz="2800" dirty="0" smtClean="0">
                <a:latin typeface="+mn-ea"/>
              </a:rPr>
              <a:t>M、M+1</a:t>
            </a:r>
            <a:r>
              <a:rPr lang="zh-CN" altLang="zh-CN" sz="2800" dirty="0">
                <a:latin typeface="+mn-ea"/>
              </a:rPr>
              <a:t>和</a:t>
            </a:r>
            <a:r>
              <a:rPr lang="en-US" altLang="zh-CN" sz="2800" dirty="0" smtClean="0">
                <a:latin typeface="+mn-ea"/>
              </a:rPr>
              <a:t>M+2</a:t>
            </a:r>
            <a:r>
              <a:rPr lang="zh-CN" altLang="zh-CN" sz="2800" dirty="0">
                <a:latin typeface="+mn-ea"/>
              </a:rPr>
              <a:t>峰相对强度数据与分子式对照表</a:t>
            </a:r>
            <a:r>
              <a:rPr lang="zh-CN" altLang="zh-CN" sz="2800" dirty="0" smtClean="0">
                <a:latin typeface="+mn-ea"/>
              </a:rPr>
              <a:t>，可</a:t>
            </a:r>
            <a:r>
              <a:rPr lang="zh-CN" altLang="zh-CN" sz="2800" dirty="0">
                <a:latin typeface="+mn-ea"/>
              </a:rPr>
              <a:t>根据实测波谱图中同位素峰</a:t>
            </a:r>
            <a:r>
              <a:rPr lang="zh-CN" altLang="zh-CN" sz="2800" dirty="0" smtClean="0">
                <a:latin typeface="+mn-ea"/>
              </a:rPr>
              <a:t>相对强度比</a:t>
            </a:r>
            <a:r>
              <a:rPr lang="zh-CN" altLang="zh-CN" sz="2800" dirty="0">
                <a:latin typeface="+mn-ea"/>
              </a:rPr>
              <a:t>查找此表，获得相应分子式。</a:t>
            </a:r>
          </a:p>
          <a:p>
            <a:endParaRPr lang="zh-CN" altLang="en-US" sz="2800" dirty="0">
              <a:latin typeface="+mn-ea"/>
            </a:endParaRPr>
          </a:p>
        </p:txBody>
      </p:sp>
    </p:spTree>
    <p:extLst>
      <p:ext uri="{BB962C8B-B14F-4D97-AF65-F5344CB8AC3E}">
        <p14:creationId xmlns:p14="http://schemas.microsoft.com/office/powerpoint/2010/main" val="1294151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988840"/>
            <a:ext cx="8352928" cy="3108543"/>
          </a:xfrm>
          <a:prstGeom prst="rect">
            <a:avLst/>
          </a:prstGeom>
        </p:spPr>
        <p:txBody>
          <a:bodyPr wrap="square">
            <a:spAutoFit/>
          </a:bodyPr>
          <a:lstStyle/>
          <a:p>
            <a:r>
              <a:rPr lang="en-US" altLang="zh-CN" sz="2800" dirty="0" smtClean="0">
                <a:latin typeface="+mn-ea"/>
              </a:rPr>
              <a:t>    </a:t>
            </a:r>
            <a:r>
              <a:rPr lang="zh-CN" altLang="zh-CN" sz="2800" dirty="0" smtClean="0">
                <a:latin typeface="+mn-ea"/>
              </a:rPr>
              <a:t>只</a:t>
            </a:r>
            <a:r>
              <a:rPr lang="zh-CN" altLang="zh-CN" sz="2800" dirty="0">
                <a:latin typeface="+mn-ea"/>
              </a:rPr>
              <a:t>含</a:t>
            </a:r>
            <a:r>
              <a:rPr lang="en-US" altLang="zh-CN" sz="2800" dirty="0">
                <a:latin typeface="+mn-ea"/>
              </a:rPr>
              <a:t>C</a:t>
            </a:r>
            <a:r>
              <a:rPr lang="zh-CN" altLang="zh-CN" sz="2800" dirty="0">
                <a:latin typeface="+mn-ea"/>
              </a:rPr>
              <a:t>、</a:t>
            </a:r>
            <a:r>
              <a:rPr lang="en-US" altLang="zh-CN" sz="2800" dirty="0">
                <a:latin typeface="+mn-ea"/>
              </a:rPr>
              <a:t>H</a:t>
            </a:r>
            <a:r>
              <a:rPr lang="zh-CN" altLang="zh-CN" sz="2800" dirty="0">
                <a:latin typeface="+mn-ea"/>
              </a:rPr>
              <a:t>、</a:t>
            </a:r>
            <a:r>
              <a:rPr lang="en-US" altLang="zh-CN" sz="2800" dirty="0">
                <a:latin typeface="+mn-ea"/>
              </a:rPr>
              <a:t>0</a:t>
            </a:r>
            <a:r>
              <a:rPr lang="zh-CN" altLang="zh-CN" sz="2800" dirty="0">
                <a:latin typeface="+mn-ea"/>
              </a:rPr>
              <a:t>、</a:t>
            </a:r>
            <a:r>
              <a:rPr lang="en-US" altLang="zh-CN" sz="2800" dirty="0">
                <a:latin typeface="+mn-ea"/>
              </a:rPr>
              <a:t>N</a:t>
            </a:r>
            <a:r>
              <a:rPr lang="zh-CN" altLang="zh-CN" sz="2800" dirty="0">
                <a:latin typeface="+mn-ea"/>
              </a:rPr>
              <a:t>的化合物</a:t>
            </a:r>
            <a:r>
              <a:rPr lang="en-US" altLang="zh-CN" sz="2800" dirty="0" smtClean="0">
                <a:latin typeface="+mn-ea"/>
              </a:rPr>
              <a:t>M+2</a:t>
            </a:r>
            <a:r>
              <a:rPr lang="zh-CN" altLang="zh-CN" sz="2800" dirty="0">
                <a:latin typeface="+mn-ea"/>
              </a:rPr>
              <a:t>峰非常弱，几乎可以忽略。但含</a:t>
            </a:r>
            <a:r>
              <a:rPr lang="en-US" altLang="zh-CN" sz="2800" dirty="0">
                <a:latin typeface="+mn-ea"/>
              </a:rPr>
              <a:t>Br</a:t>
            </a:r>
            <a:r>
              <a:rPr lang="zh-CN" altLang="zh-CN" sz="2800" dirty="0">
                <a:latin typeface="+mn-ea"/>
              </a:rPr>
              <a:t>、</a:t>
            </a:r>
            <a:r>
              <a:rPr lang="en-US" altLang="zh-CN" sz="2800" dirty="0" err="1">
                <a:latin typeface="+mn-ea"/>
              </a:rPr>
              <a:t>Cl</a:t>
            </a:r>
            <a:r>
              <a:rPr lang="zh-CN" altLang="zh-CN" sz="2800" dirty="0">
                <a:latin typeface="+mn-ea"/>
              </a:rPr>
              <a:t>、</a:t>
            </a:r>
            <a:r>
              <a:rPr lang="en-US" altLang="zh-CN" sz="2800" dirty="0">
                <a:latin typeface="+mn-ea"/>
              </a:rPr>
              <a:t>S</a:t>
            </a:r>
            <a:r>
              <a:rPr lang="zh-CN" altLang="zh-CN" sz="2800" dirty="0">
                <a:latin typeface="+mn-ea"/>
              </a:rPr>
              <a:t>等元素的化合物</a:t>
            </a:r>
            <a:r>
              <a:rPr lang="en-US" altLang="zh-CN" sz="2800" dirty="0" smtClean="0">
                <a:latin typeface="+mn-ea"/>
              </a:rPr>
              <a:t>M+2</a:t>
            </a:r>
            <a:r>
              <a:rPr lang="zh-CN" altLang="zh-CN" sz="2800" dirty="0">
                <a:latin typeface="+mn-ea"/>
              </a:rPr>
              <a:t>峰却非常强。这是因为</a:t>
            </a:r>
            <a:r>
              <a:rPr lang="en-US" altLang="zh-CN" sz="2800" baseline="30000" dirty="0">
                <a:latin typeface="+mn-ea"/>
              </a:rPr>
              <a:t>81</a:t>
            </a:r>
            <a:r>
              <a:rPr lang="en-US" altLang="zh-CN" sz="2800" dirty="0">
                <a:latin typeface="+mn-ea"/>
              </a:rPr>
              <a:t>Br</a:t>
            </a:r>
            <a:r>
              <a:rPr lang="zh-CN" altLang="zh-CN" sz="2800" dirty="0">
                <a:latin typeface="+mn-ea"/>
              </a:rPr>
              <a:t>、</a:t>
            </a:r>
            <a:r>
              <a:rPr lang="en-US" altLang="zh-CN" sz="2800" baseline="30000" dirty="0">
                <a:latin typeface="+mn-ea"/>
              </a:rPr>
              <a:t>37</a:t>
            </a:r>
            <a:r>
              <a:rPr lang="en-US" altLang="zh-CN" sz="2800" dirty="0">
                <a:latin typeface="+mn-ea"/>
              </a:rPr>
              <a:t>C1</a:t>
            </a:r>
            <a:r>
              <a:rPr lang="zh-CN" altLang="zh-CN" sz="2800" dirty="0">
                <a:latin typeface="+mn-ea"/>
              </a:rPr>
              <a:t>、</a:t>
            </a:r>
            <a:r>
              <a:rPr lang="en-US" altLang="zh-CN" sz="2800" baseline="30000" dirty="0">
                <a:latin typeface="+mn-ea"/>
              </a:rPr>
              <a:t>34</a:t>
            </a:r>
            <a:r>
              <a:rPr lang="en-US" altLang="zh-CN" sz="2800" dirty="0">
                <a:latin typeface="+mn-ea"/>
              </a:rPr>
              <a:t>S</a:t>
            </a:r>
            <a:r>
              <a:rPr lang="zh-CN" altLang="zh-CN" sz="2800" dirty="0">
                <a:latin typeface="+mn-ea"/>
              </a:rPr>
              <a:t>自然丰度较大。如</a:t>
            </a:r>
            <a:r>
              <a:rPr lang="en-US" altLang="zh-CN" sz="2800" dirty="0">
                <a:latin typeface="+mn-ea"/>
              </a:rPr>
              <a:t>2-</a:t>
            </a:r>
            <a:r>
              <a:rPr lang="zh-CN" altLang="zh-CN" sz="2800" dirty="0">
                <a:latin typeface="+mn-ea"/>
              </a:rPr>
              <a:t>氯</a:t>
            </a:r>
            <a:r>
              <a:rPr lang="zh-CN" altLang="zh-CN" sz="2800" dirty="0" smtClean="0">
                <a:latin typeface="+mn-ea"/>
              </a:rPr>
              <a:t>丙</a:t>
            </a:r>
            <a:r>
              <a:rPr lang="zh-CN" altLang="en-US" sz="2800" dirty="0" smtClean="0">
                <a:latin typeface="+mn-ea"/>
              </a:rPr>
              <a:t>烷</a:t>
            </a:r>
            <a:r>
              <a:rPr lang="zh-CN" altLang="zh-CN" sz="2800" dirty="0" smtClean="0">
                <a:latin typeface="+mn-ea"/>
              </a:rPr>
              <a:t>和</a:t>
            </a:r>
            <a:r>
              <a:rPr lang="en-US" altLang="zh-CN" sz="2800" dirty="0">
                <a:latin typeface="+mn-ea"/>
              </a:rPr>
              <a:t>2</a:t>
            </a:r>
            <a:r>
              <a:rPr lang="zh-CN" altLang="zh-CN" sz="2800" dirty="0">
                <a:latin typeface="+mn-ea"/>
              </a:rPr>
              <a:t>-溴</a:t>
            </a:r>
            <a:r>
              <a:rPr lang="zh-CN" altLang="zh-CN" sz="2800" dirty="0" smtClean="0">
                <a:latin typeface="+mn-ea"/>
              </a:rPr>
              <a:t>丁</a:t>
            </a:r>
            <a:r>
              <a:rPr lang="zh-CN" altLang="en-US" sz="2800" dirty="0" smtClean="0">
                <a:latin typeface="+mn-ea"/>
              </a:rPr>
              <a:t>烷</a:t>
            </a:r>
            <a:r>
              <a:rPr lang="zh-CN" altLang="zh-CN" sz="2800" dirty="0" smtClean="0">
                <a:latin typeface="+mn-ea"/>
              </a:rPr>
              <a:t>质</a:t>
            </a:r>
            <a:r>
              <a:rPr lang="zh-CN" altLang="zh-CN" sz="2800" dirty="0">
                <a:latin typeface="+mn-ea"/>
              </a:rPr>
              <a:t>谱中就</a:t>
            </a:r>
            <a:r>
              <a:rPr lang="zh-CN" altLang="zh-CN" sz="2800" dirty="0" smtClean="0">
                <a:latin typeface="+mn-ea"/>
              </a:rPr>
              <a:t>出现较强</a:t>
            </a:r>
            <a:r>
              <a:rPr lang="zh-CN" altLang="zh-CN" sz="2800" dirty="0">
                <a:latin typeface="+mn-ea"/>
              </a:rPr>
              <a:t>的</a:t>
            </a:r>
            <a:r>
              <a:rPr lang="en-US" altLang="zh-CN" sz="2800" dirty="0" smtClean="0">
                <a:latin typeface="+mn-ea"/>
              </a:rPr>
              <a:t>M+2</a:t>
            </a:r>
            <a:r>
              <a:rPr lang="zh-CN" altLang="zh-CN" sz="2800" dirty="0">
                <a:latin typeface="+mn-ea"/>
              </a:rPr>
              <a:t>峰（图</a:t>
            </a:r>
            <a:r>
              <a:rPr lang="en-US" altLang="zh-CN" sz="2800" dirty="0">
                <a:latin typeface="+mn-ea"/>
              </a:rPr>
              <a:t>12-29)</a:t>
            </a:r>
            <a:r>
              <a:rPr lang="zh-CN" altLang="zh-CN" sz="2800" dirty="0">
                <a:latin typeface="+mn-ea"/>
              </a:rPr>
              <a:t>。</a:t>
            </a:r>
            <a:r>
              <a:rPr lang="en-US" altLang="zh-CN" sz="2800" dirty="0">
                <a:latin typeface="+mn-ea"/>
              </a:rPr>
              <a:t>2-</a:t>
            </a:r>
            <a:r>
              <a:rPr lang="zh-CN" altLang="zh-CN" sz="2800" dirty="0">
                <a:latin typeface="+mn-ea"/>
              </a:rPr>
              <a:t>溴丁烷质谱中</a:t>
            </a:r>
            <a:r>
              <a:rPr lang="en-US" altLang="zh-CN" sz="2800" dirty="0" smtClean="0">
                <a:latin typeface="+mn-ea"/>
              </a:rPr>
              <a:t>M+2</a:t>
            </a:r>
            <a:r>
              <a:rPr lang="zh-CN" altLang="zh-CN" sz="2800" dirty="0" smtClean="0">
                <a:latin typeface="+mn-ea"/>
              </a:rPr>
              <a:t>与</a:t>
            </a:r>
            <a:r>
              <a:rPr lang="en-US" altLang="zh-CN" sz="2800" dirty="0">
                <a:latin typeface="+mn-ea"/>
              </a:rPr>
              <a:t>M</a:t>
            </a:r>
            <a:r>
              <a:rPr lang="zh-CN" altLang="zh-CN" sz="2800" dirty="0">
                <a:latin typeface="+mn-ea"/>
              </a:rPr>
              <a:t>峰强度比</a:t>
            </a:r>
            <a:r>
              <a:rPr lang="zh-CN" altLang="zh-CN" sz="2800" dirty="0" smtClean="0">
                <a:latin typeface="+mn-ea"/>
              </a:rPr>
              <a:t>为</a:t>
            </a:r>
            <a:r>
              <a:rPr lang="en-US" altLang="zh-CN" sz="2800" dirty="0" smtClean="0">
                <a:latin typeface="+mn-ea"/>
              </a:rPr>
              <a:t>97</a:t>
            </a:r>
            <a:r>
              <a:rPr lang="en-US" altLang="zh-CN" sz="2800" dirty="0" smtClean="0">
                <a:latin typeface="+mn-ea"/>
              </a:rPr>
              <a:t>:100</a:t>
            </a:r>
            <a:r>
              <a:rPr lang="en-US" altLang="zh-CN" sz="2800" dirty="0">
                <a:latin typeface="+mn-ea"/>
              </a:rPr>
              <a:t>,</a:t>
            </a:r>
            <a:r>
              <a:rPr lang="zh-CN" altLang="zh-CN" sz="2800" dirty="0">
                <a:latin typeface="+mn-ea"/>
              </a:rPr>
              <a:t>恰好是</a:t>
            </a:r>
            <a:r>
              <a:rPr lang="en-US" altLang="zh-CN" sz="2800" baseline="30000" dirty="0">
                <a:latin typeface="+mn-ea"/>
              </a:rPr>
              <a:t>81</a:t>
            </a:r>
            <a:r>
              <a:rPr lang="en-US" altLang="zh-CN" sz="2800" dirty="0">
                <a:latin typeface="+mn-ea"/>
              </a:rPr>
              <a:t>Br</a:t>
            </a:r>
            <a:r>
              <a:rPr lang="zh-CN" altLang="zh-CN" sz="2800" dirty="0">
                <a:latin typeface="+mn-ea"/>
              </a:rPr>
              <a:t>和</a:t>
            </a:r>
            <a:r>
              <a:rPr lang="en-US" altLang="zh-CN" sz="2800" baseline="30000" dirty="0" smtClean="0">
                <a:latin typeface="+mn-ea"/>
              </a:rPr>
              <a:t>79</a:t>
            </a:r>
            <a:r>
              <a:rPr lang="en-US" altLang="zh-CN" sz="2800" dirty="0" smtClean="0">
                <a:latin typeface="+mn-ea"/>
              </a:rPr>
              <a:t>Br</a:t>
            </a:r>
            <a:r>
              <a:rPr lang="zh-CN" altLang="zh-CN" sz="2800" dirty="0" smtClean="0">
                <a:latin typeface="+mn-ea"/>
              </a:rPr>
              <a:t>自然</a:t>
            </a:r>
            <a:r>
              <a:rPr lang="zh-CN" altLang="zh-CN" sz="2800" dirty="0">
                <a:latin typeface="+mn-ea"/>
              </a:rPr>
              <a:t>丰度比。</a:t>
            </a:r>
            <a:r>
              <a:rPr lang="zh-CN" altLang="zh-CN" sz="2800" dirty="0" smtClean="0">
                <a:latin typeface="+mn-ea"/>
              </a:rPr>
              <a:t>这些强</a:t>
            </a:r>
            <a:r>
              <a:rPr lang="zh-CN" altLang="zh-CN" sz="2800" dirty="0">
                <a:latin typeface="+mn-ea"/>
              </a:rPr>
              <a:t>的</a:t>
            </a:r>
            <a:r>
              <a:rPr lang="en-US" altLang="zh-CN" sz="2800" dirty="0">
                <a:latin typeface="+mn-ea"/>
              </a:rPr>
              <a:t>M+2</a:t>
            </a:r>
            <a:r>
              <a:rPr lang="zh-CN" altLang="zh-CN" sz="2800" dirty="0" smtClean="0">
                <a:latin typeface="+mn-ea"/>
              </a:rPr>
              <a:t>峰</a:t>
            </a:r>
            <a:r>
              <a:rPr lang="zh-CN" altLang="en-US" sz="2800" dirty="0" smtClean="0">
                <a:latin typeface="+mn-ea"/>
              </a:rPr>
              <a:t>含</a:t>
            </a:r>
            <a:r>
              <a:rPr lang="en-US" altLang="zh-CN" sz="2800" dirty="0">
                <a:latin typeface="+mn-ea"/>
              </a:rPr>
              <a:t>Br</a:t>
            </a:r>
            <a:r>
              <a:rPr lang="zh-CN" altLang="zh-CN" sz="2800" dirty="0">
                <a:latin typeface="+mn-ea"/>
              </a:rPr>
              <a:t>、</a:t>
            </a:r>
            <a:r>
              <a:rPr lang="en-US" altLang="zh-CN" sz="2800" dirty="0" err="1">
                <a:latin typeface="+mn-ea"/>
              </a:rPr>
              <a:t>Cl</a:t>
            </a:r>
            <a:r>
              <a:rPr lang="zh-CN" altLang="zh-CN" sz="2800" dirty="0">
                <a:latin typeface="+mn-ea"/>
              </a:rPr>
              <a:t>、</a:t>
            </a:r>
            <a:r>
              <a:rPr lang="en-US" altLang="zh-CN" sz="2800" dirty="0" smtClean="0">
                <a:latin typeface="+mn-ea"/>
              </a:rPr>
              <a:t>S</a:t>
            </a:r>
            <a:r>
              <a:rPr lang="zh-CN" altLang="en-US" sz="2800" dirty="0" smtClean="0">
                <a:latin typeface="+mn-ea"/>
              </a:rPr>
              <a:t>的</a:t>
            </a:r>
            <a:r>
              <a:rPr lang="zh-CN" altLang="zh-CN" sz="2800" dirty="0" smtClean="0">
                <a:latin typeface="+mn-ea"/>
              </a:rPr>
              <a:t>化合物分子式</a:t>
            </a:r>
            <a:r>
              <a:rPr lang="zh-CN" altLang="en-US" sz="2800" dirty="0" smtClean="0">
                <a:latin typeface="+mn-ea"/>
              </a:rPr>
              <a:t>确定提供了极大方便。</a:t>
            </a:r>
            <a:endParaRPr lang="zh-CN" altLang="en-US" sz="2800" dirty="0">
              <a:latin typeface="+mn-ea"/>
            </a:endParaRPr>
          </a:p>
        </p:txBody>
      </p:sp>
    </p:spTree>
    <p:extLst>
      <p:ext uri="{BB962C8B-B14F-4D97-AF65-F5344CB8AC3E}">
        <p14:creationId xmlns:p14="http://schemas.microsoft.com/office/powerpoint/2010/main" val="1168976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Users\dmt\AppData\Roaming\Tencent\Users\280268031\QQ\WinTemp\RichOle\ZQQ5{XAYZBAI$UU(8OJZ)`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76672"/>
            <a:ext cx="6480720" cy="5870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444108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483</TotalTime>
  <Words>396</Words>
  <Application>Microsoft Office PowerPoint</Application>
  <PresentationFormat>全屏显示(4:3)</PresentationFormat>
  <Paragraphs>9</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dmt</dc:creator>
  <cp:lastModifiedBy>dmt</cp:lastModifiedBy>
  <cp:revision>4</cp:revision>
  <dcterms:created xsi:type="dcterms:W3CDTF">2018-10-22T00:31:45Z</dcterms:created>
  <dcterms:modified xsi:type="dcterms:W3CDTF">2018-12-06T11:30:57Z</dcterms:modified>
</cp:coreProperties>
</file>