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4" r:id="rId7"/>
    <p:sldId id="262" r:id="rId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50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2018/12/22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2018/12/22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95536" y="692696"/>
            <a:ext cx="8280920" cy="37240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zh-CN" sz="4000" b="1" dirty="0">
                <a:latin typeface="+mn-ea"/>
              </a:rPr>
              <a:t>第十一章酸和酮</a:t>
            </a:r>
          </a:p>
          <a:p>
            <a:r>
              <a:rPr lang="en-US" altLang="zh-CN" sz="2800" dirty="0" smtClean="0">
                <a:latin typeface="+mn-ea"/>
              </a:rPr>
              <a:t>11.1    </a:t>
            </a:r>
            <a:r>
              <a:rPr lang="zh-CN" altLang="zh-CN" sz="2800" dirty="0" smtClean="0">
                <a:latin typeface="+mn-ea"/>
              </a:rPr>
              <a:t>醛</a:t>
            </a:r>
            <a:r>
              <a:rPr lang="zh-CN" altLang="zh-CN" sz="2800" dirty="0">
                <a:latin typeface="+mn-ea"/>
              </a:rPr>
              <a:t>、酮的结构与命名</a:t>
            </a:r>
          </a:p>
          <a:p>
            <a:r>
              <a:rPr lang="zh-CN" altLang="zh-CN" sz="2800" b="1" dirty="0">
                <a:latin typeface="+mn-ea"/>
              </a:rPr>
              <a:t>一、结构</a:t>
            </a:r>
            <a:endParaRPr lang="zh-CN" altLang="zh-CN" sz="2800" dirty="0">
              <a:latin typeface="+mn-ea"/>
            </a:endParaRPr>
          </a:p>
          <a:p>
            <a:r>
              <a:rPr lang="en-US" altLang="zh-CN" sz="2800" dirty="0" smtClean="0">
                <a:latin typeface="+mn-ea"/>
              </a:rPr>
              <a:t>    </a:t>
            </a:r>
            <a:r>
              <a:rPr lang="zh-CN" altLang="zh-CN" sz="2800" dirty="0" smtClean="0">
                <a:latin typeface="+mn-ea"/>
              </a:rPr>
              <a:t>醛</a:t>
            </a:r>
            <a:r>
              <a:rPr lang="zh-CN" altLang="zh-CN" sz="2800" dirty="0">
                <a:latin typeface="+mn-ea"/>
              </a:rPr>
              <a:t>和酮都是含有羰基（C =0)的化合物，若两个烃基与羰基相连称作</a:t>
            </a:r>
            <a:r>
              <a:rPr lang="zh-CN" altLang="zh-CN" sz="2800" b="1" dirty="0">
                <a:latin typeface="+mn-ea"/>
              </a:rPr>
              <a:t>酮</a:t>
            </a:r>
            <a:r>
              <a:rPr lang="zh-CN" altLang="zh-CN" sz="2800" dirty="0">
                <a:latin typeface="+mn-ea"/>
              </a:rPr>
              <a:t>（ketone)，至少</a:t>
            </a:r>
            <a:r>
              <a:rPr lang="zh-CN" altLang="zh-CN" sz="2800" dirty="0" smtClean="0">
                <a:latin typeface="+mn-ea"/>
              </a:rPr>
              <a:t>一个</a:t>
            </a:r>
            <a:r>
              <a:rPr lang="zh-CN" altLang="zh-CN" sz="2800" dirty="0">
                <a:latin typeface="+mn-ea"/>
              </a:rPr>
              <a:t>氢与羰基相连称作</a:t>
            </a:r>
            <a:r>
              <a:rPr lang="zh-CN" altLang="zh-CN" sz="2800" b="1" dirty="0">
                <a:latin typeface="+mn-ea"/>
              </a:rPr>
              <a:t>醛</a:t>
            </a:r>
            <a:r>
              <a:rPr lang="zh-CN" altLang="zh-CN" sz="2800" dirty="0">
                <a:latin typeface="+mn-ea"/>
              </a:rPr>
              <a:t>（aldehyde)。若两个脂肪烃基与羰基相连叫脂肪酮，一个脂肪烃基</a:t>
            </a:r>
            <a:r>
              <a:rPr lang="zh-CN" altLang="zh-CN" sz="2800" dirty="0" smtClean="0">
                <a:latin typeface="+mn-ea"/>
              </a:rPr>
              <a:t>与羰基</a:t>
            </a:r>
            <a:r>
              <a:rPr lang="zh-CN" altLang="zh-CN" sz="2800" dirty="0">
                <a:latin typeface="+mn-ea"/>
              </a:rPr>
              <a:t>相连的醛叫脂肪酸，若羰基直接与芳环相连叫做芳香醒或芳香酮。</a:t>
            </a:r>
          </a:p>
        </p:txBody>
      </p:sp>
      <p:pic>
        <p:nvPicPr>
          <p:cNvPr id="1025" name="Picture 1" descr="C:\Users\dmt\AppData\Roaming\Tencent\Users\280268031\QQ\WinTemp\RichOle\Q`(Z$$UEOGGRN{THWA9UVW5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2467" y="4499887"/>
            <a:ext cx="3385717" cy="12998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889738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35833" y="404664"/>
            <a:ext cx="8208912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+mn-ea"/>
              </a:rPr>
              <a:t>    </a:t>
            </a:r>
            <a:r>
              <a:rPr lang="zh-CN" altLang="zh-CN" sz="2800" dirty="0" smtClean="0">
                <a:latin typeface="+mn-ea"/>
              </a:rPr>
              <a:t>醛</a:t>
            </a:r>
            <a:r>
              <a:rPr lang="zh-CN" altLang="zh-CN" sz="2800" dirty="0">
                <a:latin typeface="+mn-ea"/>
              </a:rPr>
              <a:t>、酮中羰基碳为sp</a:t>
            </a:r>
            <a:r>
              <a:rPr lang="zh-CN" altLang="zh-CN" sz="2800" baseline="30000" dirty="0">
                <a:latin typeface="+mn-ea"/>
              </a:rPr>
              <a:t>2</a:t>
            </a:r>
            <a:r>
              <a:rPr lang="zh-CN" altLang="zh-CN" sz="2800" dirty="0">
                <a:latin typeface="+mn-ea"/>
              </a:rPr>
              <a:t>杂化，其中一个sp</a:t>
            </a:r>
            <a:r>
              <a:rPr lang="zh-CN" altLang="zh-CN" sz="2800" baseline="30000" dirty="0">
                <a:latin typeface="+mn-ea"/>
              </a:rPr>
              <a:t>2</a:t>
            </a:r>
            <a:r>
              <a:rPr lang="zh-CN" altLang="zh-CN" sz="2800" dirty="0">
                <a:latin typeface="+mn-ea"/>
              </a:rPr>
              <a:t>杂化轨道与氧</a:t>
            </a:r>
            <a:r>
              <a:rPr lang="zh-CN" altLang="zh-CN" sz="2800" dirty="0" smtClean="0">
                <a:latin typeface="+mn-ea"/>
              </a:rPr>
              <a:t>生成</a:t>
            </a:r>
            <a:r>
              <a:rPr lang="el-GR" altLang="zh-CN" sz="2800" dirty="0">
                <a:latin typeface="+mn-ea"/>
              </a:rPr>
              <a:t>σ</a:t>
            </a:r>
            <a:r>
              <a:rPr lang="zh-CN" altLang="zh-CN" sz="2800" dirty="0" smtClean="0">
                <a:latin typeface="+mn-ea"/>
              </a:rPr>
              <a:t>键</a:t>
            </a:r>
            <a:r>
              <a:rPr lang="zh-CN" altLang="zh-CN" sz="2800" dirty="0">
                <a:latin typeface="+mn-ea"/>
              </a:rPr>
              <a:t>，而羰基碳的p轨道与氧</a:t>
            </a:r>
            <a:r>
              <a:rPr lang="zh-CN" altLang="zh-CN" sz="2800" dirty="0" smtClean="0">
                <a:latin typeface="+mn-ea"/>
              </a:rPr>
              <a:t>的一</a:t>
            </a:r>
            <a:r>
              <a:rPr lang="zh-CN" altLang="zh-CN" sz="2800" dirty="0">
                <a:latin typeface="+mn-ea"/>
              </a:rPr>
              <a:t>个P轨道</a:t>
            </a:r>
            <a:r>
              <a:rPr lang="zh-CN" altLang="zh-CN" sz="2800" dirty="0" smtClean="0">
                <a:latin typeface="+mn-ea"/>
              </a:rPr>
              <a:t>生成</a:t>
            </a:r>
            <a:r>
              <a:rPr lang="el-GR" altLang="zh-CN" sz="2800" dirty="0">
                <a:latin typeface="+mn-ea"/>
              </a:rPr>
              <a:t>π</a:t>
            </a:r>
            <a:r>
              <a:rPr lang="zh-CN" altLang="zh-CN" sz="2800" dirty="0" smtClean="0">
                <a:latin typeface="+mn-ea"/>
              </a:rPr>
              <a:t>键</a:t>
            </a:r>
            <a:r>
              <a:rPr lang="zh-CN" altLang="zh-CN" sz="2800" dirty="0">
                <a:latin typeface="+mn-ea"/>
              </a:rPr>
              <a:t>。因此醛酮羰基可看做一个平面，其键角接近</a:t>
            </a:r>
            <a:r>
              <a:rPr lang="en-US" altLang="zh-CN" sz="2800" dirty="0">
                <a:latin typeface="+mn-ea"/>
              </a:rPr>
              <a:t>120°</a:t>
            </a:r>
            <a:r>
              <a:rPr lang="zh-CN" altLang="zh-CN" sz="2800" dirty="0">
                <a:latin typeface="+mn-ea"/>
              </a:rPr>
              <a:t>(图11-</a:t>
            </a:r>
            <a:r>
              <a:rPr lang="zh-CN" altLang="zh-CN" sz="2800" dirty="0" smtClean="0">
                <a:latin typeface="+mn-ea"/>
              </a:rPr>
              <a:t>1</a:t>
            </a:r>
            <a:r>
              <a:rPr lang="zh-CN" altLang="en-US" sz="2800" dirty="0" smtClean="0">
                <a:latin typeface="+mn-ea"/>
              </a:rPr>
              <a:t>）。</a:t>
            </a:r>
            <a:r>
              <a:rPr lang="zh-CN" altLang="zh-CN" sz="2800" dirty="0" smtClean="0">
                <a:latin typeface="+mn-ea"/>
              </a:rPr>
              <a:t>电子</a:t>
            </a:r>
            <a:r>
              <a:rPr lang="zh-CN" altLang="zh-CN" sz="2800" dirty="0">
                <a:latin typeface="+mn-ea"/>
              </a:rPr>
              <a:t>辐射</a:t>
            </a:r>
            <a:r>
              <a:rPr lang="zh-CN" altLang="zh-CN" sz="2800" dirty="0" smtClean="0">
                <a:latin typeface="+mn-ea"/>
              </a:rPr>
              <a:t>和光谱</a:t>
            </a:r>
            <a:r>
              <a:rPr lang="zh-CN" altLang="zh-CN" sz="2800" dirty="0">
                <a:latin typeface="+mn-ea"/>
              </a:rPr>
              <a:t>研究结果与杂化轨道描述是一致的。羰基中碳氧双键成键原子之间电负性的不同</a:t>
            </a:r>
            <a:r>
              <a:rPr lang="zh-CN" altLang="zh-CN" sz="2800" dirty="0" smtClean="0">
                <a:latin typeface="+mn-ea"/>
              </a:rPr>
              <a:t>使</a:t>
            </a:r>
            <a:r>
              <a:rPr lang="el-GR" altLang="zh-CN" sz="2800" dirty="0">
                <a:latin typeface="+mn-ea"/>
              </a:rPr>
              <a:t>π</a:t>
            </a:r>
            <a:r>
              <a:rPr lang="zh-CN" altLang="zh-CN" sz="2800" dirty="0" smtClean="0">
                <a:latin typeface="+mn-ea"/>
              </a:rPr>
              <a:t>电子偏向</a:t>
            </a:r>
            <a:r>
              <a:rPr lang="zh-CN" altLang="zh-CN" sz="2800" dirty="0">
                <a:latin typeface="+mn-ea"/>
              </a:rPr>
              <a:t>于电负性较强的氧，因此这个双键叫极性不饱和键。由于成键原子电负性影响使醛酮</a:t>
            </a:r>
            <a:r>
              <a:rPr lang="zh-CN" altLang="zh-CN" sz="2800" dirty="0" smtClean="0">
                <a:latin typeface="+mn-ea"/>
              </a:rPr>
              <a:t>分子具有</a:t>
            </a:r>
            <a:r>
              <a:rPr lang="zh-CN" altLang="zh-CN" sz="2800" dirty="0">
                <a:latin typeface="+mn-ea"/>
              </a:rPr>
              <a:t>一定极性，其偶极矩约为2.3〜2. 8D。正是这种极性使醛酮具有亲核加成反应的特征。</a:t>
            </a:r>
          </a:p>
        </p:txBody>
      </p:sp>
      <p:pic>
        <p:nvPicPr>
          <p:cNvPr id="2049" name="Picture 1" descr="C:\Users\dmt\AppData\Roaming\Tencent\Users\280268031\QQ\WinTemp\RichOle\H3FJC(SIWG_F}A6W2R8Z`]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4365104"/>
            <a:ext cx="5439723" cy="1872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173634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82283" y="620688"/>
            <a:ext cx="828092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b="1" dirty="0">
                <a:latin typeface="+mn-ea"/>
              </a:rPr>
              <a:t>二、命名</a:t>
            </a:r>
            <a:endParaRPr lang="zh-CN" altLang="zh-CN" sz="2800" dirty="0">
              <a:latin typeface="+mn-ea"/>
            </a:endParaRPr>
          </a:p>
          <a:p>
            <a:r>
              <a:rPr lang="en-US" altLang="zh-CN" sz="2800" dirty="0" smtClean="0">
                <a:latin typeface="+mn-ea"/>
              </a:rPr>
              <a:t>    </a:t>
            </a:r>
            <a:r>
              <a:rPr lang="zh-CN" altLang="zh-CN" sz="2800" dirty="0" smtClean="0">
                <a:latin typeface="+mn-ea"/>
              </a:rPr>
              <a:t>醛</a:t>
            </a:r>
            <a:r>
              <a:rPr lang="zh-CN" altLang="zh-CN" sz="2800" dirty="0">
                <a:latin typeface="+mn-ea"/>
              </a:rPr>
              <a:t>、酮的命名主要采用系统命名法。选含有羰基的最长碳链为主链，从醛基一端，或从</a:t>
            </a:r>
            <a:r>
              <a:rPr lang="zh-CN" altLang="zh-CN" sz="2800" dirty="0" smtClean="0">
                <a:latin typeface="+mn-ea"/>
              </a:rPr>
              <a:t>靠近</a:t>
            </a:r>
            <a:r>
              <a:rPr lang="zh-CN" altLang="zh-CN" sz="2800" dirty="0">
                <a:latin typeface="+mn-ea"/>
              </a:rPr>
              <a:t>羰基一端给主链编号。醛基因处在链端，编号总是为</a:t>
            </a:r>
            <a:r>
              <a:rPr lang="en-US" altLang="zh-CN" sz="2800" dirty="0">
                <a:latin typeface="+mn-ea"/>
              </a:rPr>
              <a:t>1</a:t>
            </a:r>
            <a:r>
              <a:rPr lang="zh-CN" altLang="zh-CN" sz="2800" dirty="0">
                <a:latin typeface="+mn-ea"/>
              </a:rPr>
              <a:t>，可以省略。而酮羰基的位次必须</a:t>
            </a:r>
            <a:r>
              <a:rPr lang="zh-CN" altLang="zh-CN" sz="2800" dirty="0" smtClean="0">
                <a:latin typeface="+mn-ea"/>
              </a:rPr>
              <a:t>标出</a:t>
            </a:r>
            <a:r>
              <a:rPr lang="zh-CN" altLang="zh-CN" sz="2800" dirty="0">
                <a:latin typeface="+mn-ea"/>
              </a:rPr>
              <a:t>（个别例外）。例如：</a:t>
            </a:r>
            <a:endParaRPr lang="zh-CN" altLang="en-US" sz="2800" dirty="0">
              <a:latin typeface="+mn-ea"/>
            </a:endParaRPr>
          </a:p>
        </p:txBody>
      </p:sp>
      <p:pic>
        <p:nvPicPr>
          <p:cNvPr id="3073" name="Picture 1" descr="C:\Users\dmt\AppData\Roaming\Tencent\Users\280268031\QQ\WinTemp\RichOle\ZAFST4H)}XHI)`V5IHYWC(5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3356992"/>
            <a:ext cx="7741738" cy="2088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733143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95536" y="1196752"/>
            <a:ext cx="849694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+mn-ea"/>
              </a:rPr>
              <a:t>    </a:t>
            </a:r>
            <a:r>
              <a:rPr lang="zh-CN" altLang="zh-CN" sz="2800" dirty="0" smtClean="0">
                <a:latin typeface="+mn-ea"/>
              </a:rPr>
              <a:t>在</a:t>
            </a:r>
            <a:r>
              <a:rPr lang="en-US" altLang="zh-CN" sz="2800" dirty="0">
                <a:latin typeface="+mn-ea"/>
              </a:rPr>
              <a:t>IUPAC</a:t>
            </a:r>
            <a:r>
              <a:rPr lang="zh-CN" altLang="zh-CN" sz="2800" dirty="0">
                <a:latin typeface="+mn-ea"/>
              </a:rPr>
              <a:t>英文命名中，醛、酮的母体名称是将相应烷烃名称的词尾</a:t>
            </a:r>
            <a:r>
              <a:rPr lang="en-US" altLang="zh-CN" sz="2800" dirty="0">
                <a:latin typeface="+mn-ea"/>
              </a:rPr>
              <a:t>“e”</a:t>
            </a:r>
            <a:r>
              <a:rPr lang="zh-CN" altLang="zh-CN" sz="2800" dirty="0">
                <a:latin typeface="+mn-ea"/>
              </a:rPr>
              <a:t>分别变成</a:t>
            </a:r>
            <a:r>
              <a:rPr lang="en-US" altLang="zh-CN" sz="2800" dirty="0">
                <a:latin typeface="+mn-ea"/>
              </a:rPr>
              <a:t>“al”</a:t>
            </a:r>
            <a:r>
              <a:rPr lang="zh-CN" altLang="zh-CN" sz="2800" dirty="0" smtClean="0">
                <a:latin typeface="+mn-ea"/>
              </a:rPr>
              <a:t>或</a:t>
            </a:r>
            <a:r>
              <a:rPr lang="zh-CN" altLang="en-US" sz="2800" dirty="0" smtClean="0">
                <a:latin typeface="+mn-ea"/>
              </a:rPr>
              <a:t>“</a:t>
            </a:r>
            <a:r>
              <a:rPr lang="en-US" altLang="zh-CN" sz="2800" dirty="0" smtClean="0">
                <a:latin typeface="+mn-ea"/>
              </a:rPr>
              <a:t>one</a:t>
            </a:r>
            <a:r>
              <a:rPr lang="zh-CN" altLang="en-US" sz="2800" dirty="0" smtClean="0">
                <a:latin typeface="+mn-ea"/>
              </a:rPr>
              <a:t>”</a:t>
            </a:r>
            <a:r>
              <a:rPr lang="zh-CN" altLang="en-US" sz="2800" dirty="0">
                <a:latin typeface="+mn-ea"/>
              </a:rPr>
              <a:t>。</a:t>
            </a:r>
            <a:endParaRPr lang="zh-CN" altLang="zh-CN" sz="2800" dirty="0">
              <a:latin typeface="+mn-ea"/>
            </a:endParaRPr>
          </a:p>
          <a:p>
            <a:r>
              <a:rPr lang="en-US" altLang="zh-CN" sz="2800" dirty="0" smtClean="0">
                <a:latin typeface="+mn-ea"/>
              </a:rPr>
              <a:t>    </a:t>
            </a:r>
            <a:r>
              <a:rPr lang="zh-CN" altLang="zh-CN" sz="2800" dirty="0" smtClean="0">
                <a:latin typeface="+mn-ea"/>
              </a:rPr>
              <a:t>不</a:t>
            </a:r>
            <a:r>
              <a:rPr lang="zh-CN" altLang="zh-CN" sz="2800" dirty="0">
                <a:latin typeface="+mn-ea"/>
              </a:rPr>
              <a:t>饱和醛、酮的命名是从靠近羰基一端给主链编号，要注意名称的正确写法。</a:t>
            </a:r>
          </a:p>
        </p:txBody>
      </p:sp>
      <p:pic>
        <p:nvPicPr>
          <p:cNvPr id="4097" name="Picture 1" descr="C:\Users\dmt\AppData\Roaming\Tencent\Users\280268031\QQ\WinTemp\RichOle\4I6$KZYO](5%}{_6T~CV(OG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6279" y="3228658"/>
            <a:ext cx="7432145" cy="23605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680358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95536" y="1358096"/>
            <a:ext cx="835292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+mn-ea"/>
              </a:rPr>
              <a:t>    </a:t>
            </a:r>
            <a:r>
              <a:rPr lang="zh-CN" altLang="zh-CN" sz="2800" dirty="0" smtClean="0">
                <a:latin typeface="+mn-ea"/>
              </a:rPr>
              <a:t>羰基</a:t>
            </a:r>
            <a:r>
              <a:rPr lang="zh-CN" altLang="zh-CN" sz="2800" dirty="0">
                <a:latin typeface="+mn-ea"/>
              </a:rPr>
              <a:t>在环内的脂环酮，称为环某酮</a:t>
            </a:r>
            <a:r>
              <a:rPr lang="en-US" altLang="zh-CN" sz="2800" dirty="0">
                <a:latin typeface="+mn-ea"/>
              </a:rPr>
              <a:t>;</a:t>
            </a:r>
            <a:r>
              <a:rPr lang="zh-CN" altLang="zh-CN" sz="2800" dirty="0">
                <a:latin typeface="+mn-ea"/>
              </a:rPr>
              <a:t>如羰基在环外，则将环作为取代基。例如</a:t>
            </a:r>
            <a:r>
              <a:rPr lang="en-US" altLang="zh-CN" sz="2800" dirty="0" smtClean="0">
                <a:latin typeface="+mn-ea"/>
              </a:rPr>
              <a:t>:</a:t>
            </a:r>
          </a:p>
        </p:txBody>
      </p:sp>
      <p:pic>
        <p:nvPicPr>
          <p:cNvPr id="5121" name="Picture 1" descr="C:\Users\dmt\AppData\Roaming\Tencent\Users\280268031\QQ\WinTemp\RichOle\VQ00SJDK(4O7W0]8OZF`ZHT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7083" y="2942272"/>
            <a:ext cx="4758726" cy="1854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26786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95536" y="548680"/>
            <a:ext cx="835292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+mn-ea"/>
              </a:rPr>
              <a:t>“</a:t>
            </a:r>
            <a:r>
              <a:rPr lang="en-US" altLang="zh-CN" sz="2800" dirty="0" err="1" smtClean="0">
                <a:latin typeface="+mn-ea"/>
              </a:rPr>
              <a:t>carbaldehyde</a:t>
            </a:r>
            <a:r>
              <a:rPr lang="en-US" altLang="zh-CN" sz="2800" dirty="0" smtClean="0">
                <a:latin typeface="+mn-ea"/>
              </a:rPr>
              <a:t>”</a:t>
            </a:r>
            <a:r>
              <a:rPr lang="zh-CN" altLang="zh-CN" sz="2800" dirty="0">
                <a:latin typeface="+mn-ea"/>
              </a:rPr>
              <a:t>是以甲醛为母体命名的后缀。</a:t>
            </a:r>
          </a:p>
          <a:p>
            <a:r>
              <a:rPr lang="en-US" altLang="zh-CN" sz="2800" dirty="0" smtClean="0">
                <a:latin typeface="+mn-ea"/>
              </a:rPr>
              <a:t>    </a:t>
            </a:r>
            <a:r>
              <a:rPr lang="zh-CN" altLang="zh-CN" sz="2800" dirty="0" smtClean="0">
                <a:latin typeface="+mn-ea"/>
              </a:rPr>
              <a:t>命名</a:t>
            </a:r>
            <a:r>
              <a:rPr lang="zh-CN" altLang="zh-CN" sz="2800" dirty="0">
                <a:latin typeface="+mn-ea"/>
              </a:rPr>
              <a:t>含有芳基的醛、酮，总是把芳基看成取代基。例如</a:t>
            </a:r>
            <a:r>
              <a:rPr lang="en-US" altLang="zh-CN" sz="2800" dirty="0" smtClean="0">
                <a:latin typeface="+mn-ea"/>
              </a:rPr>
              <a:t>:</a:t>
            </a:r>
            <a:endParaRPr lang="zh-CN" altLang="zh-CN" sz="2800" dirty="0">
              <a:latin typeface="+mn-ea"/>
            </a:endParaRPr>
          </a:p>
        </p:txBody>
      </p:sp>
      <p:pic>
        <p:nvPicPr>
          <p:cNvPr id="4" name="Picture 1" descr="C:\Users\dmt\AppData\Roaming\Tencent\Users\280268031\QQ\WinTemp\RichOle\ZOIGBQ3SNH`B`51Y)$9F}7A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1772816"/>
            <a:ext cx="4896544" cy="42727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589221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7544" y="911036"/>
            <a:ext cx="8352928" cy="46782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+mn-ea"/>
              </a:rPr>
              <a:t>    </a:t>
            </a:r>
            <a:r>
              <a:rPr lang="zh-CN" altLang="zh-CN" sz="2800" dirty="0" smtClean="0">
                <a:latin typeface="+mn-ea"/>
              </a:rPr>
              <a:t>酮</a:t>
            </a:r>
            <a:r>
              <a:rPr lang="zh-CN" altLang="zh-CN" sz="2800" dirty="0">
                <a:latin typeface="+mn-ea"/>
              </a:rPr>
              <a:t>还有一种衍生物命名法，把酮看成是</a:t>
            </a:r>
            <a:r>
              <a:rPr lang="en-US" altLang="zh-CN" sz="2800" dirty="0">
                <a:latin typeface="+mn-ea"/>
              </a:rPr>
              <a:t>“</a:t>
            </a:r>
            <a:r>
              <a:rPr lang="zh-CN" altLang="zh-CN" sz="2800" dirty="0">
                <a:latin typeface="+mn-ea"/>
              </a:rPr>
              <a:t>甲酮</a:t>
            </a:r>
            <a:r>
              <a:rPr lang="en-US" altLang="zh-CN" sz="2800" dirty="0">
                <a:latin typeface="+mn-ea"/>
              </a:rPr>
              <a:t>”</a:t>
            </a:r>
            <a:r>
              <a:rPr lang="zh-CN" altLang="zh-CN" sz="2800" dirty="0">
                <a:latin typeface="+mn-ea"/>
              </a:rPr>
              <a:t>的衍生物，在</a:t>
            </a:r>
            <a:r>
              <a:rPr lang="en-US" altLang="zh-CN" sz="2800" dirty="0">
                <a:latin typeface="+mn-ea"/>
              </a:rPr>
              <a:t>“</a:t>
            </a:r>
            <a:r>
              <a:rPr lang="zh-CN" altLang="zh-CN" sz="2800" dirty="0">
                <a:latin typeface="+mn-ea"/>
              </a:rPr>
              <a:t>甲酮”前边加上两个烃基</a:t>
            </a:r>
            <a:r>
              <a:rPr lang="zh-CN" altLang="zh-CN" sz="2800" dirty="0" smtClean="0">
                <a:latin typeface="+mn-ea"/>
              </a:rPr>
              <a:t>的名称</a:t>
            </a:r>
            <a:r>
              <a:rPr lang="zh-CN" altLang="zh-CN" sz="2800" dirty="0">
                <a:latin typeface="+mn-ea"/>
              </a:rPr>
              <a:t>，</a:t>
            </a:r>
            <a:r>
              <a:rPr lang="en-US" altLang="zh-CN" sz="2800" dirty="0">
                <a:latin typeface="+mn-ea"/>
              </a:rPr>
              <a:t>“</a:t>
            </a:r>
            <a:r>
              <a:rPr lang="zh-CN" altLang="zh-CN" sz="2800" dirty="0">
                <a:latin typeface="+mn-ea"/>
              </a:rPr>
              <a:t>甲</a:t>
            </a:r>
            <a:r>
              <a:rPr lang="en-US" altLang="zh-CN" sz="2800" dirty="0">
                <a:latin typeface="+mn-ea"/>
              </a:rPr>
              <a:t>”</a:t>
            </a:r>
            <a:r>
              <a:rPr lang="zh-CN" altLang="zh-CN" sz="2800" dirty="0">
                <a:latin typeface="+mn-ea"/>
              </a:rPr>
              <a:t>字一般可省略。例如：</a:t>
            </a:r>
          </a:p>
          <a:p>
            <a:endParaRPr lang="en-US" altLang="zh-CN" sz="2800" dirty="0">
              <a:latin typeface="+mn-ea"/>
            </a:endParaRPr>
          </a:p>
          <a:p>
            <a:endParaRPr lang="en-US" altLang="zh-CN" sz="2800" dirty="0" smtClean="0">
              <a:latin typeface="+mn-ea"/>
            </a:endParaRPr>
          </a:p>
          <a:p>
            <a:endParaRPr lang="en-US" altLang="zh-CN" sz="2800" dirty="0">
              <a:latin typeface="+mn-ea"/>
            </a:endParaRPr>
          </a:p>
          <a:p>
            <a:endParaRPr lang="en-US" altLang="zh-CN" sz="2800" dirty="0" smtClean="0">
              <a:latin typeface="+mn-ea"/>
            </a:endParaRPr>
          </a:p>
          <a:p>
            <a:endParaRPr lang="en-US" altLang="zh-CN" sz="2800" dirty="0" smtClean="0">
              <a:latin typeface="+mn-ea"/>
            </a:endParaRPr>
          </a:p>
          <a:p>
            <a:r>
              <a:rPr lang="zh-CN" altLang="en-US" sz="2800" dirty="0" smtClean="0">
                <a:latin typeface="+mn-ea"/>
              </a:rPr>
              <a:t>“</a:t>
            </a:r>
            <a:r>
              <a:rPr lang="en-US" altLang="zh-CN" sz="2800" dirty="0" smtClean="0">
                <a:latin typeface="+mn-ea"/>
              </a:rPr>
              <a:t>ketone”</a:t>
            </a:r>
            <a:r>
              <a:rPr lang="zh-CN" altLang="zh-CN" sz="2800" dirty="0">
                <a:latin typeface="+mn-ea"/>
              </a:rPr>
              <a:t>是在这种英文命名法中的母体名称，也是酮的类名。醛的类名为</a:t>
            </a:r>
            <a:r>
              <a:rPr lang="en-US" altLang="zh-CN" sz="2800" dirty="0">
                <a:latin typeface="+mn-ea"/>
              </a:rPr>
              <a:t>“aldehyde”。</a:t>
            </a:r>
            <a:endParaRPr lang="zh-CN" altLang="zh-CN" sz="2800" dirty="0">
              <a:latin typeface="+mn-ea"/>
            </a:endParaRPr>
          </a:p>
          <a:p>
            <a:endParaRPr lang="zh-CN" altLang="zh-CN" dirty="0"/>
          </a:p>
        </p:txBody>
      </p:sp>
      <p:pic>
        <p:nvPicPr>
          <p:cNvPr id="6145" name="Picture 1" descr="C:\Users\dmt\AppData\Roaming\Tencent\Users\280268031\QQ\WinTemp\RichOle\)L]@~H(T@_F0LV}~}Z$@[9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2503708"/>
            <a:ext cx="4464496" cy="1492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877305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</TotalTime>
  <Words>491</Words>
  <Application>Microsoft Office PowerPoint</Application>
  <PresentationFormat>全屏显示(4:3)</PresentationFormat>
  <Paragraphs>19</Paragraphs>
  <Slides>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8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dmt</dc:creator>
  <cp:lastModifiedBy>dmt</cp:lastModifiedBy>
  <cp:revision>3</cp:revision>
  <dcterms:created xsi:type="dcterms:W3CDTF">2018-10-22T00:31:45Z</dcterms:created>
  <dcterms:modified xsi:type="dcterms:W3CDTF">2018-12-22T14:04:53Z</dcterms:modified>
</cp:coreProperties>
</file>