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5" r:id="rId3"/>
    <p:sldId id="268" r:id="rId4"/>
    <p:sldId id="266" r:id="rId5"/>
    <p:sldId id="269" r:id="rId6"/>
    <p:sldId id="258" r:id="rId7"/>
    <p:sldId id="270" r:id="rId8"/>
    <p:sldId id="261" r:id="rId9"/>
    <p:sldId id="271" r:id="rId10"/>
    <p:sldId id="262" r:id="rId11"/>
    <p:sldId id="272" r:id="rId12"/>
    <p:sldId id="273" r:id="rId13"/>
    <p:sldId id="263" r:id="rId14"/>
    <p:sldId id="274" r:id="rId15"/>
    <p:sldId id="264" r:id="rId16"/>
    <p:sldId id="275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7544" y="1268760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12.4    </a:t>
            </a:r>
            <a:r>
              <a:rPr lang="zh-CN" altLang="zh-CN" sz="2800" dirty="0" smtClean="0">
                <a:latin typeface="+mn-ea"/>
              </a:rPr>
              <a:t>自旋偶合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裂</a:t>
            </a:r>
            <a:r>
              <a:rPr lang="zh-CN" altLang="en-US" sz="2800" dirty="0" smtClean="0">
                <a:latin typeface="+mn-ea"/>
              </a:rPr>
              <a:t>分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zh-CN" sz="2800" b="1" dirty="0" smtClean="0">
                <a:latin typeface="+mn-ea"/>
              </a:rPr>
              <a:t>一、两</a:t>
            </a:r>
            <a:r>
              <a:rPr lang="zh-CN" altLang="zh-CN" sz="2800" b="1" dirty="0">
                <a:latin typeface="+mn-ea"/>
              </a:rPr>
              <a:t>个相邻氢的</a:t>
            </a:r>
            <a:r>
              <a:rPr lang="zh-CN" altLang="zh-CN" sz="2800" b="1" dirty="0" smtClean="0">
                <a:latin typeface="+mn-ea"/>
              </a:rPr>
              <a:t>偶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en-US" altLang="zh-CN" sz="2800" dirty="0">
                <a:latin typeface="+mn-ea"/>
              </a:rPr>
              <a:t>3, 3-</a:t>
            </a:r>
            <a:r>
              <a:rPr lang="zh-CN" altLang="zh-CN" sz="2800" dirty="0">
                <a:latin typeface="+mn-ea"/>
              </a:rPr>
              <a:t>二甲基</a:t>
            </a:r>
            <a:r>
              <a:rPr lang="en-US" altLang="zh-CN" sz="2800" dirty="0">
                <a:latin typeface="+mn-ea"/>
              </a:rPr>
              <a:t>-1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三溴丁烷有三种氢，它的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谱图中应出现三组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 smtClean="0">
                <a:latin typeface="+mn-ea"/>
              </a:rPr>
              <a:t>12-ll</a:t>
            </a:r>
            <a:r>
              <a:rPr lang="zh-CN" altLang="en-US" sz="2800" dirty="0" smtClean="0">
                <a:latin typeface="+mn-ea"/>
              </a:rPr>
              <a:t>）。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zh-CN" altLang="zh-CN" sz="2800" dirty="0">
                <a:latin typeface="+mn-ea"/>
              </a:rPr>
              <a:t>氢为饱和碳的质子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1.1</a:t>
            </a:r>
            <a:r>
              <a:rPr lang="zh-CN" altLang="zh-CN" sz="2800" dirty="0">
                <a:latin typeface="+mn-ea"/>
              </a:rPr>
              <a:t>为它的共振吸收峰。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上</a:t>
            </a:r>
            <a:r>
              <a:rPr lang="zh-CN" altLang="zh-CN" sz="2800" dirty="0">
                <a:latin typeface="+mn-ea"/>
              </a:rPr>
              <a:t>的氢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因受两个拉电子</a:t>
            </a:r>
            <a:r>
              <a:rPr lang="zh-CN" altLang="zh-CN" sz="2800" dirty="0" smtClean="0">
                <a:latin typeface="+mn-ea"/>
              </a:rPr>
              <a:t>基团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Br)</a:t>
            </a:r>
            <a:r>
              <a:rPr lang="zh-CN" altLang="zh-CN" sz="2800" dirty="0">
                <a:latin typeface="+mn-ea"/>
              </a:rPr>
              <a:t>的影响，共振吸收出现在低场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6</a:t>
            </a:r>
            <a:r>
              <a:rPr lang="en-US" altLang="zh-CN" sz="2800" dirty="0">
                <a:latin typeface="+mn-ea"/>
              </a:rPr>
              <a:t>. 4)</a:t>
            </a:r>
            <a:r>
              <a:rPr lang="zh-CN" altLang="zh-CN" sz="2800" dirty="0">
                <a:latin typeface="+mn-ea"/>
              </a:rPr>
              <a:t>，图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en-US" altLang="zh-CN" sz="2800" dirty="0">
                <a:latin typeface="+mn-ea"/>
              </a:rPr>
              <a:t>. 5</a:t>
            </a:r>
            <a:r>
              <a:rPr lang="zh-CN" altLang="zh-CN" sz="2800" dirty="0">
                <a:latin typeface="+mn-ea"/>
              </a:rPr>
              <a:t>的峰为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氢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的共振吸收峰。</a:t>
            </a:r>
            <a:r>
              <a:rPr lang="zh-CN" altLang="zh-CN" sz="2800" dirty="0" smtClean="0">
                <a:latin typeface="+mn-ea"/>
              </a:rPr>
              <a:t>仔细观察</a:t>
            </a:r>
            <a:r>
              <a:rPr lang="zh-CN" altLang="zh-CN" sz="2800" dirty="0">
                <a:latin typeface="+mn-ea"/>
              </a:rPr>
              <a:t>会发现氢核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的峰分别为两重峰。这是由于这两个质子相互影响发生自旋</a:t>
            </a:r>
            <a:r>
              <a:rPr lang="zh-CN" altLang="zh-CN" sz="2800" dirty="0" smtClean="0">
                <a:latin typeface="+mn-ea"/>
              </a:rPr>
              <a:t>偶合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裂</a:t>
            </a:r>
            <a:r>
              <a:rPr lang="zh-CN" altLang="en-US" sz="2800" dirty="0" smtClean="0">
                <a:latin typeface="+mn-ea"/>
              </a:rPr>
              <a:t>分的结果。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699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12845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三、多个相同氢与相邻氢的偶合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1.</a:t>
            </a:r>
            <a:r>
              <a:rPr lang="zh-CN" altLang="zh-CN" sz="2800" dirty="0">
                <a:latin typeface="+mn-ea"/>
              </a:rPr>
              <a:t>溴</a:t>
            </a:r>
            <a:r>
              <a:rPr lang="zh-CN" altLang="zh-CN" sz="2800" dirty="0" smtClean="0">
                <a:latin typeface="+mn-ea"/>
              </a:rPr>
              <a:t>乙烷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zh-CN" sz="2800" dirty="0" smtClean="0">
                <a:latin typeface="+mn-ea"/>
              </a:rPr>
              <a:t>核偶合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分裂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溴</a:t>
            </a:r>
            <a:r>
              <a:rPr lang="zh-CN" altLang="zh-CN" sz="2800" dirty="0">
                <a:latin typeface="+mn-ea"/>
              </a:rPr>
              <a:t>乙烷有两种氢，在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 NMR</a:t>
            </a:r>
            <a:r>
              <a:rPr lang="zh-CN" altLang="zh-CN" sz="2800" dirty="0">
                <a:latin typeface="+mn-ea"/>
              </a:rPr>
              <a:t>谱图中出现两组峰（图</a:t>
            </a:r>
            <a:r>
              <a:rPr lang="en-US" altLang="zh-CN" sz="2800" dirty="0">
                <a:latin typeface="+mn-ea"/>
              </a:rPr>
              <a:t>12-13</a:t>
            </a:r>
            <a:r>
              <a:rPr lang="en-US" altLang="zh-CN" sz="2800" dirty="0" smtClean="0">
                <a:latin typeface="+mn-ea"/>
              </a:rPr>
              <a:t>)。</a:t>
            </a:r>
            <a:r>
              <a:rPr lang="el-GR" altLang="zh-CN" sz="2800" dirty="0">
                <a:latin typeface="+mn-ea"/>
              </a:rPr>
              <a:t> 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高的为亚甲基质子</a:t>
            </a:r>
            <a:r>
              <a:rPr lang="zh-CN" altLang="zh-CN" sz="2800" dirty="0" smtClean="0">
                <a:latin typeface="+mn-ea"/>
              </a:rPr>
              <a:t>共振吸收</a:t>
            </a:r>
            <a:r>
              <a:rPr lang="zh-CN" altLang="zh-CN" sz="2800" dirty="0">
                <a:latin typeface="+mn-ea"/>
              </a:rPr>
              <a:t>，由于溴诱导拉电子的影响，它出现在低场。另一组峰为甲基质子的共振吸收峰。这两</a:t>
            </a:r>
            <a:r>
              <a:rPr lang="zh-CN" altLang="zh-CN" sz="2800" dirty="0" smtClean="0">
                <a:latin typeface="+mn-ea"/>
              </a:rPr>
              <a:t>组峰</a:t>
            </a:r>
            <a:r>
              <a:rPr lang="zh-CN" altLang="zh-CN" sz="2800" dirty="0">
                <a:latin typeface="+mn-ea"/>
              </a:rPr>
              <a:t>均为偶合分裂峰，这是由于甲基和亚甲基氢核相互偶合的结果。亚甲基氢核自旋存在三</a:t>
            </a:r>
            <a:r>
              <a:rPr lang="zh-CN" altLang="zh-CN" sz="2800" dirty="0" smtClean="0">
                <a:latin typeface="+mn-ea"/>
              </a:rPr>
              <a:t>种组合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①两个氢核自旋产生的磁场与外加磁场方向均相同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②一个相同，另一个相反;③两个</a:t>
            </a:r>
            <a:r>
              <a:rPr lang="zh-CN" altLang="zh-CN" sz="2800" dirty="0" smtClean="0">
                <a:latin typeface="+mn-ea"/>
              </a:rPr>
              <a:t>均相反</a:t>
            </a:r>
            <a:r>
              <a:rPr lang="zh-CN" altLang="zh-CN" sz="2800" dirty="0">
                <a:latin typeface="+mn-ea"/>
              </a:rPr>
              <a:t>。相邻的甲基氢受到它们的影响分裂为三重峰（图</a:t>
            </a:r>
            <a:r>
              <a:rPr lang="en-US" altLang="zh-CN" sz="2800" dirty="0">
                <a:latin typeface="+mn-ea"/>
              </a:rPr>
              <a:t>12-14a</a:t>
            </a:r>
            <a:r>
              <a:rPr lang="zh-CN" altLang="zh-CN" sz="2800" dirty="0">
                <a:latin typeface="+mn-ea"/>
              </a:rPr>
              <a:t>)。亚甲基氢核与相邻甲基</a:t>
            </a:r>
            <a:r>
              <a:rPr lang="zh-CN" altLang="zh-CN" sz="2800" dirty="0" smtClean="0">
                <a:latin typeface="+mn-ea"/>
              </a:rPr>
              <a:t>氢核发</a:t>
            </a:r>
            <a:r>
              <a:rPr lang="zh-CN" altLang="zh-CN" sz="2800" dirty="0">
                <a:latin typeface="+mn-ea"/>
              </a:rPr>
              <a:t>生偶合，因甲基三个氢核自旋有四种组合方式（图</a:t>
            </a:r>
            <a:r>
              <a:rPr lang="en-US" altLang="zh-CN" sz="2800" dirty="0">
                <a:latin typeface="+mn-ea"/>
              </a:rPr>
              <a:t>12-14b</a:t>
            </a:r>
            <a:r>
              <a:rPr lang="zh-CN" altLang="zh-CN" sz="2800" dirty="0">
                <a:latin typeface="+mn-ea"/>
              </a:rPr>
              <a:t>)，所以亚甲基氢受到它们的</a:t>
            </a:r>
            <a:r>
              <a:rPr lang="zh-CN" altLang="zh-CN" sz="2800" dirty="0" smtClean="0">
                <a:latin typeface="+mn-ea"/>
              </a:rPr>
              <a:t>影响</a:t>
            </a:r>
            <a:r>
              <a:rPr lang="zh-CN" altLang="zh-CN" sz="2800" dirty="0">
                <a:latin typeface="+mn-ea"/>
              </a:rPr>
              <a:t>分裂为四重峰。</a:t>
            </a:r>
          </a:p>
        </p:txBody>
      </p:sp>
    </p:spTree>
    <p:extLst>
      <p:ext uri="{BB962C8B-B14F-4D97-AF65-F5344CB8AC3E}">
        <p14:creationId xmlns:p14="http://schemas.microsoft.com/office/powerpoint/2010/main" val="4102514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QXY$XXLBBQ9@JXQJFTV]FY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0" y="1124744"/>
            <a:ext cx="837483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103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HS%()WICX4WY4%OFBHP`4$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81779"/>
            <a:ext cx="6696744" cy="499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90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93783"/>
            <a:ext cx="806489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2.n+ </a:t>
            </a:r>
            <a:r>
              <a:rPr lang="en-US" altLang="zh-CN" sz="2800" dirty="0">
                <a:latin typeface="+mn-ea"/>
              </a:rPr>
              <a:t>1 </a:t>
            </a:r>
            <a:r>
              <a:rPr lang="zh-CN" altLang="en-US" sz="2800" dirty="0" smtClean="0">
                <a:latin typeface="+mn-ea"/>
              </a:rPr>
              <a:t>规律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多</a:t>
            </a:r>
            <a:r>
              <a:rPr lang="zh-CN" altLang="zh-CN" sz="2800" dirty="0">
                <a:latin typeface="+mn-ea"/>
              </a:rPr>
              <a:t>个相同氢与相邻氢</a:t>
            </a:r>
            <a:r>
              <a:rPr lang="zh-CN" altLang="zh-CN" sz="2800" dirty="0" smtClean="0">
                <a:latin typeface="+mn-ea"/>
              </a:rPr>
              <a:t>偶合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裂</a:t>
            </a:r>
            <a:r>
              <a:rPr lang="zh-CN" altLang="zh-CN" sz="2800" dirty="0">
                <a:latin typeface="+mn-ea"/>
              </a:rPr>
              <a:t>分峰数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n </a:t>
            </a:r>
            <a:r>
              <a:rPr lang="en-US" altLang="zh-CN" sz="2800" dirty="0">
                <a:latin typeface="+mn-ea"/>
              </a:rPr>
              <a:t>+ 1</a:t>
            </a:r>
            <a:r>
              <a:rPr lang="zh-CN" altLang="zh-CN" sz="2800" dirty="0">
                <a:latin typeface="+mn-ea"/>
              </a:rPr>
              <a:t>个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相邻氢的个数，这</a:t>
            </a:r>
            <a:r>
              <a:rPr lang="zh-CN" altLang="zh-CN" sz="2800" dirty="0" smtClean="0">
                <a:latin typeface="+mn-ea"/>
              </a:rPr>
              <a:t>称为</a:t>
            </a:r>
            <a:r>
              <a:rPr lang="en-US" altLang="zh-CN" sz="2800" b="1" dirty="0" smtClean="0">
                <a:latin typeface="+mn-ea"/>
              </a:rPr>
              <a:t>n </a:t>
            </a:r>
            <a:r>
              <a:rPr lang="en-US" altLang="zh-CN" sz="2800" b="1" dirty="0">
                <a:latin typeface="+mn-ea"/>
              </a:rPr>
              <a:t>+1</a:t>
            </a:r>
            <a:r>
              <a:rPr lang="zh-CN" altLang="zh-CN" sz="2800" b="1" dirty="0" smtClean="0">
                <a:latin typeface="+mn-ea"/>
              </a:rPr>
              <a:t>规律</a:t>
            </a:r>
            <a:r>
              <a:rPr lang="zh-CN" altLang="en-US" sz="2800" baseline="-250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溴</a:t>
            </a:r>
            <a:r>
              <a:rPr lang="zh-CN" altLang="zh-CN" sz="2800" dirty="0">
                <a:latin typeface="+mn-ea"/>
              </a:rPr>
              <a:t>乙烷甲基相邻氢为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个，分裂峰数为</a:t>
            </a:r>
            <a:r>
              <a:rPr lang="en-US" altLang="zh-CN" sz="2800" dirty="0">
                <a:latin typeface="+mn-ea"/>
              </a:rPr>
              <a:t>2 + 1 =3</a:t>
            </a:r>
            <a:r>
              <a:rPr lang="zh-CN" altLang="zh-CN" sz="2800" dirty="0">
                <a:latin typeface="+mn-ea"/>
              </a:rPr>
              <a:t>。亚甲基相邻氢数为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个，分裂峰数为</a:t>
            </a:r>
            <a:r>
              <a:rPr lang="en-US" altLang="zh-CN" sz="2800" dirty="0">
                <a:latin typeface="+mn-ea"/>
              </a:rPr>
              <a:t>3 + 1 </a:t>
            </a:r>
            <a:r>
              <a:rPr lang="en-US" altLang="zh-CN" sz="2800" dirty="0" smtClean="0">
                <a:latin typeface="+mn-ea"/>
              </a:rPr>
              <a:t>=4</a:t>
            </a:r>
            <a:r>
              <a:rPr lang="zh-CN" altLang="zh-CN" sz="2800" dirty="0">
                <a:latin typeface="+mn-ea"/>
              </a:rPr>
              <a:t>。若相邻氢不完全相同，但所处环境相近，一般也符合这个规律。但两种相邻氢（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sz="2800" baseline="-25000" dirty="0" smtClean="0">
                <a:latin typeface="+mn-ea"/>
              </a:rPr>
              <a:t>a</a:t>
            </a:r>
            <a:r>
              <a:rPr lang="en-US" altLang="zh-CN" sz="2800" dirty="0" smtClean="0">
                <a:latin typeface="+mn-ea"/>
              </a:rPr>
              <a:t>—C</a:t>
            </a:r>
            <a:r>
              <a:rPr lang="zh-CN" altLang="zh-CN" sz="2800" dirty="0">
                <a:latin typeface="+mn-ea"/>
              </a:rPr>
              <a:t>—</a:t>
            </a:r>
            <a:r>
              <a:rPr lang="en-US" altLang="zh-CN" sz="2800" dirty="0" err="1">
                <a:latin typeface="+mn-ea"/>
              </a:rPr>
              <a:t>CH</a:t>
            </a:r>
            <a:r>
              <a:rPr lang="en-US" altLang="zh-CN" sz="2800" baseline="-25000" dirty="0" err="1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—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一</a:t>
            </a:r>
            <a:r>
              <a:rPr lang="en-US" altLang="zh-CN" sz="2800" dirty="0" err="1" smtClean="0">
                <a:latin typeface="+mn-ea"/>
              </a:rPr>
              <a:t>H</a:t>
            </a:r>
            <a:r>
              <a:rPr lang="en-US" altLang="zh-CN" sz="2800" baseline="-25000" dirty="0" err="1" smtClean="0">
                <a:latin typeface="+mn-ea"/>
              </a:rPr>
              <a:t>c</a:t>
            </a:r>
            <a:r>
              <a:rPr lang="zh-CN" altLang="en-US" sz="2800" dirty="0" smtClean="0">
                <a:latin typeface="+mn-ea"/>
              </a:rPr>
              <a:t>中</a:t>
            </a:r>
            <a:r>
              <a:rPr lang="en-US" altLang="zh-CN" sz="2800" dirty="0" err="1" smtClean="0">
                <a:latin typeface="+mn-ea"/>
              </a:rPr>
              <a:t>H</a:t>
            </a:r>
            <a:r>
              <a:rPr lang="en-US" altLang="zh-CN" sz="1600" dirty="0" err="1" smtClean="0">
                <a:latin typeface="+mn-ea"/>
              </a:rPr>
              <a:t>b</a:t>
            </a:r>
            <a:r>
              <a:rPr lang="zh-CN" altLang="en-US" sz="2800" dirty="0" smtClean="0">
                <a:latin typeface="+mn-ea"/>
              </a:rPr>
              <a:t>有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sz="1600" dirty="0" smtClean="0">
                <a:latin typeface="+mn-ea"/>
              </a:rPr>
              <a:t>a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err="1" smtClean="0">
                <a:latin typeface="+mn-ea"/>
              </a:rPr>
              <a:t>H</a:t>
            </a:r>
            <a:r>
              <a:rPr lang="en-US" altLang="zh-CN" sz="1600" dirty="0" err="1" smtClean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两种</a:t>
            </a:r>
            <a:r>
              <a:rPr lang="zh-CN" altLang="zh-CN" sz="2800" dirty="0">
                <a:latin typeface="+mn-ea"/>
              </a:rPr>
              <a:t>相邻氢）与同一氢偶合，偶合常数不等时</a:t>
            </a:r>
            <a:r>
              <a:rPr lang="en-US" altLang="zh-CN" sz="2800" dirty="0" smtClean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J</a:t>
            </a:r>
            <a:r>
              <a:rPr lang="en-US" altLang="zh-CN" sz="2800" baseline="-25000" dirty="0" err="1" smtClean="0">
                <a:latin typeface="+mn-ea"/>
              </a:rPr>
              <a:t>ba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≠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err="1" smtClean="0">
                <a:latin typeface="+mn-ea"/>
              </a:rPr>
              <a:t>J</a:t>
            </a:r>
            <a:r>
              <a:rPr lang="en-US" altLang="zh-CN" sz="2800" baseline="-25000" dirty="0" err="1" smtClean="0">
                <a:latin typeface="+mn-ea"/>
              </a:rPr>
              <a:t>bc</a:t>
            </a:r>
            <a:r>
              <a:rPr lang="zh-CN" altLang="zh-CN" sz="2800" dirty="0" smtClean="0">
                <a:latin typeface="+mn-ea"/>
              </a:rPr>
              <a:t>），</a:t>
            </a:r>
            <a:r>
              <a:rPr lang="zh-CN" altLang="zh-CN" sz="2800" dirty="0">
                <a:latin typeface="+mn-ea"/>
              </a:rPr>
              <a:t>不遵守这一规律。自旋偶合分裂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n+ 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规律是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谱图分析极重要的依据。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33576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G5J_AC]{1B)Z$R3E2M)27Z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9" y="1916832"/>
            <a:ext cx="894379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608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14293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四、积分面积比和分裂峰的相对强度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12-13</a:t>
            </a:r>
            <a:r>
              <a:rPr lang="zh-CN" altLang="zh-CN" sz="2800" dirty="0">
                <a:latin typeface="+mn-ea"/>
              </a:rPr>
              <a:t>中的积分线标明溴乙烷中甲基质子和亚甲基质子的峰面积比为</a:t>
            </a:r>
            <a:r>
              <a:rPr lang="en-US" altLang="zh-CN" sz="2800" dirty="0">
                <a:latin typeface="+mn-ea"/>
              </a:rPr>
              <a:t>3: 2</a:t>
            </a:r>
            <a:r>
              <a:rPr lang="zh-CN" altLang="zh-CN" sz="2800" dirty="0">
                <a:latin typeface="+mn-ea"/>
              </a:rPr>
              <a:t>积分线</a:t>
            </a:r>
            <a:r>
              <a:rPr lang="zh-CN" altLang="zh-CN" sz="2800" dirty="0" smtClean="0">
                <a:latin typeface="+mn-ea"/>
              </a:rPr>
              <a:t>的高度</a:t>
            </a:r>
            <a:r>
              <a:rPr lang="zh-CN" altLang="zh-CN" sz="2800" dirty="0">
                <a:latin typeface="+mn-ea"/>
              </a:rPr>
              <a:t>比即为各组峰的面积比，它表示化合物中不同氢的比值，因而可以测得不同种氢的个数</a:t>
            </a:r>
            <a:r>
              <a:rPr lang="zh-CN" altLang="zh-CN" sz="2800" dirty="0" smtClean="0">
                <a:latin typeface="+mn-ea"/>
              </a:rPr>
              <a:t>。这</a:t>
            </a:r>
            <a:r>
              <a:rPr lang="zh-CN" altLang="zh-CN" sz="2800" dirty="0">
                <a:latin typeface="+mn-ea"/>
              </a:rPr>
              <a:t>是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谱图分析中又一重要依据。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分裂</a:t>
            </a:r>
            <a:r>
              <a:rPr lang="zh-CN" altLang="zh-CN" sz="2800" dirty="0">
                <a:latin typeface="+mn-ea"/>
              </a:rPr>
              <a:t>的一组峰中各峰相对强度也有一定规律。它们的峰面积比一般等于二项式</a:t>
            </a:r>
            <a:r>
              <a:rPr lang="en-US" altLang="zh-CN" sz="2800" dirty="0">
                <a:latin typeface="+mn-ea"/>
              </a:rPr>
              <a:t>（a </a:t>
            </a:r>
            <a:r>
              <a:rPr lang="en-US" altLang="zh-CN" sz="2800" dirty="0">
                <a:latin typeface="+mn-ea"/>
              </a:rPr>
              <a:t>+</a:t>
            </a:r>
            <a:r>
              <a:rPr lang="en-US" altLang="zh-CN" sz="2800" dirty="0" smtClean="0">
                <a:latin typeface="+mn-ea"/>
              </a:rPr>
              <a:t>b)</a:t>
            </a:r>
            <a:r>
              <a:rPr lang="en-US" altLang="zh-CN" sz="2800" baseline="30000" dirty="0" smtClean="0">
                <a:latin typeface="+mn-ea"/>
              </a:rPr>
              <a:t>m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展开式各系数之比，式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 smtClean="0">
                <a:latin typeface="+mn-ea"/>
              </a:rPr>
              <a:t>m= n(</a:t>
            </a:r>
            <a:r>
              <a:rPr lang="zh-CN" altLang="zh-CN" sz="2800" dirty="0" smtClean="0">
                <a:latin typeface="+mn-ea"/>
              </a:rPr>
              <a:t>分裂</a:t>
            </a:r>
            <a:r>
              <a:rPr lang="zh-CN" altLang="zh-CN" sz="2800" dirty="0">
                <a:latin typeface="+mn-ea"/>
              </a:rPr>
              <a:t>峰数）</a:t>
            </a:r>
            <a:r>
              <a:rPr lang="en-US" altLang="zh-CN" sz="2800" dirty="0">
                <a:latin typeface="+mn-ea"/>
              </a:rPr>
              <a:t>-1</a:t>
            </a:r>
            <a:r>
              <a:rPr lang="zh-CN" altLang="zh-CN" sz="2800" dirty="0">
                <a:latin typeface="+mn-ea"/>
              </a:rPr>
              <a:t>。如溴乙烷甲基质子被分裂为三重峰，这</a:t>
            </a:r>
            <a:r>
              <a:rPr lang="zh-CN" altLang="zh-CN" sz="2800" dirty="0" smtClean="0">
                <a:latin typeface="+mn-ea"/>
              </a:rPr>
              <a:t>三重峰</a:t>
            </a:r>
            <a:r>
              <a:rPr lang="zh-CN" altLang="zh-CN" sz="2800" dirty="0">
                <a:latin typeface="+mn-ea"/>
              </a:rPr>
              <a:t>相对强度比为（</a:t>
            </a:r>
            <a:r>
              <a:rPr lang="en-US" altLang="zh-CN" sz="2800" dirty="0" err="1" smtClean="0">
                <a:latin typeface="+mn-ea"/>
              </a:rPr>
              <a:t>a+b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en-US" altLang="zh-CN" sz="2800" baseline="300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展开式三项系数比</a:t>
            </a:r>
            <a:r>
              <a:rPr lang="en-US" altLang="zh-CN" sz="2800" dirty="0">
                <a:latin typeface="+mn-ea"/>
              </a:rPr>
              <a:t>1: 2: 1</a:t>
            </a:r>
            <a:r>
              <a:rPr lang="zh-CN" altLang="zh-CN" sz="2800" dirty="0">
                <a:latin typeface="+mn-ea"/>
              </a:rPr>
              <a:t>。也可用图示法表示各种裂分峰的</a:t>
            </a:r>
            <a:r>
              <a:rPr lang="zh-CN" altLang="zh-CN" sz="2800" dirty="0" smtClean="0">
                <a:latin typeface="+mn-ea"/>
              </a:rPr>
              <a:t>相对强度</a:t>
            </a:r>
            <a:r>
              <a:rPr lang="zh-CN" altLang="zh-CN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4190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[N`20WX8@DXJ9[R[7`A[@O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705" y="1700808"/>
            <a:ext cx="669966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751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@[1EQ)VOU~P_6MKG2FL5L)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4539"/>
            <a:ext cx="7416824" cy="564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558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5536" y="1189196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先考虑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>
                <a:latin typeface="+mn-ea"/>
              </a:rPr>
              <a:t>a </a:t>
            </a:r>
            <a:r>
              <a:rPr lang="zh-CN" altLang="en-US" sz="2800" dirty="0" smtClean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共振吸收</a:t>
            </a:r>
            <a:r>
              <a:rPr lang="zh-CN" altLang="en-US" sz="2800" dirty="0" smtClean="0">
                <a:latin typeface="+mn-ea"/>
              </a:rPr>
              <a:t>峰受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>
                <a:latin typeface="+mn-ea"/>
              </a:rPr>
              <a:t>b </a:t>
            </a:r>
            <a:r>
              <a:rPr lang="zh-CN" altLang="en-US" sz="2800" dirty="0" smtClean="0">
                <a:latin typeface="+mn-ea"/>
              </a:rPr>
              <a:t>影响发生分裂的情况：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en-US" sz="2800" dirty="0" smtClean="0">
                <a:latin typeface="+mn-ea"/>
              </a:rPr>
              <a:t>除受到外加磁场和屏蔽效应影响外，还受到相邻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 smtClean="0">
                <a:latin typeface="+mn-ea"/>
              </a:rPr>
              <a:t>b</a:t>
            </a:r>
            <a:r>
              <a:rPr lang="zh-CN" altLang="zh-CN" sz="2800" dirty="0" smtClean="0">
                <a:latin typeface="+mn-ea"/>
              </a:rPr>
              <a:t>自旋</a:t>
            </a:r>
            <a:r>
              <a:rPr lang="zh-CN" altLang="en-US" sz="2800" dirty="0" smtClean="0">
                <a:latin typeface="+mn-ea"/>
              </a:rPr>
              <a:t>产生的磁场（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en-US" sz="1600" dirty="0" smtClean="0">
                <a:latin typeface="+mn-ea"/>
              </a:rPr>
              <a:t>自</a:t>
            </a:r>
            <a:r>
              <a:rPr lang="zh-CN" altLang="en-US" sz="2800" dirty="0" smtClean="0">
                <a:latin typeface="+mn-ea"/>
              </a:rPr>
              <a:t>）的影响。在外磁场中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 smtClean="0">
                <a:latin typeface="+mn-ea"/>
              </a:rPr>
              <a:t>b</a:t>
            </a:r>
            <a:r>
              <a:rPr lang="zh-CN" altLang="en-US" sz="2800" dirty="0" smtClean="0">
                <a:latin typeface="+mn-ea"/>
              </a:rPr>
              <a:t>有两种</a:t>
            </a:r>
            <a:r>
              <a:rPr lang="zh-CN" altLang="zh-CN" sz="2800" dirty="0" smtClean="0">
                <a:latin typeface="+mn-ea"/>
              </a:rPr>
              <a:t>自旋</a:t>
            </a:r>
            <a:r>
              <a:rPr lang="zh-CN" altLang="en-US" sz="2800" dirty="0">
                <a:latin typeface="+mn-ea"/>
              </a:rPr>
              <a:t>一</a:t>
            </a:r>
            <a:r>
              <a:rPr lang="zh-CN" altLang="en-US" sz="2800" dirty="0" smtClean="0">
                <a:latin typeface="+mn-ea"/>
              </a:rPr>
              <a:t>种</a:t>
            </a:r>
            <a:r>
              <a:rPr lang="zh-CN" altLang="zh-CN" sz="2800" dirty="0" smtClean="0">
                <a:latin typeface="+mn-ea"/>
              </a:rPr>
              <a:t>自旋</a:t>
            </a:r>
            <a:r>
              <a:rPr lang="zh-CN" altLang="en-US" sz="2800" dirty="0" smtClean="0">
                <a:latin typeface="+mn-ea"/>
              </a:rPr>
              <a:t>产生的磁场与外磁场方向相同，另一种则相反。</a:t>
            </a:r>
            <a:r>
              <a:rPr lang="zh-CN" altLang="zh-CN" sz="2800" dirty="0">
                <a:latin typeface="+mn-ea"/>
              </a:rPr>
              <a:t>假定没有相邻氢核影响，</a:t>
            </a:r>
            <a:r>
              <a:rPr lang="zh-CN" altLang="zh-CN" sz="2800" dirty="0" smtClean="0">
                <a:latin typeface="+mn-ea"/>
              </a:rPr>
              <a:t>质子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共振吸收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sz="1600" dirty="0" smtClean="0">
                <a:latin typeface="+mn-ea"/>
              </a:rPr>
              <a:t>0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当受到氢核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自旋产生的与</a:t>
            </a:r>
            <a:r>
              <a:rPr lang="zh-CN" altLang="zh-CN" sz="2800" dirty="0" smtClean="0">
                <a:latin typeface="+mn-ea"/>
              </a:rPr>
              <a:t>外磁场</a:t>
            </a:r>
            <a:r>
              <a:rPr lang="zh-CN" altLang="zh-CN" sz="2800" dirty="0">
                <a:latin typeface="+mn-ea"/>
              </a:rPr>
              <a:t>方向相反的磁场影响时，氢核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真正受到的</a:t>
            </a:r>
            <a:r>
              <a:rPr lang="zh-CN" altLang="zh-CN" sz="2800" dirty="0" smtClean="0">
                <a:latin typeface="+mn-ea"/>
              </a:rPr>
              <a:t>磁场</a:t>
            </a:r>
            <a:r>
              <a:rPr lang="zh-CN" altLang="zh-CN" sz="2800" dirty="0">
                <a:latin typeface="+mn-ea"/>
              </a:rPr>
              <a:t>影响就</a:t>
            </a:r>
            <a:r>
              <a:rPr lang="zh-CN" altLang="zh-CN" sz="2800" dirty="0" smtClean="0">
                <a:latin typeface="+mn-ea"/>
              </a:rPr>
              <a:t>小于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1600" dirty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此时不可能发生共振。只有当</a:t>
            </a:r>
            <a:r>
              <a:rPr lang="zh-CN" altLang="zh-CN" sz="2800" dirty="0" smtClean="0">
                <a:latin typeface="+mn-ea"/>
              </a:rPr>
              <a:t>外加</a:t>
            </a:r>
            <a:r>
              <a:rPr lang="zh-CN" altLang="zh-CN" sz="2800" dirty="0">
                <a:latin typeface="+mn-ea"/>
              </a:rPr>
              <a:t>磁场强度增加到足以抵消氢核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的抗磁影响时</a:t>
            </a:r>
            <a:r>
              <a:rPr lang="zh-CN" altLang="zh-CN" sz="2800" dirty="0" smtClean="0">
                <a:latin typeface="+mn-ea"/>
              </a:rPr>
              <a:t>才能</a:t>
            </a:r>
            <a:r>
              <a:rPr lang="zh-CN" altLang="zh-CN" sz="2800" dirty="0">
                <a:latin typeface="+mn-ea"/>
              </a:rPr>
              <a:t>发生共振吸收。所以共振时的外加磁场强度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en-US" sz="1600" dirty="0" smtClean="0">
                <a:latin typeface="+mn-ea"/>
              </a:rPr>
              <a:t>扫</a:t>
            </a:r>
            <a:r>
              <a:rPr lang="en-US" altLang="zh-CN" sz="2800" dirty="0" smtClean="0">
                <a:latin typeface="+mn-ea"/>
              </a:rPr>
              <a:t>=H</a:t>
            </a:r>
            <a:r>
              <a:rPr lang="en-US" altLang="zh-CN" sz="1600" dirty="0" smtClean="0">
                <a:latin typeface="+mn-ea"/>
              </a:rPr>
              <a:t>0</a:t>
            </a:r>
            <a:r>
              <a:rPr lang="en-US" altLang="zh-CN" sz="2800" dirty="0" smtClean="0">
                <a:latin typeface="+mn-ea"/>
              </a:rPr>
              <a:t>+H</a:t>
            </a:r>
            <a:r>
              <a:rPr lang="zh-CN" altLang="en-US" sz="1600" dirty="0" smtClean="0">
                <a:latin typeface="+mn-ea"/>
              </a:rPr>
              <a:t>自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9673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5536" y="830317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当然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受到氢核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自旋产生</a:t>
            </a:r>
            <a:r>
              <a:rPr lang="zh-CN" altLang="zh-CN" sz="2800" dirty="0" smtClean="0">
                <a:latin typeface="+mn-ea"/>
              </a:rPr>
              <a:t>的与</a:t>
            </a:r>
            <a:r>
              <a:rPr lang="zh-CN" altLang="zh-CN" sz="2800" dirty="0">
                <a:latin typeface="+mn-ea"/>
              </a:rPr>
              <a:t>外磁场方向相同磁场的影响时，氢核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共振吸收</a:t>
            </a:r>
            <a:r>
              <a:rPr lang="zh-CN" altLang="zh-CN" sz="2800" dirty="0" smtClean="0">
                <a:latin typeface="+mn-ea"/>
              </a:rPr>
              <a:t>应向</a:t>
            </a:r>
            <a:r>
              <a:rPr lang="zh-CN" altLang="zh-CN" sz="2800" dirty="0">
                <a:latin typeface="+mn-ea"/>
              </a:rPr>
              <a:t>低场移动（</a:t>
            </a:r>
            <a:r>
              <a:rPr lang="zh-CN" altLang="zh-CN" sz="2800" dirty="0" smtClean="0">
                <a:latin typeface="+mn-ea"/>
              </a:rPr>
              <a:t>此时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en-US" sz="1600" dirty="0">
                <a:latin typeface="+mn-ea"/>
              </a:rPr>
              <a:t>扫</a:t>
            </a:r>
            <a:r>
              <a:rPr lang="en-US" altLang="zh-CN" sz="2800" dirty="0">
                <a:latin typeface="+mn-ea"/>
              </a:rPr>
              <a:t>=H</a:t>
            </a:r>
            <a:r>
              <a:rPr lang="en-US" altLang="zh-CN" sz="1600" dirty="0">
                <a:latin typeface="+mn-ea"/>
              </a:rPr>
              <a:t>0</a:t>
            </a:r>
            <a:r>
              <a:rPr lang="en-US" altLang="zh-CN" sz="2800" dirty="0">
                <a:latin typeface="+mn-ea"/>
              </a:rPr>
              <a:t>+H</a:t>
            </a:r>
            <a:r>
              <a:rPr lang="zh-CN" altLang="en-US" sz="1600" dirty="0">
                <a:latin typeface="+mn-ea"/>
              </a:rPr>
              <a:t>自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式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en-US" sz="1600" dirty="0" smtClean="0">
                <a:latin typeface="+mn-ea"/>
              </a:rPr>
              <a:t>自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负值）</a:t>
            </a:r>
            <a:r>
              <a:rPr lang="zh-CN" altLang="zh-CN" sz="2800" dirty="0" smtClean="0">
                <a:latin typeface="+mn-ea"/>
              </a:rPr>
              <a:t>。这样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的共振吸收就分裂为两重峰（图</a:t>
            </a:r>
            <a:r>
              <a:rPr lang="en-US" altLang="zh-CN" sz="2800" dirty="0">
                <a:latin typeface="+mn-ea"/>
              </a:rPr>
              <a:t>12-12</a:t>
            </a:r>
            <a:r>
              <a:rPr lang="zh-CN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。同理</a:t>
            </a:r>
            <a:r>
              <a:rPr lang="zh-CN" altLang="zh-CN" sz="2800" dirty="0">
                <a:latin typeface="+mn-ea"/>
              </a:rPr>
              <a:t>，氢核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可</a:t>
            </a:r>
            <a:r>
              <a:rPr lang="zh-CN" altLang="zh-CN" sz="2800" dirty="0">
                <a:latin typeface="+mn-ea"/>
              </a:rPr>
              <a:t>受到氢核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影响也分裂为两重峰。这种因自旋偶合发生分裂的现象叫</a:t>
            </a:r>
            <a:r>
              <a:rPr lang="zh-CN" altLang="zh-CN" sz="2800" b="1" dirty="0" smtClean="0">
                <a:latin typeface="+mn-ea"/>
              </a:rPr>
              <a:t>自旋</a:t>
            </a:r>
            <a:r>
              <a:rPr lang="en-US" altLang="zh-CN" sz="2800" b="1" dirty="0" smtClean="0">
                <a:latin typeface="+mn-ea"/>
              </a:rPr>
              <a:t>—</a:t>
            </a:r>
            <a:r>
              <a:rPr lang="zh-CN" altLang="zh-CN" sz="2800" b="1" dirty="0" smtClean="0">
                <a:latin typeface="+mn-ea"/>
              </a:rPr>
              <a:t>自旋偶合</a:t>
            </a:r>
            <a:r>
              <a:rPr lang="en-US" altLang="zh-CN" sz="2800" b="1" dirty="0" smtClean="0">
                <a:latin typeface="+mn-ea"/>
              </a:rPr>
              <a:t>—</a:t>
            </a:r>
            <a:r>
              <a:rPr lang="zh-CN" altLang="zh-CN" sz="2800" b="1" dirty="0" smtClean="0">
                <a:latin typeface="+mn-ea"/>
              </a:rPr>
              <a:t>裂</a:t>
            </a:r>
            <a:r>
              <a:rPr lang="zh-CN" altLang="zh-CN" sz="2800" b="1" dirty="0">
                <a:latin typeface="+mn-ea"/>
              </a:rPr>
              <a:t>分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spin-spin coupling-splitting</a:t>
            </a:r>
            <a:r>
              <a:rPr lang="zh-CN" altLang="zh-CN" sz="2800" dirty="0">
                <a:latin typeface="+mn-ea"/>
              </a:rPr>
              <a:t>)。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核磁共振中，一般说来，相邻碳上的不同种的氢才可发生偶合，相间碳上的</a:t>
            </a:r>
            <a:r>
              <a:rPr lang="zh-CN" altLang="zh-CN" sz="2800" dirty="0" smtClean="0">
                <a:latin typeface="+mn-ea"/>
              </a:rPr>
              <a:t>氢</a:t>
            </a:r>
            <a:r>
              <a:rPr lang="en-US" altLang="zh-CN" sz="2800" dirty="0" smtClean="0">
                <a:latin typeface="+mn-ea"/>
              </a:rPr>
              <a:t>(H-C-C-C-H)</a:t>
            </a:r>
            <a:r>
              <a:rPr lang="zh-CN" altLang="zh-CN" sz="2800" dirty="0">
                <a:latin typeface="+mn-ea"/>
              </a:rPr>
              <a:t>不易发生偶合，同种相邻氢也不发生偶合。如</a:t>
            </a:r>
            <a:r>
              <a:rPr lang="en-US" altLang="zh-CN" sz="2800" dirty="0">
                <a:latin typeface="+mn-ea"/>
              </a:rPr>
              <a:t>Br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CHCHBr</a:t>
            </a:r>
            <a:r>
              <a:rPr lang="zh-CN" altLang="zh-CN" sz="2800" baseline="-25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中两个氢所</a:t>
            </a:r>
            <a:r>
              <a:rPr lang="zh-CN" altLang="zh-CN" sz="2800" dirty="0" smtClean="0">
                <a:latin typeface="+mn-ea"/>
              </a:rPr>
              <a:t>处环境</a:t>
            </a:r>
            <a:r>
              <a:rPr lang="zh-CN" altLang="zh-CN" sz="2800" dirty="0">
                <a:latin typeface="+mn-ea"/>
              </a:rPr>
              <a:t>相同，尽管相邻也不发生偶合，该化合物的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谱图上只有一个单峰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812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5536" y="1117188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二</a:t>
            </a:r>
            <a:r>
              <a:rPr lang="zh-CN" altLang="zh-CN" sz="2800" b="1" dirty="0">
                <a:latin typeface="+mn-ea"/>
              </a:rPr>
              <a:t>、偶合常数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偶合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裂</a:t>
            </a:r>
            <a:r>
              <a:rPr lang="zh-CN" altLang="zh-CN" sz="2800" dirty="0">
                <a:latin typeface="+mn-ea"/>
              </a:rPr>
              <a:t>分的一组峰中两个相邻峰之间的距离，即两峰的频率差</a:t>
            </a:r>
            <a:r>
              <a:rPr lang="en-US" altLang="zh-CN" sz="2800" dirty="0" smtClean="0">
                <a:latin typeface="+mn-ea"/>
              </a:rPr>
              <a:t>|</a:t>
            </a:r>
            <a:r>
              <a:rPr lang="en-US" altLang="zh-CN" sz="2800" dirty="0" err="1" smtClean="0">
                <a:latin typeface="+mn-ea"/>
              </a:rPr>
              <a:t>va</a:t>
            </a:r>
            <a:r>
              <a:rPr lang="zh-CN" altLang="zh-CN" sz="2800" dirty="0" smtClean="0">
                <a:latin typeface="+mn-ea"/>
              </a:rPr>
              <a:t>-</a:t>
            </a:r>
            <a:r>
              <a:rPr lang="en-US" altLang="zh-CN" sz="2800" dirty="0" err="1" smtClean="0">
                <a:latin typeface="+mn-ea"/>
              </a:rPr>
              <a:t>vb</a:t>
            </a:r>
            <a:r>
              <a:rPr lang="zh-CN" altLang="zh-CN" sz="2800" dirty="0" smtClean="0">
                <a:latin typeface="+mn-ea"/>
              </a:rPr>
              <a:t>|</a:t>
            </a:r>
            <a:r>
              <a:rPr lang="zh-CN" altLang="zh-CN" sz="2800" dirty="0">
                <a:latin typeface="+mn-ea"/>
              </a:rPr>
              <a:t>称为</a:t>
            </a:r>
            <a:r>
              <a:rPr lang="zh-CN" altLang="zh-CN" sz="2800" b="1" dirty="0">
                <a:latin typeface="+mn-ea"/>
              </a:rPr>
              <a:t>偶合常数</a:t>
            </a:r>
            <a:r>
              <a:rPr lang="zh-CN" altLang="zh-CN" sz="2800" b="1" dirty="0" smtClean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用字母</a:t>
            </a:r>
            <a:r>
              <a:rPr lang="en-US" altLang="zh-CN" sz="2800" dirty="0" smtClean="0">
                <a:latin typeface="+mn-ea"/>
              </a:rPr>
              <a:t>J</a:t>
            </a:r>
            <a:r>
              <a:rPr lang="zh-CN" altLang="zh-CN" sz="2800" dirty="0" smtClean="0">
                <a:latin typeface="+mn-ea"/>
              </a:rPr>
              <a:t>表示</a:t>
            </a:r>
            <a:r>
              <a:rPr lang="zh-CN" altLang="zh-CN" sz="2800" dirty="0">
                <a:latin typeface="+mn-ea"/>
              </a:rPr>
              <a:t>，单位为</a:t>
            </a:r>
            <a:r>
              <a:rPr lang="en-US" altLang="zh-CN" sz="2800" dirty="0">
                <a:latin typeface="+mn-ea"/>
              </a:rPr>
              <a:t>Hz</a:t>
            </a:r>
            <a:r>
              <a:rPr lang="zh-CN" altLang="zh-CN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氢</a:t>
            </a:r>
            <a:r>
              <a:rPr lang="zh-CN" altLang="en-US" sz="2800" dirty="0" smtClean="0">
                <a:latin typeface="+mn-ea"/>
              </a:rPr>
              <a:t>核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氢核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偶合常数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J</a:t>
            </a:r>
            <a:r>
              <a:rPr lang="en-US" altLang="zh-CN" sz="2800" baseline="-25000" dirty="0" smtClean="0">
                <a:latin typeface="+mn-ea"/>
              </a:rPr>
              <a:t>ab</a:t>
            </a:r>
            <a:r>
              <a:rPr lang="zh-CN" altLang="zh-CN" sz="2800" dirty="0">
                <a:latin typeface="+mn-ea"/>
              </a:rPr>
              <a:t>，氢核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与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偶合常数为</a:t>
            </a:r>
            <a:r>
              <a:rPr lang="en-US" altLang="zh-CN" sz="2800" dirty="0">
                <a:latin typeface="+mn-ea"/>
              </a:rPr>
              <a:t>J</a:t>
            </a:r>
            <a:r>
              <a:rPr lang="zh-CN" altLang="zh-CN" sz="2800" baseline="-25000" dirty="0">
                <a:latin typeface="+mn-ea"/>
              </a:rPr>
              <a:t>ba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相互偶合</a:t>
            </a:r>
            <a:r>
              <a:rPr lang="zh-CN" altLang="zh-CN" sz="2800" dirty="0">
                <a:latin typeface="+mn-ea"/>
              </a:rPr>
              <a:t>的两个氢核偶合常数相等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J</a:t>
            </a:r>
            <a:r>
              <a:rPr lang="en-US" altLang="zh-CN" sz="2800" baseline="-25000" dirty="0" smtClean="0">
                <a:latin typeface="+mn-ea"/>
              </a:rPr>
              <a:t>ab</a:t>
            </a:r>
            <a:r>
              <a:rPr lang="en-US" altLang="zh-CN" sz="2800" dirty="0" smtClean="0">
                <a:latin typeface="+mn-ea"/>
              </a:rPr>
              <a:t> =</a:t>
            </a:r>
            <a:r>
              <a:rPr lang="en-US" altLang="zh-CN" sz="2800" dirty="0" err="1" smtClean="0">
                <a:latin typeface="+mn-ea"/>
              </a:rPr>
              <a:t>J</a:t>
            </a:r>
            <a:r>
              <a:rPr lang="en-US" altLang="zh-CN" sz="2800" baseline="-25000" dirty="0" err="1" smtClean="0">
                <a:latin typeface="+mn-ea"/>
              </a:rPr>
              <a:t>ba</a:t>
            </a:r>
            <a:r>
              <a:rPr lang="zh-CN" altLang="zh-CN" sz="2800" dirty="0">
                <a:latin typeface="+mn-ea"/>
              </a:rPr>
              <a:t>。两种不同氢与同一质子偶合，偶合常数一般不同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en-US" altLang="zh-CN" sz="2800" dirty="0">
                <a:latin typeface="+mn-ea"/>
              </a:rPr>
              <a:t>J</a:t>
            </a:r>
            <a:r>
              <a:rPr lang="en-US" altLang="zh-CN" sz="2800" baseline="-25000" dirty="0">
                <a:latin typeface="+mn-ea"/>
              </a:rPr>
              <a:t>ab </a:t>
            </a:r>
            <a:r>
              <a:rPr lang="en-US" altLang="zh-CN" sz="2800" dirty="0" smtClean="0">
                <a:latin typeface="+mn-ea"/>
              </a:rPr>
              <a:t>= </a:t>
            </a:r>
            <a:r>
              <a:rPr lang="en-US" altLang="zh-CN" sz="2800" dirty="0" err="1" smtClean="0">
                <a:latin typeface="+mn-ea"/>
              </a:rPr>
              <a:t>J</a:t>
            </a:r>
            <a:r>
              <a:rPr lang="en-US" altLang="zh-CN" sz="2800" baseline="-25000" dirty="0" err="1" smtClean="0">
                <a:latin typeface="+mn-ea"/>
              </a:rPr>
              <a:t>ba</a:t>
            </a:r>
            <a:r>
              <a:rPr lang="en-US" altLang="zh-CN" sz="2800" dirty="0">
                <a:latin typeface="+mn-ea"/>
              </a:rPr>
              <a:t> ≠ </a:t>
            </a:r>
            <a:r>
              <a:rPr lang="en-US" altLang="zh-CN" sz="2800" dirty="0" err="1" smtClean="0">
                <a:latin typeface="+mn-ea"/>
              </a:rPr>
              <a:t>J</a:t>
            </a:r>
            <a:r>
              <a:rPr lang="en-US" altLang="zh-CN" sz="2800" baseline="-25000" dirty="0" err="1" smtClean="0">
                <a:latin typeface="+mn-ea"/>
              </a:rPr>
              <a:t>ac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偶合常数只与化学键性质有关而与外加磁场无关，但它受到测试温度和</a:t>
            </a:r>
            <a:r>
              <a:rPr lang="zh-CN" altLang="zh-CN" sz="2800" dirty="0" smtClean="0">
                <a:latin typeface="+mn-ea"/>
              </a:rPr>
              <a:t>溶剂的</a:t>
            </a:r>
            <a:r>
              <a:rPr lang="zh-CN" altLang="zh-CN" sz="2800" dirty="0">
                <a:latin typeface="+mn-ea"/>
              </a:rPr>
              <a:t>影响。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endParaRPr lang="zh-CN" altLang="zh-CN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432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6480" y="1412776"/>
            <a:ext cx="8566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饱和</a:t>
            </a:r>
            <a:r>
              <a:rPr lang="zh-CN" altLang="zh-CN" sz="2800" dirty="0">
                <a:latin typeface="+mn-ea"/>
              </a:rPr>
              <a:t>体系中相邻碳上氢的偶合常数一般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0</a:t>
            </a:r>
            <a:r>
              <a:rPr lang="zh-CN" altLang="zh-CN" sz="2800" dirty="0" smtClean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16Hz</a:t>
            </a:r>
            <a:r>
              <a:rPr lang="zh-CN" altLang="zh-CN" sz="2800" dirty="0">
                <a:latin typeface="+mn-ea"/>
              </a:rPr>
              <a:t>之间。其偶合常数大小与相邻碳</a:t>
            </a:r>
            <a:r>
              <a:rPr lang="zh-CN" altLang="zh-CN" sz="2800" dirty="0" smtClean="0">
                <a:latin typeface="+mn-ea"/>
              </a:rPr>
              <a:t>上氢</a:t>
            </a:r>
            <a:r>
              <a:rPr lang="zh-CN" altLang="zh-CN" sz="2800" dirty="0">
                <a:latin typeface="+mn-ea"/>
              </a:rPr>
              <a:t>的两面角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有关，可通过</a:t>
            </a:r>
            <a:r>
              <a:rPr lang="en-US" altLang="zh-CN" sz="2800" dirty="0" err="1">
                <a:latin typeface="+mn-ea"/>
              </a:rPr>
              <a:t>Karplus</a:t>
            </a:r>
            <a:r>
              <a:rPr lang="zh-CN" altLang="zh-CN" sz="2800" dirty="0">
                <a:latin typeface="+mn-ea"/>
              </a:rPr>
              <a:t>半经验式</a:t>
            </a:r>
            <a:r>
              <a:rPr lang="en-US" altLang="zh-CN" sz="2800" dirty="0">
                <a:latin typeface="+mn-ea"/>
              </a:rPr>
              <a:t>[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 smtClean="0">
                <a:latin typeface="+mn-ea"/>
              </a:rPr>
              <a:t>12-4</a:t>
            </a:r>
            <a:r>
              <a:rPr lang="en-US" altLang="zh-CN" sz="2800" dirty="0">
                <a:latin typeface="+mn-ea"/>
              </a:rPr>
              <a:t>)]</a:t>
            </a:r>
            <a:r>
              <a:rPr lang="zh-CN" altLang="zh-CN" sz="2800" dirty="0" smtClean="0">
                <a:latin typeface="+mn-ea"/>
              </a:rPr>
              <a:t>估算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开链烃</a:t>
            </a:r>
            <a:r>
              <a:rPr lang="en-US" altLang="zh-CN" sz="2800" dirty="0" smtClean="0">
                <a:latin typeface="+mn-ea"/>
              </a:rPr>
              <a:t>C—C</a:t>
            </a:r>
            <a:r>
              <a:rPr lang="zh-CN" altLang="zh-CN" sz="2800" dirty="0">
                <a:latin typeface="+mn-ea"/>
              </a:rPr>
              <a:t>键可自由</a:t>
            </a:r>
            <a:r>
              <a:rPr lang="zh-CN" altLang="zh-CN" sz="2800" dirty="0" smtClean="0">
                <a:latin typeface="+mn-ea"/>
              </a:rPr>
              <a:t>旋转</a:t>
            </a:r>
            <a:r>
              <a:rPr lang="zh-CN" altLang="zh-CN" sz="2800" dirty="0">
                <a:latin typeface="+mn-ea"/>
              </a:rPr>
              <a:t>，其相邻碳上氢的</a:t>
            </a:r>
            <a:r>
              <a:rPr lang="zh-CN" altLang="zh-CN" sz="2800" dirty="0" smtClean="0">
                <a:latin typeface="+mn-ea"/>
              </a:rPr>
              <a:t>偶合常数</a:t>
            </a:r>
            <a:r>
              <a:rPr lang="en-US" altLang="zh-CN" sz="2800" dirty="0" smtClean="0">
                <a:latin typeface="+mn-ea"/>
              </a:rPr>
              <a:t>J</a:t>
            </a:r>
            <a:r>
              <a:rPr lang="en-US" altLang="zh-CN" sz="2800" baseline="-25000" dirty="0" smtClean="0">
                <a:latin typeface="+mn-ea"/>
              </a:rPr>
              <a:t>ab</a:t>
            </a:r>
            <a:r>
              <a:rPr lang="zh-CN" altLang="zh-CN" sz="2800" dirty="0">
                <a:latin typeface="+mn-ea"/>
              </a:rPr>
              <a:t>是不同构象相邻氢偶合常数的</a:t>
            </a:r>
            <a:r>
              <a:rPr lang="zh-CN" altLang="zh-CN" sz="2800" dirty="0" smtClean="0">
                <a:latin typeface="+mn-ea"/>
              </a:rPr>
              <a:t>平均值</a:t>
            </a:r>
            <a:r>
              <a:rPr lang="zh-CN" altLang="en-US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80$2@(B$38}`D)UY3@6XZG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916832"/>
            <a:ext cx="36004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C:\Users\dmt\AppData\Roaming\Tencent\Users\280268031\QQ\WinTemp\RichOle\CN(7OBDD{`V{12M2ECQ52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0" y="3819897"/>
            <a:ext cx="8342862" cy="977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521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@HZE{FBUWG}SKI7$A4N8TN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4513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277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36712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例如</a:t>
            </a:r>
            <a:r>
              <a:rPr lang="zh-CN" altLang="zh-CN" sz="2800" dirty="0">
                <a:latin typeface="+mn-ea"/>
              </a:rPr>
              <a:t>，化合物</a:t>
            </a:r>
            <a:r>
              <a:rPr lang="en-US" altLang="zh-CN" sz="2800" dirty="0">
                <a:latin typeface="+mn-ea"/>
              </a:rPr>
              <a:t>4-</a:t>
            </a:r>
            <a:r>
              <a:rPr lang="zh-CN" altLang="zh-CN" sz="2800" dirty="0">
                <a:latin typeface="+mn-ea"/>
              </a:rPr>
              <a:t>甲基</a:t>
            </a:r>
            <a:r>
              <a:rPr lang="en-US" altLang="zh-CN" sz="2800" dirty="0">
                <a:latin typeface="+mn-ea"/>
              </a:rPr>
              <a:t>-1 -</a:t>
            </a:r>
            <a:r>
              <a:rPr lang="zh-CN" altLang="zh-CN" sz="2800" dirty="0">
                <a:latin typeface="+mn-ea"/>
              </a:rPr>
              <a:t>氯</a:t>
            </a:r>
            <a:r>
              <a:rPr lang="en-US" altLang="zh-CN" sz="2800" dirty="0">
                <a:latin typeface="+mn-ea"/>
              </a:rPr>
              <a:t>-2-</a:t>
            </a:r>
            <a:r>
              <a:rPr lang="zh-CN" altLang="zh-CN" sz="2800" dirty="0">
                <a:latin typeface="+mn-ea"/>
              </a:rPr>
              <a:t>戊烯具有几何异构，如何确定被测化合物是</a:t>
            </a:r>
            <a:r>
              <a:rPr lang="zh-CN" altLang="zh-CN" sz="2800" dirty="0" smtClean="0">
                <a:latin typeface="+mn-ea"/>
              </a:rPr>
              <a:t>顺</a:t>
            </a:r>
            <a:r>
              <a:rPr lang="zh-CN" altLang="en-US" sz="2800" dirty="0" smtClean="0">
                <a:latin typeface="+mn-ea"/>
              </a:rPr>
              <a:t>式还是反式呢？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烯碳上相邻氢顺式和反式偶合常数不同，当然可通过烯碳氢偶合常数来判定。首先</a:t>
            </a:r>
            <a:r>
              <a:rPr lang="zh-CN" altLang="zh-CN" sz="2800" dirty="0" smtClean="0">
                <a:latin typeface="+mn-ea"/>
              </a:rPr>
              <a:t>作</a:t>
            </a:r>
            <a:r>
              <a:rPr lang="zh-CN" altLang="zh-CN" sz="2800" dirty="0">
                <a:latin typeface="+mn-ea"/>
              </a:rPr>
              <a:t>相应样品的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谱图，因烯碳氢在谱图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6</a:t>
            </a:r>
            <a:r>
              <a:rPr lang="en-US" altLang="zh-CN" sz="2800" baseline="-25000" dirty="0">
                <a:latin typeface="+mn-ea"/>
              </a:rPr>
              <a:t>PP</a:t>
            </a:r>
            <a:r>
              <a:rPr lang="en-US" altLang="zh-CN" sz="2800" dirty="0">
                <a:latin typeface="+mn-ea"/>
              </a:rPr>
              <a:t>m</a:t>
            </a:r>
            <a:r>
              <a:rPr lang="zh-CN" altLang="zh-CN" sz="2800" dirty="0">
                <a:latin typeface="+mn-ea"/>
              </a:rPr>
              <a:t>之间，所以在此范围内找出相应</a:t>
            </a:r>
            <a:r>
              <a:rPr lang="zh-CN" altLang="zh-CN" sz="2800" dirty="0" smtClean="0">
                <a:latin typeface="+mn-ea"/>
              </a:rPr>
              <a:t>共振峰</a:t>
            </a:r>
            <a:r>
              <a:rPr lang="zh-CN" altLang="zh-CN" sz="2800" dirty="0">
                <a:latin typeface="+mn-ea"/>
              </a:rPr>
              <a:t>并</a:t>
            </a:r>
            <a:r>
              <a:rPr lang="zh-CN" altLang="zh-CN" sz="2800" dirty="0" smtClean="0">
                <a:latin typeface="+mn-ea"/>
              </a:rPr>
              <a:t>求得</a:t>
            </a:r>
            <a:r>
              <a:rPr lang="en-US" altLang="zh-CN" sz="2800" dirty="0" smtClean="0">
                <a:latin typeface="+mn-ea"/>
              </a:rPr>
              <a:t>J</a:t>
            </a:r>
            <a:r>
              <a:rPr lang="en-US" altLang="zh-CN" sz="2800" baseline="-25000" dirty="0" smtClean="0">
                <a:latin typeface="+mn-ea"/>
              </a:rPr>
              <a:t>ab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若</a:t>
            </a:r>
            <a:r>
              <a:rPr lang="en-US" altLang="zh-CN" sz="2800" dirty="0">
                <a:latin typeface="+mn-ea"/>
              </a:rPr>
              <a:t>J</a:t>
            </a:r>
            <a:r>
              <a:rPr lang="en-US" altLang="zh-CN" sz="2800" baseline="-25000" dirty="0">
                <a:latin typeface="+mn-ea"/>
              </a:rPr>
              <a:t>ab </a:t>
            </a:r>
            <a:r>
              <a:rPr lang="en-US" altLang="zh-CN" sz="2800" dirty="0" smtClean="0">
                <a:latin typeface="+mn-ea"/>
              </a:rPr>
              <a:t>= </a:t>
            </a:r>
            <a:r>
              <a:rPr lang="en-US" altLang="zh-CN" sz="2800" dirty="0">
                <a:latin typeface="+mn-ea"/>
              </a:rPr>
              <a:t>15. 3Hz</a:t>
            </a:r>
            <a:r>
              <a:rPr lang="zh-CN" altLang="zh-CN" sz="2800" dirty="0">
                <a:latin typeface="+mn-ea"/>
              </a:rPr>
              <a:t>，说明其偶合常数较大，是在反式氢偶合常数范围内，那么</a:t>
            </a:r>
            <a:r>
              <a:rPr lang="zh-CN" altLang="zh-CN" sz="2800" dirty="0" smtClean="0">
                <a:latin typeface="+mn-ea"/>
              </a:rPr>
              <a:t>被测</a:t>
            </a:r>
            <a:r>
              <a:rPr lang="zh-CN" altLang="zh-CN" sz="2800" dirty="0">
                <a:latin typeface="+mn-ea"/>
              </a:rPr>
              <a:t>化合物一定为反式异构体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5121" name="Picture 1" descr="C:\Users\dmt\AppData\Roaming\Tencent\Users\280268031\QQ\WinTemp\RichOle\CXFW5I~P(XJ[]Z2X714AFQ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50450"/>
            <a:ext cx="4968552" cy="157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383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1I1}3NY48U3D]Q56{VTG]2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" y="1844824"/>
            <a:ext cx="910239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374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1198</TotalTime>
  <Words>1300</Words>
  <Application>Microsoft Office PowerPoint</Application>
  <PresentationFormat>全屏显示(4:3)</PresentationFormat>
  <Paragraphs>24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9</cp:revision>
  <dcterms:created xsi:type="dcterms:W3CDTF">2018-10-22T00:31:45Z</dcterms:created>
  <dcterms:modified xsi:type="dcterms:W3CDTF">2018-12-06T01:27:52Z</dcterms:modified>
</cp:coreProperties>
</file>