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66" r:id="rId5"/>
    <p:sldId id="260" r:id="rId6"/>
    <p:sldId id="261" r:id="rId7"/>
    <p:sldId id="262" r:id="rId8"/>
    <p:sldId id="263" r:id="rId9"/>
    <p:sldId id="264" r:id="rId10"/>
    <p:sldId id="267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042858"/>
            <a:ext cx="82089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12.7    </a:t>
            </a:r>
            <a:r>
              <a:rPr lang="zh-CN" altLang="zh-CN" sz="2800" dirty="0" smtClean="0">
                <a:latin typeface="+mn-ea"/>
              </a:rPr>
              <a:t>质</a:t>
            </a:r>
            <a:r>
              <a:rPr lang="zh-CN" altLang="zh-CN" sz="2800" dirty="0">
                <a:latin typeface="+mn-ea"/>
              </a:rPr>
              <a:t>谱基本原理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一般</a:t>
            </a:r>
            <a:r>
              <a:rPr lang="zh-CN" altLang="zh-CN" sz="2800" dirty="0">
                <a:latin typeface="+mn-ea"/>
              </a:rPr>
              <a:t>获得质谱的基本方法是将分子离解为不同质量带电荷的离子，将这些离子加速引入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磁场，由于这些离子的质量与电荷比（简称</a:t>
            </a:r>
            <a:r>
              <a:rPr lang="zh-CN" altLang="zh-CN" sz="2800" b="1" dirty="0">
                <a:latin typeface="+mn-ea"/>
              </a:rPr>
              <a:t>质荷比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m/z)</a:t>
            </a:r>
            <a:r>
              <a:rPr lang="zh-CN" altLang="zh-CN" sz="2800" dirty="0">
                <a:latin typeface="+mn-ea"/>
              </a:rPr>
              <a:t>不同，在磁场中运行轨道偏转不同，使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它们得以分离并被检测。</a:t>
            </a:r>
          </a:p>
          <a:p>
            <a:r>
              <a:rPr lang="zh-CN" altLang="zh-CN" sz="2800" b="1" dirty="0">
                <a:latin typeface="+mn-ea"/>
              </a:rPr>
              <a:t>一、质谱仪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化合物</a:t>
            </a:r>
            <a:r>
              <a:rPr lang="zh-CN" altLang="zh-CN" sz="2800" dirty="0">
                <a:latin typeface="+mn-ea"/>
              </a:rPr>
              <a:t>的质谱是由质谱仪完成的。最常见的一种为单聚焦（磁偏转）质谱仪。结构</a:t>
            </a:r>
            <a:r>
              <a:rPr lang="zh-CN" altLang="zh-CN" sz="2800" dirty="0" smtClean="0">
                <a:latin typeface="+mn-ea"/>
              </a:rPr>
              <a:t>如图</a:t>
            </a:r>
            <a:r>
              <a:rPr lang="en-US" altLang="zh-CN" sz="2800" dirty="0">
                <a:latin typeface="+mn-ea"/>
              </a:rPr>
              <a:t>12-26</a:t>
            </a:r>
            <a:r>
              <a:rPr lang="zh-CN" altLang="zh-CN" sz="2800" dirty="0">
                <a:latin typeface="+mn-ea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3033276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1@RFRT%Y3VMHJ@NR}JU3RV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87183"/>
            <a:ext cx="5112568" cy="5406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6065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dmt\AppData\Roaming\Tencent\Users\280268031\QQ\WinTemp\RichOle\$052(UQ1FIER@~9VKS)7OR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776"/>
            <a:ext cx="646584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97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117188"/>
            <a:ext cx="806489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整个</a:t>
            </a:r>
            <a:r>
              <a:rPr lang="zh-CN" altLang="zh-CN" sz="2800" dirty="0">
                <a:latin typeface="+mn-ea"/>
              </a:rPr>
              <a:t>体系是高真空的，一般压力为</a:t>
            </a:r>
            <a:r>
              <a:rPr lang="en-US" altLang="zh-CN" sz="2800" dirty="0">
                <a:latin typeface="+mn-ea"/>
              </a:rPr>
              <a:t>1.33 </a:t>
            </a:r>
            <a:r>
              <a:rPr lang="en-US" altLang="zh-CN" sz="2800" dirty="0" smtClean="0">
                <a:latin typeface="+mn-ea"/>
              </a:rPr>
              <a:t>xl0-</a:t>
            </a:r>
            <a:r>
              <a:rPr lang="en-US" altLang="zh-CN" sz="2800" baseline="30000" dirty="0" smtClean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〜</a:t>
            </a:r>
            <a:r>
              <a:rPr lang="en-US" altLang="zh-CN" sz="2800" dirty="0">
                <a:latin typeface="+mn-ea"/>
              </a:rPr>
              <a:t>1.33 </a:t>
            </a:r>
            <a:r>
              <a:rPr lang="en-US" altLang="zh-CN" sz="2800" dirty="0" smtClean="0">
                <a:latin typeface="+mn-ea"/>
              </a:rPr>
              <a:t>xlO-</a:t>
            </a:r>
            <a:r>
              <a:rPr lang="en-US" altLang="zh-CN" sz="2800" baseline="30000" dirty="0" smtClean="0">
                <a:latin typeface="+mn-ea"/>
              </a:rPr>
              <a:t>5</a:t>
            </a:r>
            <a:r>
              <a:rPr lang="en-US" altLang="zh-CN" sz="2800" dirty="0" smtClean="0">
                <a:latin typeface="+mn-ea"/>
              </a:rPr>
              <a:t>Pa</a:t>
            </a:r>
            <a:r>
              <a:rPr lang="zh-CN" altLang="zh-CN" sz="2800" dirty="0">
                <a:latin typeface="+mn-ea"/>
              </a:rPr>
              <a:t>。气体样品从</a:t>
            </a:r>
            <a:r>
              <a:rPr lang="en-US" altLang="zh-CN" sz="2800" dirty="0">
                <a:latin typeface="+mn-ea"/>
              </a:rPr>
              <a:t>a</a:t>
            </a:r>
            <a:r>
              <a:rPr lang="zh-CN" altLang="zh-CN" sz="2800" dirty="0">
                <a:latin typeface="+mn-ea"/>
              </a:rPr>
              <a:t>进入</a:t>
            </a:r>
            <a:r>
              <a:rPr lang="zh-CN" altLang="zh-CN" sz="2800" dirty="0" smtClean="0">
                <a:latin typeface="+mn-ea"/>
              </a:rPr>
              <a:t>离解室内</a:t>
            </a:r>
            <a:r>
              <a:rPr lang="zh-CN" altLang="zh-CN" sz="2800" dirty="0">
                <a:latin typeface="+mn-ea"/>
              </a:rPr>
              <a:t>，样品分子被一束加速电子</a:t>
            </a:r>
            <a:r>
              <a:rPr lang="en-US" altLang="zh-CN" sz="2800" dirty="0">
                <a:latin typeface="+mn-ea"/>
              </a:rPr>
              <a:t>b</a:t>
            </a:r>
            <a:r>
              <a:rPr lang="zh-CN" altLang="zh-CN" sz="2800" dirty="0">
                <a:latin typeface="+mn-ea"/>
              </a:rPr>
              <a:t>撞击，这些电子的能量约</a:t>
            </a:r>
            <a:r>
              <a:rPr lang="en-US" altLang="zh-CN" sz="2800" dirty="0">
                <a:latin typeface="+mn-ea"/>
              </a:rPr>
              <a:t>70eV</a:t>
            </a:r>
            <a:r>
              <a:rPr lang="zh-CN" altLang="zh-CN" sz="2800" dirty="0">
                <a:latin typeface="+mn-ea"/>
              </a:rPr>
              <a:t>，结果使分子发生各种反应</a:t>
            </a:r>
            <a:r>
              <a:rPr lang="zh-CN" altLang="zh-CN" sz="2800" dirty="0" smtClean="0">
                <a:latin typeface="+mn-ea"/>
              </a:rPr>
              <a:t>。其中之一</a:t>
            </a:r>
            <a:r>
              <a:rPr lang="zh-CN" altLang="zh-CN" sz="2800" dirty="0">
                <a:latin typeface="+mn-ea"/>
              </a:rPr>
              <a:t>是分子中的一个电子被击出，形成一带正电荷的自由基分子离子。如甲烷能生成</a:t>
            </a:r>
            <a:r>
              <a:rPr lang="zh-CN" altLang="zh-CN" sz="2800" dirty="0" smtClean="0">
                <a:latin typeface="+mn-ea"/>
              </a:rPr>
              <a:t>质</a:t>
            </a:r>
            <a:r>
              <a:rPr lang="zh-CN" altLang="zh-CN" sz="2800" dirty="0">
                <a:latin typeface="+mn-ea"/>
              </a:rPr>
              <a:t>荷比为</a:t>
            </a:r>
            <a:r>
              <a:rPr lang="en-US" altLang="zh-CN" sz="2800" dirty="0">
                <a:latin typeface="+mn-ea"/>
              </a:rPr>
              <a:t>16</a:t>
            </a:r>
            <a:r>
              <a:rPr lang="zh-CN" altLang="zh-CN" sz="2800" dirty="0">
                <a:latin typeface="+mn-ea"/>
              </a:rPr>
              <a:t>的自由基分子离子</a:t>
            </a:r>
            <a:r>
              <a:rPr lang="en-US" altLang="zh-CN" sz="2800" dirty="0">
                <a:latin typeface="+mn-ea"/>
              </a:rPr>
              <a:t>[</a:t>
            </a:r>
            <a:r>
              <a:rPr lang="en-US" altLang="zh-CN" sz="2800" dirty="0" smtClean="0">
                <a:latin typeface="+mn-ea"/>
              </a:rPr>
              <a:t>CH</a:t>
            </a:r>
            <a:r>
              <a:rPr lang="en-US" altLang="zh-CN" sz="2800" baseline="-25000" dirty="0" smtClean="0">
                <a:latin typeface="+mn-ea"/>
              </a:rPr>
              <a:t>4</a:t>
            </a:r>
            <a:r>
              <a:rPr lang="en-US" altLang="zh-CN" sz="2800" dirty="0">
                <a:latin typeface="+mn-ea"/>
              </a:rPr>
              <a:t>]+•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zh-CN" altLang="zh-CN" sz="2800" dirty="0">
                <a:latin typeface="+mn-ea"/>
              </a:rPr>
              <a:t>而该离子可继续反应形成碎片离子，碎片离子可</a:t>
            </a:r>
            <a:r>
              <a:rPr lang="zh-CN" altLang="zh-CN" sz="2800" dirty="0" smtClean="0">
                <a:latin typeface="+mn-ea"/>
              </a:rPr>
              <a:t>进一步</a:t>
            </a:r>
            <a:r>
              <a:rPr lang="zh-CN" altLang="zh-CN" sz="2800" dirty="0">
                <a:latin typeface="+mn-ea"/>
              </a:rPr>
              <a:t>分裂成新的碎片离子。这样，一种化合物在离子室内可以产生若干质荷比不同的离子。</a:t>
            </a:r>
            <a:r>
              <a:rPr lang="zh-CN" altLang="zh-CN" sz="2800" dirty="0" smtClean="0">
                <a:latin typeface="+mn-ea"/>
              </a:rPr>
              <a:t>如甲烷</a:t>
            </a:r>
            <a:r>
              <a:rPr lang="zh-CN" altLang="zh-CN" sz="2800" dirty="0">
                <a:latin typeface="+mn-ea"/>
              </a:rPr>
              <a:t>可</a:t>
            </a:r>
            <a:r>
              <a:rPr lang="zh-CN" altLang="zh-CN" sz="2800" dirty="0" smtClean="0">
                <a:latin typeface="+mn-ea"/>
              </a:rPr>
              <a:t>产生</a:t>
            </a:r>
            <a:r>
              <a:rPr lang="en-US" altLang="zh-CN" sz="2800" dirty="0" smtClean="0">
                <a:latin typeface="+mn-ea"/>
              </a:rPr>
              <a:t>m/</a:t>
            </a:r>
            <a:r>
              <a:rPr lang="en-US" altLang="zh-CN" sz="2800" dirty="0" err="1" smtClean="0">
                <a:latin typeface="+mn-ea"/>
              </a:rPr>
              <a:t>zA</a:t>
            </a:r>
            <a:r>
              <a:rPr lang="zh-CN" altLang="zh-CN" sz="2800" dirty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16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15</a:t>
            </a:r>
            <a:r>
              <a:rPr lang="zh-CN" altLang="zh-CN" sz="2800" dirty="0">
                <a:latin typeface="+mn-ea"/>
              </a:rPr>
              <a:t>、</a:t>
            </a:r>
            <a:r>
              <a:rPr lang="en-US" altLang="zh-CN" sz="2800" dirty="0">
                <a:latin typeface="+mn-ea"/>
              </a:rPr>
              <a:t>14</a:t>
            </a:r>
            <a:r>
              <a:rPr lang="zh-CN" altLang="zh-CN" sz="2800" dirty="0">
                <a:latin typeface="+mn-ea"/>
              </a:rPr>
              <a:t>等的离子碎片。</a:t>
            </a:r>
          </a:p>
          <a:p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95077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@KU~1ONS}20HC(JN{~T`Y4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37054"/>
            <a:ext cx="5688632" cy="17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67544" y="2765246"/>
            <a:ext cx="82089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这些</a:t>
            </a:r>
            <a:r>
              <a:rPr lang="zh-CN" altLang="zh-CN" sz="2800" dirty="0">
                <a:latin typeface="+mn-ea"/>
              </a:rPr>
              <a:t>离子进入一个具有几千伏电压的区域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加速后，通过狭缝</a:t>
            </a:r>
            <a:r>
              <a:rPr lang="en-US" altLang="zh-CN" sz="2800" dirty="0">
                <a:latin typeface="+mn-ea"/>
              </a:rPr>
              <a:t>d</a:t>
            </a:r>
            <a:r>
              <a:rPr lang="zh-CN" altLang="zh-CN" sz="2800" dirty="0">
                <a:latin typeface="+mn-ea"/>
              </a:rPr>
              <a:t>进人磁场</a:t>
            </a:r>
            <a:r>
              <a:rPr lang="en-US" altLang="zh-CN" sz="2800" dirty="0">
                <a:latin typeface="+mn-ea"/>
              </a:rPr>
              <a:t>f</a:t>
            </a:r>
            <a:r>
              <a:rPr lang="zh-CN" altLang="zh-CN" sz="2800" dirty="0">
                <a:latin typeface="+mn-ea"/>
              </a:rPr>
              <a:t>。质量为</a:t>
            </a:r>
            <a:r>
              <a:rPr lang="en-US" altLang="zh-CN" sz="2800" dirty="0" smtClean="0">
                <a:latin typeface="+mn-ea"/>
              </a:rPr>
              <a:t>m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zh-CN" sz="2800" dirty="0">
                <a:latin typeface="+mn-ea"/>
              </a:rPr>
              <a:t>离子在电场加速后，动能与势能相等，这个关系可由式（</a:t>
            </a:r>
            <a:r>
              <a:rPr lang="en-US" altLang="zh-CN" sz="2800" dirty="0">
                <a:latin typeface="+mn-ea"/>
              </a:rPr>
              <a:t>12-6 )</a:t>
            </a:r>
            <a:r>
              <a:rPr lang="zh-CN" altLang="zh-CN" sz="2800" dirty="0">
                <a:latin typeface="+mn-ea"/>
              </a:rPr>
              <a:t>表示。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2051" name="Picture 3" descr="C:\Users\dmt\AppData\Roaming\Tencent\Users\280268031\QQ\WinTemp\RichOle\QUF_1VL_8B7%UPCY~YOBV5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581128"/>
            <a:ext cx="7482081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523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264" y="1628800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磁场中离子运动的向心力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 err="1" smtClean="0">
                <a:latin typeface="+mn-ea"/>
              </a:rPr>
              <a:t>Hzv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zh-CN" altLang="zh-CN" sz="2800" dirty="0">
                <a:latin typeface="+mn-ea"/>
              </a:rPr>
              <a:t>应与它的离心力（</a:t>
            </a:r>
            <a:r>
              <a:rPr lang="en-US" altLang="zh-CN" sz="2800" dirty="0" smtClean="0">
                <a:latin typeface="+mn-ea"/>
              </a:rPr>
              <a:t>mv</a:t>
            </a:r>
            <a:r>
              <a:rPr lang="en-US" altLang="zh-CN" sz="2800" baseline="30000" dirty="0" smtClean="0"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/r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相等[式（</a:t>
            </a:r>
            <a:r>
              <a:rPr lang="en-US" altLang="zh-CN" sz="2800" b="1" dirty="0">
                <a:latin typeface="+mn-ea"/>
              </a:rPr>
              <a:t>12-7</a:t>
            </a:r>
            <a:r>
              <a:rPr lang="zh-CN" altLang="zh-CN" sz="2800" dirty="0">
                <a:latin typeface="+mn-ea"/>
              </a:rPr>
              <a:t>)]。由此可得到式</a:t>
            </a:r>
            <a:br>
              <a:rPr lang="zh-CN" altLang="zh-CN" sz="2800" dirty="0">
                <a:latin typeface="+mn-ea"/>
              </a:rPr>
            </a:br>
            <a:r>
              <a:rPr lang="en-US" altLang="zh-CN" sz="2800" dirty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12</a:t>
            </a:r>
            <a:r>
              <a:rPr lang="en-US" altLang="zh-CN" sz="2800" dirty="0">
                <a:latin typeface="+mn-ea"/>
              </a:rPr>
              <a:t>-</a:t>
            </a:r>
            <a:r>
              <a:rPr lang="zh-CN" altLang="zh-CN" sz="2800" dirty="0">
                <a:latin typeface="+mn-ea"/>
              </a:rPr>
              <a:t>8</a:t>
            </a:r>
            <a:r>
              <a:rPr lang="zh-CN" altLang="zh-CN" sz="2800" dirty="0" smtClean="0">
                <a:latin typeface="+mn-ea"/>
              </a:rPr>
              <a:t>)</a:t>
            </a:r>
            <a:r>
              <a:rPr lang="zh-CN" altLang="en-US" sz="2800" baseline="-25000" dirty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3073" name="Picture 1" descr="C:\Users\dmt\AppData\Roaming\Tencent\Users\280268031\QQ\WinTemp\RichOle\)TJDGRNNMR`CH_%~(G4V[Q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12976"/>
            <a:ext cx="7513087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0438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81658"/>
            <a:ext cx="82089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从</a:t>
            </a:r>
            <a:r>
              <a:rPr lang="zh-CN" altLang="zh-CN" sz="2800" dirty="0">
                <a:latin typeface="+mn-ea"/>
              </a:rPr>
              <a:t>式（</a:t>
            </a:r>
            <a:r>
              <a:rPr lang="en-US" altLang="zh-CN" sz="2800" dirty="0">
                <a:latin typeface="+mn-ea"/>
              </a:rPr>
              <a:t>12-8)</a:t>
            </a:r>
            <a:r>
              <a:rPr lang="zh-CN" altLang="zh-CN" sz="2800" dirty="0">
                <a:latin typeface="+mn-ea"/>
              </a:rPr>
              <a:t>可知，在一定速度和一定磁场强度时，不同质荷比的离子运行半径</a:t>
            </a:r>
            <a:r>
              <a:rPr lang="en-US" altLang="zh-CN" sz="2800" dirty="0">
                <a:latin typeface="+mn-ea"/>
              </a:rPr>
              <a:t>r</a:t>
            </a:r>
            <a:r>
              <a:rPr lang="zh-CN" altLang="zh-CN" sz="2800" dirty="0">
                <a:latin typeface="+mn-ea"/>
              </a:rPr>
              <a:t>不同。</a:t>
            </a:r>
            <a:r>
              <a:rPr lang="zh-CN" altLang="zh-CN" sz="2800" dirty="0" smtClean="0">
                <a:latin typeface="+mn-ea"/>
              </a:rPr>
              <a:t>质荷比大</a:t>
            </a:r>
            <a:r>
              <a:rPr lang="zh-CN" altLang="zh-CN" sz="2800" dirty="0">
                <a:latin typeface="+mn-ea"/>
              </a:rPr>
              <a:t>的离子将有大的运行半径。图</a:t>
            </a:r>
            <a:r>
              <a:rPr lang="en-US" altLang="zh-CN" sz="2800" dirty="0">
                <a:latin typeface="+mn-ea"/>
              </a:rPr>
              <a:t>12-27</a:t>
            </a:r>
            <a:r>
              <a:rPr lang="zh-CN" altLang="zh-CN" sz="2800" dirty="0">
                <a:latin typeface="+mn-ea"/>
              </a:rPr>
              <a:t>表示不同质荷比离子的运行轨道。在图</a:t>
            </a:r>
            <a:r>
              <a:rPr lang="en-US" altLang="zh-CN" sz="2800" dirty="0">
                <a:latin typeface="+mn-ea"/>
              </a:rPr>
              <a:t>12-27(a</a:t>
            </a:r>
            <a:r>
              <a:rPr lang="zh-CN" altLang="zh-CN" sz="2800" dirty="0">
                <a:latin typeface="+mn-ea"/>
              </a:rPr>
              <a:t>)图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n-US" altLang="zh-CN" sz="2800" dirty="0" smtClean="0">
                <a:latin typeface="+mn-ea"/>
              </a:rPr>
              <a:t>m/z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y</a:t>
            </a:r>
            <a:r>
              <a:rPr lang="zh-CN" altLang="zh-CN" sz="2800" dirty="0">
                <a:latin typeface="+mn-ea"/>
              </a:rPr>
              <a:t>的离子按它的运行轨道通过狭缝</a:t>
            </a:r>
            <a:r>
              <a:rPr lang="en-US" altLang="zh-CN" sz="2800" dirty="0">
                <a:latin typeface="+mn-ea"/>
              </a:rPr>
              <a:t>q</a:t>
            </a:r>
            <a:r>
              <a:rPr lang="zh-CN" altLang="zh-CN" sz="2800" dirty="0">
                <a:latin typeface="+mn-ea"/>
              </a:rPr>
              <a:t>进入离子收集器</a:t>
            </a:r>
            <a:r>
              <a:rPr lang="en-US" altLang="zh-CN" sz="2800" dirty="0" err="1">
                <a:latin typeface="+mn-ea"/>
              </a:rPr>
              <a:t>i</a:t>
            </a:r>
            <a:r>
              <a:rPr lang="zh-CN" altLang="zh-CN" sz="2800" dirty="0">
                <a:latin typeface="+mn-ea"/>
              </a:rPr>
              <a:t>。若把式（</a:t>
            </a:r>
            <a:r>
              <a:rPr lang="en-US" altLang="zh-CN" sz="2800" dirty="0">
                <a:latin typeface="+mn-ea"/>
              </a:rPr>
              <a:t>12-6)</a:t>
            </a:r>
            <a:r>
              <a:rPr lang="zh-CN" altLang="zh-CN" sz="2800" dirty="0">
                <a:latin typeface="+mn-ea"/>
              </a:rPr>
              <a:t>代入式（</a:t>
            </a:r>
            <a:r>
              <a:rPr lang="en-US" altLang="zh-CN" sz="2800" dirty="0">
                <a:latin typeface="+mn-ea"/>
              </a:rPr>
              <a:t>12-8</a:t>
            </a:r>
            <a:r>
              <a:rPr lang="zh-CN" altLang="zh-CN" sz="2800" dirty="0">
                <a:latin typeface="+mn-ea"/>
              </a:rPr>
              <a:t>)</a:t>
            </a:r>
            <a:r>
              <a:rPr lang="zh-CN" altLang="zh-CN" sz="2800" dirty="0" smtClean="0">
                <a:latin typeface="+mn-ea"/>
              </a:rPr>
              <a:t>，消</a:t>
            </a:r>
            <a:r>
              <a:rPr lang="zh-CN" altLang="zh-CN" sz="2800" dirty="0">
                <a:latin typeface="+mn-ea"/>
              </a:rPr>
              <a:t>去</a:t>
            </a:r>
            <a:r>
              <a:rPr lang="zh-CN" altLang="zh-CN" sz="2800" dirty="0" smtClean="0">
                <a:latin typeface="+mn-ea"/>
              </a:rPr>
              <a:t>速度</a:t>
            </a:r>
            <a:r>
              <a:rPr lang="en-US" altLang="zh-CN" sz="2800" dirty="0" smtClean="0">
                <a:latin typeface="+mn-ea"/>
              </a:rPr>
              <a:t>v</a:t>
            </a:r>
            <a:r>
              <a:rPr lang="zh-CN" altLang="zh-CN" sz="2800" dirty="0" smtClean="0">
                <a:latin typeface="+mn-ea"/>
              </a:rPr>
              <a:t>可</a:t>
            </a:r>
            <a:r>
              <a:rPr lang="zh-CN" altLang="zh-CN" sz="2800" dirty="0">
                <a:latin typeface="+mn-ea"/>
              </a:rPr>
              <a:t>得到式（</a:t>
            </a:r>
            <a:r>
              <a:rPr lang="en-US" altLang="zh-CN" sz="2800" dirty="0">
                <a:latin typeface="+mn-ea"/>
              </a:rPr>
              <a:t>12-9)</a:t>
            </a:r>
            <a:r>
              <a:rPr lang="zh-CN" altLang="zh-CN" sz="2800" dirty="0">
                <a:latin typeface="+mn-ea"/>
              </a:rPr>
              <a:t>，为直观起见可将式（</a:t>
            </a:r>
            <a:r>
              <a:rPr lang="en-US" altLang="zh-CN" sz="2800" dirty="0">
                <a:latin typeface="+mn-ea"/>
              </a:rPr>
              <a:t>12-9)</a:t>
            </a:r>
            <a:r>
              <a:rPr lang="zh-CN" altLang="zh-CN" sz="2800" dirty="0">
                <a:latin typeface="+mn-ea"/>
              </a:rPr>
              <a:t>稍做变化得（</a:t>
            </a:r>
            <a:r>
              <a:rPr lang="en-US" altLang="zh-CN" sz="2800" dirty="0">
                <a:latin typeface="+mn-ea"/>
              </a:rPr>
              <a:t>12-10</a:t>
            </a:r>
            <a:r>
              <a:rPr lang="zh-CN" altLang="zh-CN" sz="2800" dirty="0" smtClean="0">
                <a:latin typeface="+mn-ea"/>
              </a:rPr>
              <a:t>)</a:t>
            </a:r>
            <a:r>
              <a:rPr lang="zh-CN" altLang="en-US" sz="2800" dirty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4097" name="Picture 1" descr="C:\Users\dmt\AppData\Roaming\Tencent\Users\280268031\QQ\WinTemp\RichOle\Y[LCR_$C[$DSG9P`JD)57DJ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933056"/>
            <a:ext cx="6287067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665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989" y="759470"/>
            <a:ext cx="806489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从</a:t>
            </a:r>
            <a:r>
              <a:rPr lang="zh-CN" altLang="zh-CN" sz="2800" dirty="0">
                <a:latin typeface="+mn-ea"/>
              </a:rPr>
              <a:t>式（12-10)可清楚地看到，质荷比一定的离子运行（或偏转）半径r可由提高</a:t>
            </a:r>
            <a:r>
              <a:rPr lang="zh-CN" altLang="zh-CN" sz="2800" dirty="0" smtClean="0">
                <a:latin typeface="+mn-ea"/>
              </a:rPr>
              <a:t>加速电压</a:t>
            </a:r>
            <a:r>
              <a:rPr lang="en-US" altLang="zh-CN" sz="2800" dirty="0" smtClean="0">
                <a:latin typeface="+mn-ea"/>
              </a:rPr>
              <a:t>V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zh-CN" altLang="zh-CN" sz="2800" dirty="0">
                <a:latin typeface="+mn-ea"/>
              </a:rPr>
              <a:t>减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小</a:t>
            </a:r>
            <a:r>
              <a:rPr lang="zh-CN" altLang="zh-CN" sz="2800" dirty="0" smtClean="0">
                <a:latin typeface="+mn-ea"/>
              </a:rPr>
              <a:t>磁场强度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zh-CN" altLang="zh-CN" sz="2800" dirty="0" smtClean="0">
                <a:latin typeface="+mn-ea"/>
              </a:rPr>
              <a:t>而</a:t>
            </a:r>
            <a:r>
              <a:rPr lang="zh-CN" altLang="zh-CN" sz="2800" dirty="0">
                <a:latin typeface="+mn-ea"/>
              </a:rPr>
              <a:t>增大。图12-27(b)是增大加速电压或减小磁场强度后各离子运行轨道</a:t>
            </a:r>
            <a:r>
              <a:rPr lang="zh-CN" altLang="zh-CN" sz="2800" dirty="0" smtClean="0">
                <a:latin typeface="+mn-ea"/>
              </a:rPr>
              <a:t>变化的</a:t>
            </a:r>
            <a:r>
              <a:rPr lang="zh-CN" altLang="zh-CN" sz="2800" dirty="0">
                <a:latin typeface="+mn-ea"/>
              </a:rPr>
              <a:t>情况。</a:t>
            </a:r>
            <a:r>
              <a:rPr lang="zh-CN" altLang="zh-CN" sz="2800" dirty="0" smtClean="0">
                <a:latin typeface="+mn-ea"/>
              </a:rPr>
              <a:t>此时</a:t>
            </a:r>
            <a:r>
              <a:rPr lang="en-US" altLang="zh-CN" sz="2800" dirty="0" smtClean="0">
                <a:latin typeface="+mn-ea"/>
              </a:rPr>
              <a:t>x</a:t>
            </a:r>
            <a:r>
              <a:rPr lang="zh-CN" altLang="zh-CN" sz="2800" dirty="0" smtClean="0">
                <a:latin typeface="+mn-ea"/>
              </a:rPr>
              <a:t>离子</a:t>
            </a:r>
            <a:r>
              <a:rPr lang="zh-CN" altLang="zh-CN" sz="2800" dirty="0">
                <a:latin typeface="+mn-ea"/>
              </a:rPr>
              <a:t>通过狭缝q进入离子收集器i，</a:t>
            </a:r>
            <a:r>
              <a:rPr lang="zh-CN" altLang="zh-CN" sz="2800" dirty="0" smtClean="0">
                <a:latin typeface="+mn-ea"/>
              </a:rPr>
              <a:t>而</a:t>
            </a:r>
            <a:r>
              <a:rPr lang="en-US" altLang="zh-CN" sz="2800" dirty="0" smtClean="0">
                <a:latin typeface="+mn-ea"/>
              </a:rPr>
              <a:t>y</a:t>
            </a:r>
            <a:r>
              <a:rPr lang="zh-CN" altLang="zh-CN" sz="2800" dirty="0" smtClean="0">
                <a:latin typeface="+mn-ea"/>
              </a:rPr>
              <a:t>离子</a:t>
            </a:r>
            <a:r>
              <a:rPr lang="zh-CN" altLang="zh-CN" sz="2800" dirty="0">
                <a:latin typeface="+mn-ea"/>
              </a:rPr>
              <a:t>因增大运行半径而不能通过。</a:t>
            </a:r>
            <a:r>
              <a:rPr lang="zh-CN" altLang="zh-CN" sz="2800" dirty="0" smtClean="0">
                <a:latin typeface="+mn-ea"/>
              </a:rPr>
              <a:t>在操作</a:t>
            </a:r>
            <a:r>
              <a:rPr lang="zh-CN" altLang="zh-CN" sz="2800" dirty="0">
                <a:latin typeface="+mn-ea"/>
              </a:rPr>
              <a:t>中可以固定磁场改变加速电压（电扫描），也能固定加速电压改变磁场强度（磁扫描），</a:t>
            </a:r>
            <a:r>
              <a:rPr lang="zh-CN" altLang="zh-CN" sz="2800" dirty="0" smtClean="0">
                <a:latin typeface="+mn-ea"/>
              </a:rPr>
              <a:t>使</a:t>
            </a:r>
            <a:r>
              <a:rPr lang="zh-CN" altLang="zh-CN" sz="2800" dirty="0">
                <a:latin typeface="+mn-ea"/>
              </a:rPr>
              <a:t>不同质荷比的离子改变运行轨道，使它们逐一进入离子收集器。离子收集器内光电倍增管</a:t>
            </a:r>
            <a:r>
              <a:rPr lang="zh-CN" altLang="zh-CN" sz="2800" dirty="0" smtClean="0">
                <a:latin typeface="+mn-ea"/>
              </a:rPr>
              <a:t>被撞击</a:t>
            </a:r>
            <a:r>
              <a:rPr lang="zh-CN" altLang="zh-CN" sz="2800" dirty="0">
                <a:latin typeface="+mn-ea"/>
              </a:rPr>
              <a:t>后产生微电流，该电流的大小与碎片离子的多少成正比。信号放大后由记录仪记录而</a:t>
            </a:r>
            <a:r>
              <a:rPr lang="zh-CN" altLang="zh-CN" sz="2800" dirty="0" smtClean="0">
                <a:latin typeface="+mn-ea"/>
              </a:rPr>
              <a:t>获得</a:t>
            </a:r>
            <a:r>
              <a:rPr lang="zh-CN" altLang="zh-CN" sz="2800" dirty="0">
                <a:latin typeface="+mn-ea"/>
              </a:rPr>
              <a:t>化合物的质谱图。</a:t>
            </a:r>
          </a:p>
          <a:p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83800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dmt\AppData\Roaming\Tencent\Users\280268031\QQ\WinTemp\RichOle\UVABZH)P9~1YNEB%`KGZW@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20439"/>
            <a:ext cx="8567168" cy="286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6437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69342"/>
            <a:ext cx="828092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二、质谱图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一般</a:t>
            </a:r>
            <a:r>
              <a:rPr lang="zh-CN" altLang="zh-CN" sz="2800" dirty="0">
                <a:latin typeface="+mn-ea"/>
              </a:rPr>
              <a:t>质谱图横坐标为不同离子的</a:t>
            </a:r>
            <a:r>
              <a:rPr lang="zh-CN" altLang="zh-CN" sz="2800" dirty="0" smtClean="0">
                <a:latin typeface="+mn-ea"/>
              </a:rPr>
              <a:t>质荷比</a:t>
            </a:r>
            <a:r>
              <a:rPr lang="en-US" altLang="zh-CN" sz="2800" dirty="0" smtClean="0">
                <a:latin typeface="+mn-ea"/>
              </a:rPr>
              <a:t>m/z</a:t>
            </a:r>
            <a:r>
              <a:rPr lang="zh-CN" altLang="zh-CN" sz="2800" dirty="0">
                <a:latin typeface="+mn-ea"/>
              </a:rPr>
              <a:t>，</a:t>
            </a:r>
            <a:r>
              <a:rPr lang="zh-CN" altLang="zh-CN" sz="2800" dirty="0" smtClean="0">
                <a:latin typeface="+mn-ea"/>
              </a:rPr>
              <a:t>纵坐标为</a:t>
            </a:r>
            <a:r>
              <a:rPr lang="zh-CN" altLang="zh-CN" sz="2800" dirty="0">
                <a:latin typeface="+mn-ea"/>
              </a:rPr>
              <a:t>各峰相对强度。图</a:t>
            </a:r>
            <a:r>
              <a:rPr lang="en-US" altLang="zh-CN" sz="2800" dirty="0">
                <a:latin typeface="+mn-ea"/>
              </a:rPr>
              <a:t>12-28</a:t>
            </a:r>
            <a:r>
              <a:rPr lang="zh-CN" altLang="zh-CN" sz="2800" dirty="0">
                <a:latin typeface="+mn-ea"/>
              </a:rPr>
              <a:t>是甲烷质谱图。在不同的</a:t>
            </a:r>
            <a:r>
              <a:rPr lang="en-US" altLang="zh-CN" sz="2800" dirty="0" smtClean="0">
                <a:latin typeface="+mn-ea"/>
              </a:rPr>
              <a:t>m/z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处有高低不等的竖线，为强度不同的各峰。最高的峰</a:t>
            </a:r>
            <a:r>
              <a:rPr lang="zh-CN" altLang="zh-CN" sz="2800" dirty="0" smtClean="0">
                <a:latin typeface="+mn-ea"/>
              </a:rPr>
              <a:t>称</a:t>
            </a:r>
            <a:r>
              <a:rPr lang="zh-CN" altLang="zh-CN" sz="2800" b="1" dirty="0" smtClean="0">
                <a:latin typeface="+mn-ea"/>
              </a:rPr>
              <a:t>做</a:t>
            </a:r>
            <a:r>
              <a:rPr lang="zh-CN" altLang="zh-CN" sz="2800" b="1" dirty="0">
                <a:latin typeface="+mn-ea"/>
              </a:rPr>
              <a:t>基峰</a:t>
            </a:r>
            <a:r>
              <a:rPr lang="zh-CN" altLang="zh-CN" sz="2800" dirty="0">
                <a:latin typeface="+mn-ea"/>
              </a:rPr>
              <a:t>，如图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n-US" altLang="zh-CN" sz="2800" dirty="0">
                <a:latin typeface="+mn-ea"/>
              </a:rPr>
              <a:t>m/z 16</a:t>
            </a:r>
            <a:r>
              <a:rPr lang="zh-CN" altLang="zh-CN" sz="2800" dirty="0">
                <a:latin typeface="+mn-ea"/>
              </a:rPr>
              <a:t>的峰为基峰，把它的强度定为</a:t>
            </a:r>
            <a:r>
              <a:rPr lang="en-US" altLang="zh-CN" sz="2800" dirty="0">
                <a:latin typeface="+mn-ea"/>
              </a:rPr>
              <a:t>100</a:t>
            </a:r>
            <a:r>
              <a:rPr lang="en-US" altLang="zh-CN" sz="2800" dirty="0" smtClean="0">
                <a:latin typeface="+mn-ea"/>
              </a:rPr>
              <a:t>,</a:t>
            </a:r>
            <a:r>
              <a:rPr lang="zh-CN" altLang="zh-CN" sz="2800" dirty="0" smtClean="0">
                <a:latin typeface="+mn-ea"/>
              </a:rPr>
              <a:t>其他</a:t>
            </a:r>
            <a:r>
              <a:rPr lang="zh-CN" altLang="zh-CN" sz="2800" dirty="0">
                <a:latin typeface="+mn-ea"/>
              </a:rPr>
              <a:t>峰高相对于它的百分数为各峰相对强度。峰的</a:t>
            </a:r>
            <a:r>
              <a:rPr lang="zh-CN" altLang="zh-CN" sz="2800" dirty="0" smtClean="0">
                <a:latin typeface="+mn-ea"/>
              </a:rPr>
              <a:t>相对强度</a:t>
            </a:r>
            <a:r>
              <a:rPr lang="zh-CN" altLang="zh-CN" sz="2800" dirty="0">
                <a:latin typeface="+mn-ea"/>
              </a:rPr>
              <a:t>表示不同质荷比离子的相对含量。图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n-US" altLang="zh-CN" sz="2800" dirty="0">
                <a:latin typeface="+mn-ea"/>
              </a:rPr>
              <a:t>m/z 16</a:t>
            </a:r>
            <a:r>
              <a:rPr lang="zh-CN" altLang="zh-CN" sz="2800" dirty="0">
                <a:latin typeface="+mn-ea"/>
              </a:rPr>
              <a:t>的</a:t>
            </a:r>
            <a:r>
              <a:rPr lang="zh-CN" altLang="zh-CN" sz="2800" dirty="0" smtClean="0">
                <a:latin typeface="+mn-ea"/>
              </a:rPr>
              <a:t>基</a:t>
            </a:r>
            <a:r>
              <a:rPr lang="zh-CN" altLang="zh-CN" sz="2800" dirty="0">
                <a:latin typeface="+mn-ea"/>
              </a:rPr>
              <a:t>峰是甲烷打掉一个电子生成的</a:t>
            </a:r>
            <a:r>
              <a:rPr lang="en-US" altLang="zh-CN" sz="2800" dirty="0">
                <a:latin typeface="+mn-ea"/>
              </a:rPr>
              <a:t>[CH</a:t>
            </a:r>
            <a:r>
              <a:rPr lang="en-US" altLang="zh-CN" sz="2800" baseline="-25000" dirty="0">
                <a:latin typeface="+mn-ea"/>
              </a:rPr>
              <a:t>4</a:t>
            </a:r>
            <a:r>
              <a:rPr lang="en-US" altLang="zh-CN" sz="2800" dirty="0" smtClean="0">
                <a:latin typeface="+mn-ea"/>
              </a:rPr>
              <a:t>]+.</a:t>
            </a:r>
            <a:r>
              <a:rPr lang="zh-CN" altLang="zh-CN" sz="2800" dirty="0" smtClean="0">
                <a:latin typeface="+mn-ea"/>
              </a:rPr>
              <a:t>所</a:t>
            </a:r>
            <a:r>
              <a:rPr lang="zh-CN" altLang="zh-CN" sz="2800" dirty="0">
                <a:latin typeface="+mn-ea"/>
              </a:rPr>
              <a:t>显亦的峰，</a:t>
            </a:r>
            <a:r>
              <a:rPr lang="zh-CN" altLang="zh-CN" sz="2800" dirty="0" smtClean="0">
                <a:latin typeface="+mn-ea"/>
              </a:rPr>
              <a:t>叫做</a:t>
            </a:r>
            <a:r>
              <a:rPr lang="zh-CN" altLang="zh-CN" sz="2800" b="1" dirty="0" smtClean="0">
                <a:latin typeface="+mn-ea"/>
              </a:rPr>
              <a:t>分子离子</a:t>
            </a:r>
            <a:r>
              <a:rPr lang="zh-CN" altLang="zh-CN" sz="2800" b="1" dirty="0">
                <a:latin typeface="+mn-ea"/>
              </a:rPr>
              <a:t>峰</a:t>
            </a:r>
            <a:r>
              <a:rPr lang="zh-CN" altLang="zh-CN" sz="2800" dirty="0">
                <a:latin typeface="+mn-ea"/>
              </a:rPr>
              <a:t>，用</a:t>
            </a:r>
            <a:r>
              <a:rPr lang="en-US" altLang="zh-CN" sz="2800" dirty="0">
                <a:latin typeface="+mn-ea"/>
              </a:rPr>
              <a:t>M +</a:t>
            </a:r>
            <a:r>
              <a:rPr lang="zh-CN" altLang="zh-CN" sz="2800" dirty="0">
                <a:latin typeface="+mn-ea"/>
              </a:rPr>
              <a:t>表在甲烷中分子离子</a:t>
            </a:r>
            <a:r>
              <a:rPr lang="en-US" altLang="zh-CN" sz="2800" dirty="0">
                <a:latin typeface="+mn-ea"/>
              </a:rPr>
              <a:t>[CH</a:t>
            </a:r>
            <a:r>
              <a:rPr lang="zh-CN" altLang="zh-CN" sz="2800" baseline="-25000" dirty="0">
                <a:latin typeface="+mn-ea"/>
              </a:rPr>
              <a:t>4</a:t>
            </a:r>
            <a:r>
              <a:rPr lang="zh-CN" altLang="zh-CN" sz="2800" dirty="0" smtClean="0">
                <a:latin typeface="+mn-ea"/>
              </a:rPr>
              <a:t>]</a:t>
            </a:r>
            <a:r>
              <a:rPr lang="en-US" altLang="zh-CN" sz="2800" dirty="0" smtClean="0">
                <a:latin typeface="+mn-ea"/>
              </a:rPr>
              <a:t>+.</a:t>
            </a:r>
            <a:r>
              <a:rPr lang="zh-CN" altLang="zh-CN" sz="2800" dirty="0" smtClean="0">
                <a:latin typeface="+mn-ea"/>
              </a:rPr>
              <a:t>是较</a:t>
            </a:r>
            <a:r>
              <a:rPr lang="zh-CN" altLang="zh-CN" sz="2800" dirty="0">
                <a:latin typeface="+mn-ea"/>
              </a:rPr>
              <a:t>稳定的，所以它的峰强度最大，可做为基峰，但在很多</a:t>
            </a:r>
            <a:r>
              <a:rPr lang="zh-CN" altLang="zh-CN" sz="2800" dirty="0" smtClean="0">
                <a:latin typeface="+mn-ea"/>
              </a:rPr>
              <a:t>化合物</a:t>
            </a:r>
            <a:r>
              <a:rPr lang="zh-CN" altLang="zh-CN" sz="2800" dirty="0">
                <a:latin typeface="+mn-ea"/>
              </a:rPr>
              <a:t>的质谱中分子离子峰并非最强峰（基峰）。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33543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544</Words>
  <Application>Microsoft Office PowerPoint</Application>
  <PresentationFormat>全屏显示(4:3)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3</cp:revision>
  <dcterms:created xsi:type="dcterms:W3CDTF">2018-10-22T00:31:45Z</dcterms:created>
  <dcterms:modified xsi:type="dcterms:W3CDTF">2018-12-06T03:23:11Z</dcterms:modified>
</cp:coreProperties>
</file>