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63" r:id="rId7"/>
    <p:sldId id="259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779214"/>
            <a:ext cx="842493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第十六章 羧酸衍生物涉及碳负离子</a:t>
            </a:r>
            <a:r>
              <a:rPr lang="zh-CN" altLang="en-US" sz="3200" b="1" dirty="0" smtClean="0">
                <a:latin typeface="+mn-ea"/>
              </a:rPr>
              <a:t>的反应</a:t>
            </a:r>
            <a:r>
              <a:rPr lang="zh-CN" altLang="en-US" sz="3200" b="1" dirty="0">
                <a:latin typeface="+mn-ea"/>
              </a:rPr>
              <a:t>及在合成中的应用</a:t>
            </a: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16.1     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的酸性和互变异构</a:t>
            </a:r>
          </a:p>
          <a:p>
            <a:r>
              <a:rPr lang="zh-CN" altLang="en-US" sz="2800" b="1" dirty="0">
                <a:latin typeface="+mn-ea"/>
              </a:rPr>
              <a:t>一、一些化合物</a:t>
            </a:r>
            <a:r>
              <a:rPr lang="en-US" altLang="zh-CN" sz="2800" b="1" dirty="0" smtClean="0">
                <a:latin typeface="+mn-ea"/>
              </a:rPr>
              <a:t>α</a:t>
            </a:r>
            <a:r>
              <a:rPr lang="zh-CN" altLang="en-US" sz="2800" b="1" dirty="0" smtClean="0">
                <a:latin typeface="+mn-ea"/>
              </a:rPr>
              <a:t>氢</a:t>
            </a:r>
            <a:r>
              <a:rPr lang="zh-CN" altLang="en-US" sz="2800" b="1" dirty="0">
                <a:latin typeface="+mn-ea"/>
              </a:rPr>
              <a:t>的酸性</a:t>
            </a:r>
          </a:p>
          <a:p>
            <a:r>
              <a:rPr lang="zh-CN" altLang="en-US" sz="2800" dirty="0" smtClean="0">
                <a:latin typeface="+mn-ea"/>
              </a:rPr>
              <a:t>    含有</a:t>
            </a:r>
            <a:r>
              <a:rPr lang="zh-CN" altLang="en-US" sz="2800" dirty="0">
                <a:latin typeface="+mn-ea"/>
              </a:rPr>
              <a:t>拉电子基团的有机化合物中</a:t>
            </a:r>
            <a:r>
              <a:rPr lang="en-US" altLang="zh-CN" sz="2800" dirty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呈现一定酸性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如羰基化合物、酯、腈、酰氯等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与</a:t>
            </a:r>
            <a:r>
              <a:rPr lang="zh-CN" altLang="en-US" sz="2800" dirty="0" smtClean="0">
                <a:latin typeface="+mn-ea"/>
              </a:rPr>
              <a:t>烷烃</a:t>
            </a:r>
            <a:r>
              <a:rPr lang="zh-CN" altLang="en-US" sz="2800" dirty="0">
                <a:latin typeface="+mn-ea"/>
              </a:rPr>
              <a:t>相比有较强的酸性。这是由于它们离解后产生的负离子比烷基负离子稳定得多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如丙酮</a:t>
            </a:r>
            <a:r>
              <a:rPr lang="zh-CN" altLang="en-US" sz="2800" dirty="0" smtClean="0">
                <a:latin typeface="+mn-ea"/>
              </a:rPr>
              <a:t>离解</a:t>
            </a:r>
            <a:r>
              <a:rPr lang="zh-CN" altLang="en-US" sz="2800" dirty="0">
                <a:latin typeface="+mn-ea"/>
              </a:rPr>
              <a:t>后的负离子具有两种共振形式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负电荷可由氧和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</a:t>
            </a:r>
            <a:r>
              <a:rPr lang="zh-CN" altLang="en-US" sz="2800" dirty="0">
                <a:latin typeface="+mn-ea"/>
              </a:rPr>
              <a:t>分担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较烷基负离子为稳定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所以</a:t>
            </a:r>
            <a:r>
              <a:rPr lang="zh-CN" altLang="en-US" sz="2800" dirty="0">
                <a:latin typeface="+mn-ea"/>
              </a:rPr>
              <a:t>离解</a:t>
            </a:r>
            <a:r>
              <a:rPr lang="zh-CN" altLang="en-US" sz="2800" dirty="0" smtClean="0">
                <a:latin typeface="+mn-ea"/>
              </a:rPr>
              <a:t>平</a:t>
            </a:r>
            <a:r>
              <a:rPr lang="zh-CN" altLang="en-US" sz="2800" dirty="0"/>
              <a:t>衡向右</a:t>
            </a:r>
            <a:r>
              <a:rPr lang="en-US" altLang="zh-CN" sz="2800" dirty="0"/>
              <a:t>,</a:t>
            </a:r>
            <a:r>
              <a:rPr lang="zh-CN" altLang="en-US" sz="2800" dirty="0"/>
              <a:t>酸性较强</a:t>
            </a:r>
            <a:r>
              <a:rPr lang="en-US" altLang="zh-CN" sz="2800" dirty="0"/>
              <a:t>(</a:t>
            </a:r>
            <a:r>
              <a:rPr lang="zh-CN" altLang="en-US" sz="2800" dirty="0"/>
              <a:t>乙烷</a:t>
            </a:r>
            <a:r>
              <a:rPr lang="en-US" altLang="zh-CN" sz="2800" dirty="0"/>
              <a:t>pKa42,</a:t>
            </a:r>
            <a:r>
              <a:rPr lang="zh-CN" altLang="en-US" sz="2800" dirty="0"/>
              <a:t>丙酮</a:t>
            </a:r>
            <a:r>
              <a:rPr lang="en-US" altLang="zh-CN" sz="2800" dirty="0"/>
              <a:t>pKa20)</a:t>
            </a:r>
            <a:r>
              <a:rPr lang="zh-CN" altLang="en-US" sz="2800" dirty="0"/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7526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H)C]BSSODJ0[P8~Q0O~Z}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8092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2060848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可以</a:t>
            </a:r>
            <a:r>
              <a:rPr lang="zh-CN" altLang="en-US" sz="2800" dirty="0">
                <a:latin typeface="+mn-ea"/>
              </a:rPr>
              <a:t>想像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拉电子基团的能力越强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离解的</a:t>
            </a:r>
            <a:r>
              <a:rPr lang="zh-CN" altLang="en-US" sz="2800" dirty="0" smtClean="0">
                <a:latin typeface="+mn-ea"/>
              </a:rPr>
              <a:t>负离子</a:t>
            </a:r>
            <a:r>
              <a:rPr lang="zh-CN" altLang="en-US" sz="2800" dirty="0">
                <a:latin typeface="+mn-ea"/>
              </a:rPr>
              <a:t>越稳定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酸性越强。事实确实如此</a:t>
            </a:r>
            <a:r>
              <a:rPr lang="en-US" altLang="zh-CN" sz="2800" dirty="0" smtClean="0">
                <a:latin typeface="+mn-ea"/>
              </a:rPr>
              <a:t>,-NO</a:t>
            </a:r>
            <a:r>
              <a:rPr lang="en-US" altLang="zh-CN" dirty="0" smtClean="0">
                <a:latin typeface="+mn-ea"/>
              </a:rPr>
              <a:t>2 </a:t>
            </a:r>
            <a:r>
              <a:rPr lang="zh-CN" altLang="en-US" sz="2800" dirty="0" smtClean="0">
                <a:latin typeface="+mn-ea"/>
              </a:rPr>
              <a:t>比</a:t>
            </a:r>
            <a:r>
              <a:rPr lang="en-US" altLang="zh-CN" sz="2800" dirty="0" smtClean="0">
                <a:latin typeface="+mn-ea"/>
              </a:rPr>
              <a:t>-CO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dirty="0" smtClean="0">
                <a:latin typeface="+mn-ea"/>
              </a:rPr>
              <a:t>3</a:t>
            </a:r>
            <a:r>
              <a:rPr lang="zh-CN" altLang="en-US" sz="2800" dirty="0" smtClean="0">
                <a:latin typeface="+mn-ea"/>
              </a:rPr>
              <a:t>拉</a:t>
            </a:r>
            <a:r>
              <a:rPr lang="zh-CN" altLang="en-US" sz="2800" dirty="0">
                <a:latin typeface="+mn-ea"/>
              </a:rPr>
              <a:t>电子能力强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硝基甲烷酸性</a:t>
            </a:r>
            <a:r>
              <a:rPr lang="zh-CN" altLang="en-US" sz="2800" dirty="0" smtClean="0">
                <a:latin typeface="+mn-ea"/>
              </a:rPr>
              <a:t>胜过乙酸</a:t>
            </a:r>
            <a:r>
              <a:rPr lang="zh-CN" altLang="en-US" sz="2800" dirty="0">
                <a:latin typeface="+mn-ea"/>
              </a:rPr>
              <a:t>甲酯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前者</a:t>
            </a:r>
            <a:r>
              <a:rPr lang="en-US" altLang="zh-CN" sz="2800" dirty="0" err="1">
                <a:latin typeface="+mn-ea"/>
              </a:rPr>
              <a:t>pKa</a:t>
            </a:r>
            <a:r>
              <a:rPr lang="en-US" altLang="zh-CN" sz="2800" dirty="0">
                <a:latin typeface="+mn-ea"/>
              </a:rPr>
              <a:t> </a:t>
            </a:r>
            <a:r>
              <a:rPr lang="zh-CN" altLang="en-US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10,</a:t>
            </a:r>
            <a:r>
              <a:rPr lang="zh-CN" altLang="en-US" sz="2800" dirty="0">
                <a:latin typeface="+mn-ea"/>
              </a:rPr>
              <a:t>后者</a:t>
            </a:r>
            <a:r>
              <a:rPr lang="en-US" altLang="zh-CN" sz="2800" dirty="0" err="1" smtClean="0">
                <a:latin typeface="+mn-ea"/>
              </a:rPr>
              <a:t>pKa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25</a:t>
            </a:r>
            <a:r>
              <a:rPr lang="zh-CN" altLang="en-US" sz="2800" dirty="0">
                <a:latin typeface="+mn-ea"/>
              </a:rPr>
              <a:t>。当同一碳连有两个拉电子基团时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这样的</a:t>
            </a:r>
            <a:r>
              <a:rPr lang="zh-CN" altLang="en-US" sz="2800" dirty="0" smtClean="0">
                <a:latin typeface="+mn-ea"/>
              </a:rPr>
              <a:t>化合物离解</a:t>
            </a:r>
            <a:r>
              <a:rPr lang="zh-CN" altLang="en-US" sz="2800" dirty="0">
                <a:latin typeface="+mn-ea"/>
              </a:rPr>
              <a:t>后生成的负离子因共轭分散电子而十分稳定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酸性明显增强。乙酰乙酸乙酯离解后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负电荷</a:t>
            </a:r>
            <a:r>
              <a:rPr lang="zh-CN" altLang="en-US" sz="2800" dirty="0">
                <a:latin typeface="+mn-ea"/>
              </a:rPr>
              <a:t>存在三种共振形式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负电荷分散于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</a:t>
            </a:r>
            <a:r>
              <a:rPr lang="zh-CN" altLang="en-US" sz="2800" dirty="0">
                <a:latin typeface="+mn-ea"/>
              </a:rPr>
              <a:t>、酮的羰基和酯的羰基氧上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这样</a:t>
            </a:r>
            <a:r>
              <a:rPr lang="zh-CN" altLang="en-US" sz="2800" dirty="0">
                <a:latin typeface="+mn-ea"/>
              </a:rPr>
              <a:t>使它的酸性较相应单官能团化合物丙酮或乙酸乙酯要强得多。乙酰乙酸乙酯的</a:t>
            </a:r>
            <a:r>
              <a:rPr lang="en-US" altLang="zh-CN" sz="2800" dirty="0" err="1">
                <a:latin typeface="+mn-ea"/>
              </a:rPr>
              <a:t>pKa</a:t>
            </a:r>
            <a:r>
              <a:rPr lang="en-US" altLang="zh-CN" sz="2800" dirty="0">
                <a:latin typeface="+mn-ea"/>
              </a:rPr>
              <a:t> </a:t>
            </a:r>
            <a:r>
              <a:rPr lang="zh-CN" altLang="en-US" sz="2800" dirty="0">
                <a:latin typeface="+mn-ea"/>
              </a:rPr>
              <a:t>值为</a:t>
            </a:r>
            <a:r>
              <a:rPr lang="en-US" altLang="zh-CN" sz="2800" dirty="0">
                <a:latin typeface="+mn-ea"/>
              </a:rPr>
              <a:t>11</a:t>
            </a:r>
            <a:r>
              <a:rPr lang="zh-CN" altLang="en-US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7887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4V1F7RW}}OHEQRA~(3U9~0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632848" cy="403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892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04664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表</a:t>
            </a:r>
            <a:r>
              <a:rPr lang="en-US" altLang="zh-CN" sz="2800" dirty="0">
                <a:latin typeface="+mn-ea"/>
              </a:rPr>
              <a:t>16-1</a:t>
            </a:r>
            <a:r>
              <a:rPr lang="zh-CN" altLang="en-US" sz="2800" dirty="0">
                <a:latin typeface="+mn-ea"/>
              </a:rPr>
              <a:t>按酸性强弱列出了一些化合物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的酸性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从中可领悟结构与酸性的关系。</a:t>
            </a:r>
          </a:p>
        </p:txBody>
      </p:sp>
      <p:pic>
        <p:nvPicPr>
          <p:cNvPr id="3073" name="Picture 1" descr="C:\Users\dmt\AppData\Roaming\Tencent\Users\280268031\QQ\WinTemp\RichOle\Q43BC2689`PHZ2MF)LEU@J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83365"/>
            <a:ext cx="7776864" cy="499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865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472585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表</a:t>
            </a:r>
            <a:r>
              <a:rPr lang="en-US" altLang="zh-CN" sz="2800" dirty="0">
                <a:latin typeface="+mn-ea"/>
              </a:rPr>
              <a:t>16-1</a:t>
            </a:r>
            <a:r>
              <a:rPr lang="zh-CN" altLang="en-US" sz="2800" dirty="0">
                <a:latin typeface="+mn-ea"/>
              </a:rPr>
              <a:t>中化合物可与碱作用生成负离子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尽管负电荷主要分散于杂原子上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丙酮</a:t>
            </a:r>
            <a:r>
              <a:rPr lang="zh-CN" altLang="en-US" sz="2800" dirty="0" smtClean="0">
                <a:latin typeface="+mn-ea"/>
              </a:rPr>
              <a:t>负离子主要</a:t>
            </a:r>
            <a:r>
              <a:rPr lang="zh-CN" altLang="en-US" sz="2800" dirty="0">
                <a:latin typeface="+mn-ea"/>
              </a:rPr>
              <a:t>共振结构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           </a:t>
            </a:r>
            <a:r>
              <a:rPr lang="zh-CN" altLang="en-US" sz="2800" dirty="0" smtClean="0">
                <a:latin typeface="+mn-ea"/>
              </a:rPr>
              <a:t>，但</a:t>
            </a:r>
            <a:r>
              <a:rPr lang="zh-CN" altLang="en-US" sz="2800" dirty="0">
                <a:latin typeface="+mn-ea"/>
              </a:rPr>
              <a:t>有机反应中往往以</a:t>
            </a:r>
            <a:r>
              <a:rPr lang="zh-CN" altLang="en-US" sz="2800" dirty="0" smtClean="0">
                <a:latin typeface="+mn-ea"/>
              </a:rPr>
              <a:t>碳负离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子形式</a:t>
            </a:r>
            <a:r>
              <a:rPr lang="zh-CN" altLang="en-US" sz="2800" dirty="0">
                <a:latin typeface="+mn-ea"/>
              </a:rPr>
              <a:t>参与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如羟醛缩合中可</a:t>
            </a:r>
            <a:r>
              <a:rPr lang="zh-CN" altLang="en-US" sz="2800" dirty="0" smtClean="0">
                <a:latin typeface="+mn-ea"/>
              </a:rPr>
              <a:t>看做</a:t>
            </a:r>
            <a:r>
              <a:rPr lang="zh-CN" altLang="en-US" sz="2800" dirty="0">
                <a:latin typeface="+mn-ea"/>
              </a:rPr>
              <a:t>碳负离子对羰基的亲核加成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所以本书把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化合物的相应负离子称做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碳负离子。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JJ9`)BVFI1A2)[K107L}(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1656184" cy="78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875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629" y="620688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二、互变异构</a:t>
            </a:r>
          </a:p>
          <a:p>
            <a:r>
              <a:rPr lang="en-US" altLang="zh-CN" sz="2800" dirty="0" smtClean="0">
                <a:latin typeface="+mn-ea"/>
              </a:rPr>
              <a:t>    19</a:t>
            </a:r>
            <a:r>
              <a:rPr lang="zh-CN" altLang="en-US" sz="2800" dirty="0">
                <a:latin typeface="+mn-ea"/>
              </a:rPr>
              <a:t>世纪中叶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有机化学家们提出乙酰乙酸乙酯的两种结构</a:t>
            </a:r>
            <a:r>
              <a:rPr lang="en-US" altLang="zh-CN" sz="2800" dirty="0">
                <a:latin typeface="+mn-ea"/>
              </a:rPr>
              <a:t>(1</a:t>
            </a:r>
            <a:r>
              <a:rPr lang="zh-CN" altLang="en-US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2)</a:t>
            </a:r>
            <a:r>
              <a:rPr lang="zh-CN" altLang="en-US" sz="2800" dirty="0">
                <a:latin typeface="+mn-ea"/>
              </a:rPr>
              <a:t>。根据是该化合物</a:t>
            </a:r>
            <a:r>
              <a:rPr lang="zh-CN" altLang="en-US" sz="2800" dirty="0" smtClean="0">
                <a:latin typeface="+mn-ea"/>
              </a:rPr>
              <a:t>能与</a:t>
            </a:r>
            <a:r>
              <a:rPr lang="en-US" altLang="zh-CN" sz="2800" dirty="0" smtClean="0">
                <a:latin typeface="+mn-ea"/>
              </a:rPr>
              <a:t>NaHSO</a:t>
            </a:r>
            <a:r>
              <a:rPr lang="en-US" altLang="zh-CN" dirty="0" smtClean="0">
                <a:latin typeface="+mn-ea"/>
              </a:rPr>
              <a:t>3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HCN</a:t>
            </a:r>
            <a:r>
              <a:rPr lang="zh-CN" altLang="en-US" sz="2800" dirty="0" smtClean="0">
                <a:latin typeface="+mn-ea"/>
              </a:rPr>
              <a:t>作用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这说明酮的羰基的</a:t>
            </a:r>
            <a:r>
              <a:rPr lang="zh-CN" altLang="en-US" sz="2800" dirty="0" smtClean="0">
                <a:latin typeface="+mn-ea"/>
              </a:rPr>
              <a:t>存在</a:t>
            </a:r>
            <a:r>
              <a:rPr lang="zh-CN" altLang="en-US" sz="2800" dirty="0">
                <a:latin typeface="+mn-ea"/>
              </a:rPr>
              <a:t>；</a:t>
            </a:r>
            <a:r>
              <a:rPr lang="zh-CN" altLang="en-US" sz="2800" dirty="0" smtClean="0">
                <a:latin typeface="+mn-ea"/>
              </a:rPr>
              <a:t>而</a:t>
            </a:r>
            <a:r>
              <a:rPr lang="zh-CN" altLang="en-US" sz="2800" dirty="0">
                <a:latin typeface="+mn-ea"/>
              </a:rPr>
              <a:t>它又能与金属钠作用放出氢气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使溴的</a:t>
            </a:r>
            <a:r>
              <a:rPr lang="zh-CN" altLang="en-US" sz="2800" dirty="0" smtClean="0">
                <a:latin typeface="+mn-ea"/>
              </a:rPr>
              <a:t>四氯化碳</a:t>
            </a:r>
            <a:r>
              <a:rPr lang="zh-CN" altLang="en-US" sz="2800" dirty="0">
                <a:latin typeface="+mn-ea"/>
              </a:rPr>
              <a:t>溶液褪色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使</a:t>
            </a:r>
            <a:r>
              <a:rPr lang="en-US" altLang="zh-CN" sz="2800" dirty="0" smtClean="0">
                <a:latin typeface="+mn-ea"/>
              </a:rPr>
              <a:t>FeCl</a:t>
            </a:r>
            <a:r>
              <a:rPr lang="en-US" altLang="zh-CN" dirty="0" smtClean="0">
                <a:latin typeface="+mn-ea"/>
              </a:rPr>
              <a:t>3</a:t>
            </a:r>
            <a:r>
              <a:rPr lang="zh-CN" altLang="en-US" sz="2800" dirty="0" smtClean="0">
                <a:latin typeface="+mn-ea"/>
              </a:rPr>
              <a:t>显</a:t>
            </a:r>
            <a:r>
              <a:rPr lang="zh-CN" altLang="en-US" sz="2800" dirty="0">
                <a:latin typeface="+mn-ea"/>
              </a:rPr>
              <a:t>色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说明烯醇的存在。那么两种结构中哪一种表示更为准确呢</a:t>
            </a:r>
            <a:r>
              <a:rPr lang="en-US" altLang="zh-CN" sz="2800" dirty="0" smtClean="0">
                <a:latin typeface="+mn-ea"/>
              </a:rPr>
              <a:t>?1911</a:t>
            </a:r>
            <a:r>
              <a:rPr lang="zh-CN" altLang="en-US" sz="2800" dirty="0">
                <a:latin typeface="+mn-ea"/>
              </a:rPr>
              <a:t>年克脑尔</a:t>
            </a:r>
            <a:r>
              <a:rPr lang="en-US" altLang="zh-CN" sz="2800" dirty="0">
                <a:latin typeface="+mn-ea"/>
              </a:rPr>
              <a:t>(Knorr)</a:t>
            </a:r>
            <a:r>
              <a:rPr lang="zh-CN" altLang="en-US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78°C</a:t>
            </a:r>
            <a:r>
              <a:rPr lang="zh-CN" altLang="en-US" sz="2800" dirty="0">
                <a:latin typeface="+mn-ea"/>
              </a:rPr>
              <a:t>轻汽油溶液中分离出乙酰乙酸乙酯的两种结构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2,</a:t>
            </a:r>
            <a:r>
              <a:rPr lang="zh-CN" altLang="en-US" sz="2800" dirty="0">
                <a:latin typeface="+mn-ea"/>
              </a:rPr>
              <a:t>并</a:t>
            </a:r>
            <a:r>
              <a:rPr lang="zh-CN" altLang="en-US" sz="2800" dirty="0" smtClean="0">
                <a:latin typeface="+mn-ea"/>
              </a:rPr>
              <a:t>提出</a:t>
            </a:r>
            <a:r>
              <a:rPr lang="zh-CN" altLang="en-US" sz="2800" dirty="0">
                <a:latin typeface="+mn-ea"/>
              </a:rPr>
              <a:t>常温下它是两种形式互变的平衡混合物。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叫酮式结构</a:t>
            </a:r>
            <a:r>
              <a:rPr lang="en-US" altLang="zh-CN" sz="2800" dirty="0">
                <a:latin typeface="+mn-ea"/>
              </a:rPr>
              <a:t>,2</a:t>
            </a:r>
            <a:r>
              <a:rPr lang="zh-CN" altLang="en-US" sz="2800" dirty="0">
                <a:latin typeface="+mn-ea"/>
              </a:rPr>
              <a:t>为烯醇式结构。这种酮式和</a:t>
            </a:r>
            <a:r>
              <a:rPr lang="zh-CN" altLang="en-US" sz="2800" dirty="0" smtClean="0">
                <a:latin typeface="+mn-ea"/>
              </a:rPr>
              <a:t>烯醇式</a:t>
            </a:r>
            <a:r>
              <a:rPr lang="zh-CN" altLang="en-US" sz="2800" dirty="0">
                <a:latin typeface="+mn-ea"/>
              </a:rPr>
              <a:t>的互变叫互变异构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tautomerism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。在酸或碱催化下这种互变异构变化更容易。常温下</a:t>
            </a:r>
            <a:r>
              <a:rPr lang="zh-CN" altLang="en-US" sz="2800" dirty="0" smtClean="0">
                <a:latin typeface="+mn-ea"/>
              </a:rPr>
              <a:t>乙酰乙酸</a:t>
            </a:r>
            <a:r>
              <a:rPr lang="zh-CN" altLang="en-US" sz="2800" dirty="0">
                <a:latin typeface="+mn-ea"/>
              </a:rPr>
              <a:t>乙酯的烯醇式和酮式之比为</a:t>
            </a:r>
            <a:r>
              <a:rPr lang="en-US" altLang="zh-CN" sz="2800" dirty="0">
                <a:latin typeface="+mn-ea"/>
              </a:rPr>
              <a:t>0.09∶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420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420888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一般</a:t>
            </a:r>
            <a:r>
              <a:rPr lang="zh-CN" altLang="en-US" sz="2800" dirty="0">
                <a:latin typeface="+mn-ea"/>
              </a:rPr>
              <a:t>单羰基化合物虽存在烯醇式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en-US" sz="2800" dirty="0">
                <a:latin typeface="+mn-ea"/>
              </a:rPr>
              <a:t>酮式互变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但酮式占绝对优势。丙酮烯醇与酮式之比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8×10-</a:t>
            </a:r>
            <a:r>
              <a:rPr lang="en-US" altLang="zh-CN" dirty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8</a:t>
            </a:r>
            <a:r>
              <a:rPr lang="zh-CN" altLang="en-US" sz="2800" dirty="0" smtClean="0">
                <a:latin typeface="+mn-ea"/>
              </a:rPr>
              <a:t>∶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。含羰基的双官能团化合物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由于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氢酸</a:t>
            </a:r>
            <a:r>
              <a:rPr lang="zh-CN" altLang="en-US" sz="2800" dirty="0">
                <a:latin typeface="+mn-ea"/>
              </a:rPr>
              <a:t>性强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烯醇式较酮式共轭体系大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而且</a:t>
            </a:r>
            <a:r>
              <a:rPr lang="zh-CN" altLang="en-US" sz="2800" dirty="0" smtClean="0">
                <a:latin typeface="+mn-ea"/>
              </a:rPr>
              <a:t>可形成</a:t>
            </a:r>
            <a:r>
              <a:rPr lang="zh-CN" altLang="en-US" sz="2800" dirty="0">
                <a:latin typeface="+mn-ea"/>
              </a:rPr>
              <a:t>较稳定的分子内氢键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使烯醇形式变得较为重要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</a:t>
            </a:r>
            <a:r>
              <a:rPr lang="en-US" altLang="zh-CN" sz="2800" dirty="0">
                <a:latin typeface="+mn-ea"/>
              </a:rPr>
              <a:t>2,4-</a:t>
            </a:r>
            <a:r>
              <a:rPr lang="zh-CN" altLang="en-US" sz="2800" dirty="0">
                <a:latin typeface="+mn-ea"/>
              </a:rPr>
              <a:t>戊二酮烯醇式为酮式的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倍。</a:t>
            </a:r>
            <a:r>
              <a:rPr lang="zh-CN" altLang="en-US" sz="2800" dirty="0" smtClean="0">
                <a:latin typeface="+mn-ea"/>
              </a:rPr>
              <a:t>表</a:t>
            </a:r>
            <a:r>
              <a:rPr lang="en-US" altLang="zh-CN" sz="2800" dirty="0" smtClean="0">
                <a:latin typeface="+mn-ea"/>
              </a:rPr>
              <a:t>16-2</a:t>
            </a:r>
            <a:r>
              <a:rPr lang="zh-CN" altLang="en-US" sz="2800" dirty="0">
                <a:latin typeface="+mn-ea"/>
              </a:rPr>
              <a:t>列出了一些化合物烯醇化平衡常数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smtClean="0">
                <a:latin typeface="+mn-ea"/>
              </a:rPr>
              <a:t>K),</a:t>
            </a:r>
            <a:r>
              <a:rPr lang="zh-CN" altLang="en-US" sz="2800" dirty="0">
                <a:latin typeface="+mn-ea"/>
              </a:rPr>
              <a:t>体现了不同化合物烯醇化的可能性。</a:t>
            </a:r>
          </a:p>
        </p:txBody>
      </p:sp>
      <p:pic>
        <p:nvPicPr>
          <p:cNvPr id="3" name="Picture 1" descr="C:\Users\dmt\AppData\Roaming\Tencent\Users\280268031\QQ\WinTemp\RichOle\4`1N~O7]1OS)VZQ}EMA8UT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749" y="548680"/>
            <a:ext cx="5946595" cy="127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 descr="C:\Users\dmt\AppData\Roaming\Tencent\Users\280268031\QQ\WinTemp\RichOle\3IFPY@Q3[F6RPOR(K9K[K8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44824"/>
            <a:ext cx="1915217" cy="38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691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GEQ0}9(KC1@`FYUR7L)T9U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82" y="764704"/>
            <a:ext cx="821377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19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640</Words>
  <Application>Microsoft Office PowerPoint</Application>
  <PresentationFormat>全屏显示(4:3)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4</cp:revision>
  <dcterms:created xsi:type="dcterms:W3CDTF">2018-10-22T00:31:45Z</dcterms:created>
  <dcterms:modified xsi:type="dcterms:W3CDTF">2018-12-21T11:40:22Z</dcterms:modified>
</cp:coreProperties>
</file>