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840189"/>
            <a:ext cx="820891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15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en-US" altLang="zh-CN" sz="2800" dirty="0" smtClean="0">
                <a:latin typeface="+mn-ea"/>
              </a:rPr>
              <a:t>5   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zh-CN" altLang="zh-CN" sz="2800" dirty="0">
                <a:latin typeface="+mn-ea"/>
              </a:rPr>
              <a:t>金属试剂的反应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有机</a:t>
            </a:r>
            <a:r>
              <a:rPr lang="zh-CN" altLang="zh-CN" sz="2800" dirty="0">
                <a:latin typeface="+mn-ea"/>
              </a:rPr>
              <a:t>金属试剂一般为亲核试剂，容易与羧酸衍生物发生反应，最终产物是羰基化合物或</a:t>
            </a:r>
            <a:r>
              <a:rPr lang="zh-CN" altLang="zh-CN" sz="2800" dirty="0" smtClean="0">
                <a:latin typeface="+mn-ea"/>
              </a:rPr>
              <a:t>醇类</a:t>
            </a:r>
            <a:r>
              <a:rPr lang="zh-CN" altLang="zh-CN" sz="2800" dirty="0">
                <a:latin typeface="+mn-ea"/>
              </a:rPr>
              <a:t>。因此，这个反应可作为合成酮和醇的重要方法。</a:t>
            </a:r>
          </a:p>
          <a:p>
            <a:r>
              <a:rPr lang="zh-CN" altLang="zh-CN" sz="2800" b="1" dirty="0">
                <a:latin typeface="+mn-ea"/>
              </a:rPr>
              <a:t>一、</a:t>
            </a:r>
            <a:r>
              <a:rPr lang="zh-CN" altLang="zh-CN" sz="2800" b="1" dirty="0" smtClean="0">
                <a:latin typeface="+mn-ea"/>
              </a:rPr>
              <a:t>酰氯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酰氯</a:t>
            </a:r>
            <a:r>
              <a:rPr lang="zh-CN" altLang="zh-CN" sz="2800" dirty="0">
                <a:latin typeface="+mn-ea"/>
              </a:rPr>
              <a:t>的羰基非常活泼，可与各种金属试剂迅速发生亲核加成反应。如酰氯与格氏试剂</a:t>
            </a:r>
            <a:r>
              <a:rPr lang="zh-CN" altLang="zh-CN" sz="2800" dirty="0" smtClean="0">
                <a:latin typeface="+mn-ea"/>
              </a:rPr>
              <a:t>反应</a:t>
            </a:r>
            <a:r>
              <a:rPr lang="zh-CN" altLang="zh-CN" sz="2800" dirty="0">
                <a:latin typeface="+mn-ea"/>
              </a:rPr>
              <a:t>，首先进行加</a:t>
            </a:r>
            <a:r>
              <a:rPr lang="zh-CN" altLang="zh-CN" sz="2800" dirty="0" smtClean="0">
                <a:latin typeface="+mn-ea"/>
              </a:rPr>
              <a:t>成</a:t>
            </a:r>
            <a:r>
              <a:rPr lang="en-US" altLang="zh-CN" sz="2800" dirty="0" smtClean="0">
                <a:latin typeface="+mn-ea"/>
              </a:rPr>
              <a:t>—</a:t>
            </a:r>
            <a:r>
              <a:rPr lang="zh-CN" altLang="zh-CN" sz="2800" dirty="0" smtClean="0">
                <a:latin typeface="+mn-ea"/>
              </a:rPr>
              <a:t>消</a:t>
            </a:r>
            <a:r>
              <a:rPr lang="zh-CN" altLang="zh-CN" sz="2800" dirty="0">
                <a:latin typeface="+mn-ea"/>
              </a:rPr>
              <a:t>去反应生成酮，进而再与格氏试剂加成产生叔醇。因酰氯的羰基比酮</a:t>
            </a:r>
            <a:r>
              <a:rPr lang="zh-CN" altLang="zh-CN" sz="2800" dirty="0" smtClean="0">
                <a:latin typeface="+mn-ea"/>
              </a:rPr>
              <a:t>的羰基</a:t>
            </a:r>
            <a:r>
              <a:rPr lang="zh-CN" altLang="zh-CN" sz="2800" dirty="0">
                <a:latin typeface="+mn-ea"/>
              </a:rPr>
              <a:t>活泼，所以酰氯</a:t>
            </a:r>
            <a:r>
              <a:rPr lang="zh-CN" altLang="zh-CN" sz="2800" dirty="0" smtClean="0">
                <a:latin typeface="+mn-ea"/>
              </a:rPr>
              <a:t>过</a:t>
            </a:r>
            <a:r>
              <a:rPr lang="zh-CN" altLang="en-US" sz="2800" dirty="0" smtClean="0">
                <a:latin typeface="+mn-ea"/>
              </a:rPr>
              <a:t>量</a:t>
            </a:r>
            <a:r>
              <a:rPr lang="zh-CN" altLang="zh-CN" sz="2800" dirty="0" smtClean="0">
                <a:latin typeface="+mn-ea"/>
              </a:rPr>
              <a:t>且</a:t>
            </a:r>
            <a:r>
              <a:rPr lang="zh-CN" altLang="zh-CN" sz="2800" dirty="0">
                <a:latin typeface="+mn-ea"/>
              </a:rPr>
              <a:t>反应温度较低时可以停留在生成酮的阶段。这可用来制备酮。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88193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}~JZ3~RB{EIN@BGJ[)~E~`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102268"/>
            <a:ext cx="8706035" cy="219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63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397094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很多</a:t>
            </a:r>
            <a:r>
              <a:rPr lang="zh-CN" altLang="zh-CN" sz="2800" dirty="0">
                <a:latin typeface="+mn-ea"/>
              </a:rPr>
              <a:t>反应活性不如格氏试剂活泼的有机金属试剂也能与酰氯迅速反应，产物一般为</a:t>
            </a:r>
            <a:r>
              <a:rPr lang="zh-CN" altLang="zh-CN" sz="2800" dirty="0" smtClean="0">
                <a:latin typeface="+mn-ea"/>
              </a:rPr>
              <a:t>酮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烃基铜锂（</a:t>
            </a:r>
            <a:r>
              <a:rPr lang="en-US" altLang="zh-CN" sz="2800" dirty="0" smtClean="0">
                <a:latin typeface="+mn-ea"/>
              </a:rPr>
              <a:t>R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CuL</a:t>
            </a:r>
            <a:r>
              <a:rPr lang="en-US" altLang="zh-CN" sz="2800" dirty="0" smtClean="0">
                <a:latin typeface="+mn-ea"/>
              </a:rPr>
              <a:t>i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zh-CN" altLang="zh-CN" sz="2800" dirty="0">
                <a:latin typeface="+mn-ea"/>
              </a:rPr>
              <a:t>二烃基镉（</a:t>
            </a:r>
            <a:r>
              <a:rPr lang="en-US" altLang="zh-CN" sz="2800" dirty="0">
                <a:latin typeface="+mn-ea"/>
              </a:rPr>
              <a:t>R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Cd)</a:t>
            </a:r>
            <a:r>
              <a:rPr lang="zh-CN" altLang="zh-CN" sz="2800" dirty="0">
                <a:latin typeface="+mn-ea"/>
              </a:rPr>
              <a:t>与酰氯反应能得到满意收率的各种酮</a:t>
            </a:r>
            <a:r>
              <a:rPr lang="zh-CN" altLang="zh-CN" sz="2800" dirty="0" smtClean="0">
                <a:latin typeface="+mn-ea"/>
              </a:rPr>
              <a:t>类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049" name="Picture 1" descr="C:\Users\dmt\AppData\Roaming\Tencent\Users\280268031\QQ\WinTemp\RichOle\~PEL9N4Z($KLGQ1M6}V7TF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16988"/>
            <a:ext cx="7008777" cy="155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mt\AppData\Roaming\Tencent\Users\280268031\QQ\WinTemp\RichOle\)GK9DKL6L8B{E6IXZKNC_N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4887756"/>
            <a:ext cx="9141881" cy="41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922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881" y="1121256"/>
            <a:ext cx="849694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</a:t>
            </a:r>
            <a:r>
              <a:rPr lang="zh-CN" altLang="zh-CN" sz="2800" b="1" dirty="0" smtClean="0">
                <a:latin typeface="+mn-ea"/>
              </a:rPr>
              <a:t>酯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酯</a:t>
            </a:r>
            <a:r>
              <a:rPr lang="zh-CN" altLang="zh-CN" sz="2800" dirty="0">
                <a:latin typeface="+mn-ea"/>
              </a:rPr>
              <a:t>也容易与活泼的格氏试剂或烃基锂作用，但酯的羰基活性比酮的羰基活性差，因此</a:t>
            </a:r>
            <a:r>
              <a:rPr lang="zh-CN" altLang="zh-CN" sz="2800" dirty="0" smtClean="0">
                <a:latin typeface="+mn-ea"/>
              </a:rPr>
              <a:t>反应很难</a:t>
            </a:r>
            <a:r>
              <a:rPr lang="zh-CN" altLang="zh-CN" sz="2800" dirty="0">
                <a:latin typeface="+mn-ea"/>
              </a:rPr>
              <a:t>停留在酮的阶段，一般生成的酮会很快与体系中的金属试剂反应生成叔醇。</a:t>
            </a:r>
          </a:p>
          <a:p>
            <a:endParaRPr lang="zh-CN" altLang="zh-CN" dirty="0"/>
          </a:p>
        </p:txBody>
      </p:sp>
      <p:pic>
        <p:nvPicPr>
          <p:cNvPr id="3073" name="Picture 1" descr="C:\Users\dmt\AppData\Roaming\Tencent\Users\280268031\QQ\WinTemp\RichOle\NT2OQ@(SJ3G]VL[HMQ~ZXX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889617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954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mt\AppData\Roaming\Tencent\Users\280268031\QQ\WinTemp\RichOle\R`0PN0]_P6G14FB2ISX4}0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53" y="1196752"/>
            <a:ext cx="880503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002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三、腈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腈</a:t>
            </a:r>
            <a:r>
              <a:rPr lang="zh-CN" altLang="zh-CN" sz="2800" dirty="0">
                <a:latin typeface="+mn-ea"/>
              </a:rPr>
              <a:t>具有极性官能团</a:t>
            </a:r>
            <a:r>
              <a:rPr lang="en-US" altLang="zh-CN" sz="2800" dirty="0">
                <a:latin typeface="+mn-ea"/>
              </a:rPr>
              <a:t>C≡N</a:t>
            </a:r>
            <a:r>
              <a:rPr lang="zh-CN" altLang="zh-CN" sz="2800" dirty="0">
                <a:latin typeface="+mn-ea"/>
              </a:rPr>
              <a:t>，能与金属试剂进行亲核加成反应生成亚胺盐，这个盐虽存在</a:t>
            </a:r>
            <a:r>
              <a:rPr lang="zh-CN" altLang="zh-CN" sz="2800" dirty="0" smtClean="0">
                <a:latin typeface="+mn-ea"/>
              </a:rPr>
              <a:t>碳氮</a:t>
            </a:r>
            <a:r>
              <a:rPr lang="zh-CN" altLang="zh-CN" sz="2800" dirty="0">
                <a:latin typeface="+mn-ea"/>
              </a:rPr>
              <a:t>双键，但氮带有负电荷使</a:t>
            </a:r>
            <a:r>
              <a:rPr lang="en-US" altLang="zh-CN" sz="2800" dirty="0" smtClean="0">
                <a:latin typeface="+mn-ea"/>
              </a:rPr>
              <a:t>C=N-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zh-CN" altLang="zh-CN" sz="2800" dirty="0">
                <a:latin typeface="+mn-ea"/>
              </a:rPr>
              <a:t>碳无明显电正性，不可能再与金属试剂加成。亚胺盐水</a:t>
            </a:r>
            <a:r>
              <a:rPr lang="zh-CN" altLang="zh-CN" sz="2800" dirty="0" smtClean="0">
                <a:latin typeface="+mn-ea"/>
              </a:rPr>
              <a:t>解生成</a:t>
            </a:r>
            <a:r>
              <a:rPr lang="zh-CN" altLang="zh-CN" sz="2800" dirty="0">
                <a:latin typeface="+mn-ea"/>
              </a:rPr>
              <a:t>酮。</a:t>
            </a:r>
          </a:p>
        </p:txBody>
      </p:sp>
      <p:pic>
        <p:nvPicPr>
          <p:cNvPr id="5121" name="Picture 1" descr="C:\Users\dmt\AppData\Roaming\Tencent\Users\280268031\QQ\WinTemp\RichOle\V%K@}[}DY@)AV3KS4)TXHD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98" y="2924944"/>
            <a:ext cx="70705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918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0NFEC7BTO`E3S)W1%B9}E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4582"/>
            <a:ext cx="9001000" cy="209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761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289</Words>
  <Application>Microsoft Office PowerPoint</Application>
  <PresentationFormat>全屏显示(4:3)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2018-12-10T07:01:52Z</dcterms:modified>
</cp:coreProperties>
</file>