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3" r:id="rId3"/>
    <p:sldId id="257" r:id="rId4"/>
    <p:sldId id="258" r:id="rId5"/>
    <p:sldId id="264" r:id="rId6"/>
    <p:sldId id="259" r:id="rId7"/>
    <p:sldId id="260" r:id="rId8"/>
    <p:sldId id="265" r:id="rId9"/>
    <p:sldId id="266" r:id="rId10"/>
    <p:sldId id="26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39552" y="1700808"/>
            <a:ext cx="8064896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5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</a:t>
            </a:r>
            <a:r>
              <a:rPr lang="en-US" altLang="zh-CN" sz="2800" dirty="0" bmk="">
                <a:solidFill>
                  <a:srgbClr val="000000"/>
                </a:solidFill>
                <a:latin typeface="+mn-ea"/>
                <a:cs typeface="Times New Roman" pitchFamily="18" charset="0"/>
              </a:rPr>
              <a:t>3. </a:t>
            </a:r>
            <a:r>
              <a:rPr lang="en-US" altLang="zh-CN" sz="2800" dirty="0" smtClean="0" bmk="">
                <a:solidFill>
                  <a:srgbClr val="000000"/>
                </a:solidFill>
                <a:latin typeface="+mn-ea"/>
                <a:cs typeface="Times New Roman" pitchFamily="18" charset="0"/>
              </a:rPr>
              <a:t>9    </a:t>
            </a:r>
            <a:r>
              <a:rPr lang="zh-CN" altLang="en-US" sz="2800" dirty="0" smtClean="0" bmk="">
                <a:solidFill>
                  <a:srgbClr val="000000"/>
                </a:solidFill>
                <a:latin typeface="+mn-ea"/>
                <a:cs typeface="宋体" pitchFamily="2" charset="-122"/>
              </a:rPr>
              <a:t>分</a:t>
            </a:r>
            <a:r>
              <a:rPr lang="zh-CN" altLang="en-US" sz="2800" dirty="0" bmk="">
                <a:solidFill>
                  <a:srgbClr val="000000"/>
                </a:solidFill>
                <a:latin typeface="+mn-ea"/>
                <a:cs typeface="宋体" pitchFamily="2" charset="-122"/>
              </a:rPr>
              <a:t>子结构与紫外吸收的</a:t>
            </a:r>
            <a:r>
              <a:rPr lang="zh-CN" altLang="en-US" sz="2800" dirty="0" smtClean="0" bmk="">
                <a:solidFill>
                  <a:srgbClr val="000000"/>
                </a:solidFill>
                <a:latin typeface="+mn-ea"/>
                <a:cs typeface="宋体" pitchFamily="2" charset="-122"/>
              </a:rPr>
              <a:t>关系</a:t>
            </a:r>
            <a:endParaRPr lang="en-US" altLang="zh-CN" sz="2800" dirty="0" smtClean="0" bmk="">
              <a:latin typeface="+mn-ea"/>
              <a:cs typeface="宋体" pitchFamily="2" charset="-122"/>
            </a:endParaRPr>
          </a:p>
          <a:p>
            <a:pPr lvl="0" indent="285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cs typeface="MingLiU" charset="-120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MingLiU" charset="-120"/>
              </a:rPr>
              <a:t>、共轭的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cs typeface="MingLiU" charset="-120"/>
              </a:rPr>
              <a:t>影响</a:t>
            </a:r>
            <a:endParaRPr lang="en-US" altLang="zh-CN" sz="2800" b="1" dirty="0" smtClean="0">
              <a:latin typeface="+mn-ea"/>
              <a:cs typeface="MingLiU" charset="-120"/>
            </a:endParaRPr>
          </a:p>
          <a:p>
            <a:pPr lvl="0" indent="2936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   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共轭体系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促使吸收向长波方向移动，这叫做红移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。如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乙烯</a:t>
            </a:r>
            <a:r>
              <a:rPr lang="el-GR" altLang="zh-CN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000" dirty="0" smtClean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为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185nm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，而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1 ,3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-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丁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二烯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为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217nm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。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这是因为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共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宋体" pitchFamily="2" charset="-122"/>
              </a:rPr>
              <a:t>轭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体系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越大，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最高占据轨道  （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HOMO)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和最低空轨道（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LUMO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)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的能差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越小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，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吸收波长越长。图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13-20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为乙烯和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，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3-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丁二烯</a:t>
            </a:r>
            <a:r>
              <a:rPr lang="el-GR" altLang="zh-CN" sz="28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π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分子轨道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能量示意图。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154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WM)P5}]MC[]$]VGO_LMTMK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568952" cy="638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755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P4BHYCOE}]AYFC9Y91RT8V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9694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126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乙烯</a:t>
            </a:r>
            <a:r>
              <a:rPr lang="el-GR" altLang="zh-CN" sz="2800" b="1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>
                <a:latin typeface="+mn-ea"/>
              </a:rPr>
              <a:t>π</a:t>
            </a:r>
            <a:r>
              <a:rPr lang="el-GR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能</a:t>
            </a:r>
            <a:r>
              <a:rPr lang="zh-CN" altLang="zh-CN" sz="2800" dirty="0" smtClean="0">
                <a:latin typeface="+mn-ea"/>
              </a:rPr>
              <a:t>差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>
                <a:latin typeface="+mn-ea"/>
              </a:rPr>
              <a:t>E₁</a:t>
            </a:r>
            <a:r>
              <a:rPr lang="zh-CN" altLang="zh-CN" sz="2800" dirty="0" smtClean="0">
                <a:latin typeface="+mn-ea"/>
              </a:rPr>
              <a:t>大于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，</a:t>
            </a:r>
            <a:r>
              <a:rPr lang="en-US" altLang="zh-CN" sz="2800" b="1" dirty="0">
                <a:latin typeface="+mn-ea"/>
              </a:rPr>
              <a:t>3-</a:t>
            </a:r>
            <a:r>
              <a:rPr lang="zh-CN" altLang="zh-CN" sz="2800" dirty="0" smtClean="0">
                <a:latin typeface="+mn-ea"/>
              </a:rPr>
              <a:t>丁二烯</a:t>
            </a:r>
            <a:r>
              <a:rPr lang="el-GR" altLang="zh-CN" sz="2800" b="1" dirty="0">
                <a:latin typeface="+mn-ea"/>
              </a:rPr>
              <a:t>ψ</a:t>
            </a:r>
            <a:r>
              <a:rPr lang="en-US" altLang="zh-CN" sz="2800" b="1" baseline="-250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>
                <a:latin typeface="+mn-ea"/>
              </a:rPr>
              <a:t>ψ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的能</a:t>
            </a:r>
            <a:r>
              <a:rPr lang="zh-CN" altLang="zh-CN" sz="2800" dirty="0" smtClean="0">
                <a:latin typeface="+mn-ea"/>
              </a:rPr>
              <a:t>差</a:t>
            </a:r>
            <a:r>
              <a:rPr lang="zh-CN" altLang="en-US" sz="2800" dirty="0">
                <a:latin typeface="+mn-ea"/>
              </a:rPr>
              <a:t>△</a:t>
            </a:r>
            <a:r>
              <a:rPr lang="en-US" altLang="zh-CN" sz="2800" dirty="0">
                <a:latin typeface="+mn-ea"/>
              </a:rPr>
              <a:t>E </a:t>
            </a:r>
            <a:r>
              <a:rPr lang="zh-CN" altLang="zh-CN" sz="2800" baseline="-250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,所以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，</a:t>
            </a:r>
            <a:r>
              <a:rPr lang="en-US" altLang="zh-CN" sz="2800" b="1" dirty="0">
                <a:latin typeface="+mn-ea"/>
              </a:rPr>
              <a:t>3-</a:t>
            </a:r>
            <a:r>
              <a:rPr lang="zh-CN" altLang="zh-CN" sz="2800" dirty="0">
                <a:latin typeface="+mn-ea"/>
              </a:rPr>
              <a:t>丁二烯吸收光波长</a:t>
            </a:r>
            <a:r>
              <a:rPr lang="zh-CN" altLang="zh-CN" sz="2800" dirty="0" smtClean="0">
                <a:latin typeface="+mn-ea"/>
              </a:rPr>
              <a:t>发生</a:t>
            </a:r>
            <a:r>
              <a:rPr lang="zh-CN" altLang="zh-CN" sz="2800" dirty="0">
                <a:latin typeface="+mn-ea"/>
              </a:rPr>
              <a:t>红移。一般每增加一个</a:t>
            </a:r>
            <a:r>
              <a:rPr lang="zh-CN" altLang="zh-CN" sz="2800" dirty="0" smtClean="0">
                <a:latin typeface="+mn-ea"/>
              </a:rPr>
              <a:t>共轭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，吸收波长向长波方向移动</a:t>
            </a:r>
            <a:r>
              <a:rPr lang="en-US" altLang="zh-CN" sz="2800" b="1" dirty="0">
                <a:latin typeface="+mn-ea"/>
              </a:rPr>
              <a:t>30nm</a:t>
            </a:r>
            <a:r>
              <a:rPr lang="zh-CN" altLang="zh-CN" sz="2800" b="1" dirty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表</a:t>
            </a:r>
            <a:r>
              <a:rPr lang="en-US" altLang="zh-CN" sz="2800" b="1" dirty="0">
                <a:latin typeface="+mn-ea"/>
              </a:rPr>
              <a:t>13-2</a:t>
            </a:r>
            <a:r>
              <a:rPr lang="zh-CN" altLang="zh-CN" sz="2800" dirty="0">
                <a:latin typeface="+mn-ea"/>
              </a:rPr>
              <a:t>列出了一些</a:t>
            </a:r>
            <a:r>
              <a:rPr lang="zh-CN" altLang="zh-CN" sz="2800" dirty="0" smtClean="0">
                <a:latin typeface="+mn-ea"/>
              </a:rPr>
              <a:t>烯的</a:t>
            </a:r>
            <a:r>
              <a:rPr lang="zh-CN" altLang="zh-CN" sz="2800" dirty="0">
                <a:latin typeface="+mn-ea"/>
              </a:rPr>
              <a:t>最大吸收波长。可以清楚地看到，随着共轭体系的增大，吸收波长出现红移的现象。一般</a:t>
            </a:r>
            <a:r>
              <a:rPr lang="en-US" altLang="zh-CN" sz="2800" dirty="0" smtClean="0">
                <a:latin typeface="+mn-ea"/>
              </a:rPr>
              <a:t>6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共轭的烯，其吸收波长进入可见光区。</a:t>
            </a:r>
          </a:p>
        </p:txBody>
      </p:sp>
      <p:pic>
        <p:nvPicPr>
          <p:cNvPr id="2049" name="Picture 1" descr="C:\Users\dmt\AppData\Roaming\Tencent\Users\280268031\QQ\WinTemp\RichOle\3[NT3(HH``2BXK1U4IS7)Q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01239"/>
            <a:ext cx="7899052" cy="207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630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269" y="441240"/>
            <a:ext cx="849694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当然</a:t>
            </a:r>
            <a:r>
              <a:rPr lang="zh-CN" altLang="zh-CN" sz="2800" dirty="0">
                <a:latin typeface="+mn-ea"/>
              </a:rPr>
              <a:t>分子的几何形状可以影响共轭，使吸收波长有所变化。一般反式烯烃比顺式烯烃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波长要</a:t>
            </a:r>
            <a:r>
              <a:rPr lang="zh-CN" altLang="zh-CN" sz="2800" dirty="0" smtClean="0">
                <a:latin typeface="+mn-ea"/>
              </a:rPr>
              <a:t>长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反</a:t>
            </a:r>
            <a:r>
              <a:rPr lang="en-US" altLang="zh-CN" sz="2800" dirty="0">
                <a:latin typeface="+mn-ea"/>
              </a:rPr>
              <a:t>-1,2-</a:t>
            </a:r>
            <a:r>
              <a:rPr lang="zh-CN" altLang="zh-CN" sz="2800" dirty="0">
                <a:latin typeface="+mn-ea"/>
              </a:rPr>
              <a:t>二</a:t>
            </a:r>
            <a:r>
              <a:rPr lang="zh-CN" altLang="zh-CN" sz="2800" dirty="0" smtClean="0">
                <a:latin typeface="+mn-ea"/>
              </a:rPr>
              <a:t>苯乙烯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MingLiU" charset="-120"/>
              </a:rPr>
              <a:t>max </a:t>
            </a:r>
            <a:r>
              <a:rPr lang="en-US" altLang="zh-CN" sz="2800" dirty="0" smtClean="0">
                <a:latin typeface="+mn-ea"/>
              </a:rPr>
              <a:t>=</a:t>
            </a:r>
            <a:r>
              <a:rPr lang="en-US" altLang="zh-CN" sz="2800" dirty="0">
                <a:latin typeface="+mn-ea"/>
              </a:rPr>
              <a:t>295.5nm</a:t>
            </a:r>
            <a:r>
              <a:rPr lang="zh-CN" altLang="zh-CN" sz="2800" dirty="0">
                <a:latin typeface="+mn-ea"/>
              </a:rPr>
              <a:t>，而</a:t>
            </a:r>
            <a:r>
              <a:rPr lang="zh-CN" altLang="zh-CN" sz="2800" dirty="0" smtClean="0">
                <a:latin typeface="+mn-ea"/>
              </a:rPr>
              <a:t>顺式异构体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MingLiU" charset="-120"/>
              </a:rPr>
              <a:t>max </a:t>
            </a:r>
            <a:r>
              <a:rPr lang="en-US" altLang="zh-CN" sz="2800" dirty="0" smtClean="0">
                <a:latin typeface="+mn-ea"/>
              </a:rPr>
              <a:t>=280nm</a:t>
            </a:r>
            <a:r>
              <a:rPr lang="zh-CN" altLang="zh-CN" sz="2800" dirty="0" smtClean="0">
                <a:latin typeface="+mn-ea"/>
              </a:rPr>
              <a:t>显然</a:t>
            </a:r>
            <a:r>
              <a:rPr lang="zh-CN" altLang="zh-CN" sz="2800" dirty="0">
                <a:latin typeface="+mn-ea"/>
              </a:rPr>
              <a:t>是</a:t>
            </a:r>
            <a:r>
              <a:rPr lang="zh-CN" altLang="zh-CN" sz="2800" dirty="0" smtClean="0">
                <a:latin typeface="+mn-ea"/>
              </a:rPr>
              <a:t>顺式异构体</a:t>
            </a:r>
            <a:r>
              <a:rPr lang="zh-CN" altLang="zh-CN" sz="2800" dirty="0">
                <a:latin typeface="+mn-ea"/>
              </a:rPr>
              <a:t>同侧的苯基体积效应影响共轭所致。</a:t>
            </a:r>
          </a:p>
          <a:p>
            <a:r>
              <a:rPr lang="zh-CN" altLang="zh-CN" sz="2800" dirty="0">
                <a:latin typeface="+mn-ea"/>
              </a:rPr>
              <a:t>二、取代基的影响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一个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体系</a:t>
            </a:r>
            <a:r>
              <a:rPr lang="zh-CN" altLang="zh-CN" sz="2800" dirty="0">
                <a:latin typeface="+mn-ea"/>
              </a:rPr>
              <a:t>与烃基相连，由于能</a:t>
            </a:r>
            <a:r>
              <a:rPr lang="zh-CN" altLang="zh-CN" sz="2800" dirty="0" smtClean="0">
                <a:latin typeface="+mn-ea"/>
              </a:rPr>
              <a:t>发生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zh-CN" altLang="zh-CN" sz="2800" dirty="0" smtClean="0">
                <a:latin typeface="+mn-ea"/>
              </a:rPr>
              <a:t>共轭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超共轭）同样可以降低两个跃迁轨道</a:t>
            </a:r>
            <a:r>
              <a:rPr lang="zh-CN" altLang="zh-CN" sz="2800" dirty="0" smtClean="0">
                <a:latin typeface="+mn-ea"/>
              </a:rPr>
              <a:t>之间的</a:t>
            </a:r>
            <a:r>
              <a:rPr lang="zh-CN" altLang="zh-CN" sz="2800" dirty="0">
                <a:latin typeface="+mn-ea"/>
              </a:rPr>
              <a:t>能差，使体系的紫外吸收向长波方向移动。如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丁烯酮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π*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zh-CN" sz="2800" dirty="0">
                <a:latin typeface="+mn-ea"/>
              </a:rPr>
              <a:t>随取代基的增多，</a:t>
            </a:r>
            <a:r>
              <a:rPr lang="zh-CN" altLang="zh-CN" sz="2800" dirty="0" smtClean="0">
                <a:latin typeface="+mn-ea"/>
              </a:rPr>
              <a:t>吸收波长</a:t>
            </a:r>
            <a:r>
              <a:rPr lang="zh-CN" altLang="zh-CN" sz="2800" dirty="0">
                <a:latin typeface="+mn-ea"/>
              </a:rPr>
              <a:t>红移（表</a:t>
            </a:r>
            <a:r>
              <a:rPr lang="en-US" altLang="zh-CN" sz="2800" dirty="0" smtClean="0">
                <a:latin typeface="+mn-ea"/>
              </a:rPr>
              <a:t>13-3)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除</a:t>
            </a:r>
            <a:r>
              <a:rPr lang="zh-CN" altLang="zh-CN" sz="2800" dirty="0">
                <a:latin typeface="+mn-ea"/>
              </a:rPr>
              <a:t>烷基外一些具有孤对电子的</a:t>
            </a:r>
            <a:r>
              <a:rPr lang="zh-CN" altLang="zh-CN" sz="2800" dirty="0" smtClean="0">
                <a:latin typeface="+mn-ea"/>
              </a:rPr>
              <a:t>基团如</a:t>
            </a:r>
            <a:r>
              <a:rPr lang="en-US" altLang="zh-CN" sz="2800" dirty="0" smtClean="0">
                <a:latin typeface="+mn-ea"/>
              </a:rPr>
              <a:t>        </a:t>
            </a:r>
          </a:p>
          <a:p>
            <a:r>
              <a:rPr lang="zh-CN" altLang="zh-CN" sz="2800" dirty="0" smtClean="0">
                <a:latin typeface="+mn-ea"/>
              </a:rPr>
              <a:t>等</a:t>
            </a:r>
            <a:r>
              <a:rPr lang="zh-CN" altLang="zh-CN" sz="2800" dirty="0">
                <a:latin typeface="+mn-ea"/>
              </a:rPr>
              <a:t>均可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体系发生</a:t>
            </a:r>
            <a:r>
              <a:rPr lang="zh-CN" altLang="zh-CN" sz="2800" dirty="0">
                <a:latin typeface="+mn-ea"/>
              </a:rPr>
              <a:t>共轭，使体系对紫外光的吸收波长向长波方向移动（见表</a:t>
            </a:r>
            <a:r>
              <a:rPr lang="en-US" altLang="zh-CN" sz="2800" dirty="0" smtClean="0">
                <a:latin typeface="+mn-ea"/>
              </a:rPr>
              <a:t>13-4</a:t>
            </a:r>
            <a:r>
              <a:rPr lang="zh-CN" altLang="zh-CN" sz="2800" dirty="0">
                <a:latin typeface="+mn-ea"/>
              </a:rPr>
              <a:t>和表</a:t>
            </a:r>
            <a:r>
              <a:rPr lang="en-US" altLang="zh-CN" sz="2800" dirty="0">
                <a:latin typeface="+mn-ea"/>
              </a:rPr>
              <a:t>13-5</a:t>
            </a:r>
            <a:r>
              <a:rPr lang="zh-CN" altLang="zh-CN" sz="2800" dirty="0">
                <a:latin typeface="+mn-ea"/>
              </a:rPr>
              <a:t>)。</a:t>
            </a:r>
          </a:p>
        </p:txBody>
      </p:sp>
      <p:pic>
        <p:nvPicPr>
          <p:cNvPr id="3073" name="Picture 1" descr="C:\Users\dmt\AppData\Roaming\Tencent\Users\280268031\QQ\WinTemp\RichOle\OY0~U3QBWF`{ML91SA@DF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39595"/>
            <a:ext cx="1992965" cy="3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33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DV5~W{E$(Y$GS9]S{(6YCY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68797"/>
            <a:ext cx="8937577" cy="239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695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14525" y="3786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14525" y="378618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95536" y="476672"/>
            <a:ext cx="8424936" cy="587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三、</a:t>
            </a:r>
            <a:r>
              <a:rPr lang="el-GR" altLang="zh-CN" sz="3600" b="1" dirty="0" smtClean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的计算规律</a:t>
            </a:r>
            <a:r>
              <a:rPr kumimoji="0" lang="zh-CN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/>
            </a:r>
            <a:br>
              <a:rPr kumimoji="0" lang="zh-CN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</a:b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    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综上所述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，共轭、超共轭可以影响分子轨道的能量，使分子对光的吸收发生变化。人们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通过实验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总结了某些类型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化合物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的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计算规律，以便对化合物紫外吸收进行估计。表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13-4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和表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13-5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分别列出双烯和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共轭烯酮的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计算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规律的数据。表中列出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母体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值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，也标明不同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位置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不同取代基对吸收的影响值。如表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13-4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开头列出母体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MingLiU" charset="-120"/>
              </a:rPr>
              <a:t>共轭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二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MingLiU" charset="-120"/>
              </a:rPr>
              <a:t>烯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(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开链或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环状的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为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214nm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或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253nm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当母体增加一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个烷基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，则吸收波长增加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5nm;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若增加一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个烷氧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基，则吸收波长增加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6nm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;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若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增加其他取代基，表中也列出了波长增加的相应数据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MingLiU" charset="-12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14525" y="3792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285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968" y="1442387"/>
            <a:ext cx="813690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    这样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MingLiU" charset="-120"/>
              </a:rPr>
              <a:t>即可根据母体化合物和取代基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的</a:t>
            </a:r>
            <a:r>
              <a:rPr lang="zh-CN" altLang="zh-CN" sz="2800" dirty="0" smtClean="0">
                <a:latin typeface="+mn-ea"/>
              </a:rPr>
              <a:t>修正</a:t>
            </a:r>
            <a:r>
              <a:rPr lang="zh-CN" altLang="zh-CN" sz="2800" dirty="0">
                <a:latin typeface="+mn-ea"/>
              </a:rPr>
              <a:t>值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波长增加数据）计算化合物的最大吸收波长。如化合物</a:t>
            </a:r>
            <a:r>
              <a:rPr lang="en-US" altLang="zh-CN" sz="2800" dirty="0">
                <a:latin typeface="+mn-ea"/>
              </a:rPr>
              <a:t>M</a:t>
            </a:r>
            <a:r>
              <a:rPr lang="zh-CN" altLang="zh-CN" sz="2800" dirty="0">
                <a:latin typeface="+mn-ea"/>
              </a:rPr>
              <a:t>为共轭双烯，</a:t>
            </a:r>
            <a:r>
              <a:rPr lang="zh-CN" altLang="zh-CN" sz="2800" dirty="0" smtClean="0">
                <a:latin typeface="+mn-ea"/>
              </a:rPr>
              <a:t>母体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21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en-US" altLang="zh-CN" sz="2800" baseline="-25000" dirty="0" smtClean="0">
                <a:latin typeface="+mn-ea"/>
              </a:rPr>
              <a:t>nm</a:t>
            </a:r>
            <a:r>
              <a:rPr lang="zh-CN" altLang="zh-CN" sz="2800" dirty="0">
                <a:latin typeface="+mn-ea"/>
              </a:rPr>
              <a:t>。它</a:t>
            </a:r>
            <a:r>
              <a:rPr lang="zh-CN" altLang="zh-CN" sz="2800" dirty="0" smtClean="0">
                <a:latin typeface="+mn-ea"/>
              </a:rPr>
              <a:t>连</a:t>
            </a:r>
            <a:r>
              <a:rPr lang="zh-CN" altLang="en-US" sz="2800" dirty="0" smtClean="0">
                <a:latin typeface="+mn-ea"/>
              </a:rPr>
              <a:t>有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d</a:t>
            </a:r>
            <a:r>
              <a:rPr lang="zh-CN" altLang="zh-CN" sz="2800" dirty="0">
                <a:latin typeface="+mn-ea"/>
              </a:rPr>
              <a:t>四个烷基，波长应增加</a:t>
            </a:r>
            <a:r>
              <a:rPr lang="en-US" altLang="zh-CN" sz="2800" dirty="0">
                <a:latin typeface="+mn-ea"/>
              </a:rPr>
              <a:t>4 x5nm</a:t>
            </a:r>
            <a:r>
              <a:rPr lang="zh-CN" altLang="zh-CN" sz="2800" dirty="0">
                <a:latin typeface="+mn-ea"/>
              </a:rPr>
              <a:t>，有一环外双键（对于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环）波长</a:t>
            </a:r>
            <a:r>
              <a:rPr lang="zh-CN" altLang="zh-CN" sz="2800" dirty="0" smtClean="0">
                <a:latin typeface="+mn-ea"/>
              </a:rPr>
              <a:t>增加</a:t>
            </a:r>
            <a:r>
              <a:rPr lang="en-US" altLang="zh-CN" sz="2800" dirty="0" smtClean="0">
                <a:latin typeface="+mn-ea"/>
              </a:rPr>
              <a:t>5nm</a:t>
            </a:r>
            <a:r>
              <a:rPr lang="zh-CN" altLang="zh-CN" sz="2800" dirty="0">
                <a:latin typeface="+mn-ea"/>
              </a:rPr>
              <a:t>。所以化合物</a:t>
            </a:r>
            <a:r>
              <a:rPr lang="en-US" altLang="zh-CN" sz="2800" dirty="0">
                <a:latin typeface="+mn-ea"/>
              </a:rPr>
              <a:t>M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lang="en-US" altLang="zh-CN" sz="2800" dirty="0" smtClean="0">
                <a:latin typeface="+mn-ea"/>
              </a:rPr>
              <a:t>=2</a:t>
            </a:r>
            <a:r>
              <a:rPr lang="en-US" altLang="zh-CN" sz="2800" dirty="0" smtClean="0">
                <a:latin typeface="+mn-ea"/>
              </a:rPr>
              <a:t>39nm</a:t>
            </a:r>
            <a:r>
              <a:rPr lang="zh-CN" altLang="zh-CN" sz="2800" dirty="0">
                <a:latin typeface="+mn-ea"/>
              </a:rPr>
              <a:t>，而实验值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3600" dirty="0">
                <a:solidFill>
                  <a:srgbClr val="000000"/>
                </a:solidFill>
                <a:latin typeface="+mn-ea"/>
                <a:cs typeface="MingLiU" charset="-120"/>
              </a:rPr>
              <a:t>λ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MingLiU" charset="-120"/>
              </a:rPr>
              <a:t>max</a:t>
            </a:r>
            <a:r>
              <a:rPr lang="en-US" altLang="zh-CN" sz="2800" dirty="0" smtClean="0">
                <a:latin typeface="+mn-ea"/>
              </a:rPr>
              <a:t> =24lnm</a:t>
            </a:r>
            <a:r>
              <a:rPr lang="zh-CN" altLang="zh-CN" sz="2800" dirty="0">
                <a:latin typeface="+mn-ea"/>
              </a:rPr>
              <a:t>，这两个值非常接近。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2537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S1TR3_$}Q[[KUSAVT)N@[0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88258"/>
            <a:ext cx="7740352" cy="536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802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K]16(28U2GI_)KSDV[}LN9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74" y="404664"/>
            <a:ext cx="773735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29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454</Words>
  <Application>Microsoft Office PowerPoint</Application>
  <PresentationFormat>全屏显示(4:3)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4</cp:revision>
  <dcterms:created xsi:type="dcterms:W3CDTF">2018-10-22T00:31:45Z</dcterms:created>
  <dcterms:modified xsi:type="dcterms:W3CDTF">2018-12-07T08:22:59Z</dcterms:modified>
</cp:coreProperties>
</file>