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8" r:id="rId4"/>
    <p:sldId id="270" r:id="rId5"/>
    <p:sldId id="272" r:id="rId6"/>
    <p:sldId id="258" r:id="rId7"/>
    <p:sldId id="259" r:id="rId8"/>
    <p:sldId id="274" r:id="rId9"/>
    <p:sldId id="260" r:id="rId10"/>
    <p:sldId id="275" r:id="rId11"/>
    <p:sldId id="276" r:id="rId12"/>
    <p:sldId id="261" r:id="rId13"/>
    <p:sldId id="277" r:id="rId14"/>
    <p:sldId id="262" r:id="rId15"/>
    <p:sldId id="280" r:id="rId16"/>
    <p:sldId id="281" r:id="rId17"/>
    <p:sldId id="282" r:id="rId18"/>
    <p:sldId id="279" r:id="rId19"/>
    <p:sldId id="285" r:id="rId20"/>
    <p:sldId id="284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1412776"/>
            <a:ext cx="82089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+mn-ea"/>
              </a:rPr>
              <a:t>12.6 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baseline="30000" dirty="0" smtClean="0">
                <a:latin typeface="+mn-ea"/>
              </a:rPr>
              <a:t>13</a:t>
            </a:r>
            <a:r>
              <a:rPr lang="zh-CN" altLang="zh-CN" sz="2800" dirty="0">
                <a:latin typeface="+mn-ea"/>
              </a:rPr>
              <a:t>CXMR </a:t>
            </a:r>
            <a:r>
              <a:rPr lang="zh-CN" altLang="zh-CN" sz="2800" dirty="0" smtClean="0">
                <a:latin typeface="+mn-ea"/>
              </a:rPr>
              <a:t>波</a:t>
            </a:r>
            <a:r>
              <a:rPr lang="zh-CN" altLang="en-US" sz="2800" dirty="0" smtClean="0">
                <a:latin typeface="+mn-ea"/>
              </a:rPr>
              <a:t>谱</a:t>
            </a:r>
            <a:endParaRPr lang="en-US" altLang="zh-CN" sz="2800" dirty="0" smtClean="0">
              <a:latin typeface="+mn-ea"/>
            </a:endParaRPr>
          </a:p>
          <a:p>
            <a:r>
              <a:rPr lang="en-US" altLang="zh-CN" sz="2800" baseline="30000" dirty="0" smtClean="0">
                <a:latin typeface="+mn-ea"/>
              </a:rPr>
              <a:t>    13</a:t>
            </a:r>
            <a:r>
              <a:rPr lang="en-US" altLang="zh-CN" sz="2800" dirty="0" smtClean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与</a:t>
            </a:r>
            <a:r>
              <a:rPr lang="en-US" altLang="zh-CN" sz="2800" baseline="30000" dirty="0">
                <a:latin typeface="+mn-ea"/>
              </a:rPr>
              <a:t>1</a:t>
            </a:r>
            <a:r>
              <a:rPr lang="en-US" altLang="zh-CN" sz="2800" dirty="0">
                <a:latin typeface="+mn-ea"/>
              </a:rPr>
              <a:t>H</a:t>
            </a:r>
            <a:r>
              <a:rPr lang="zh-CN" altLang="zh-CN" sz="2800" dirty="0">
                <a:latin typeface="+mn-ea"/>
              </a:rPr>
              <a:t>核一样自旋具有磁矩，能发生核磁共振。但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同位素在自然界丰度很低，</a:t>
            </a:r>
            <a:r>
              <a:rPr lang="zh-CN" altLang="zh-CN" sz="2800" dirty="0" smtClean="0">
                <a:latin typeface="+mn-ea"/>
              </a:rPr>
              <a:t>只有</a:t>
            </a:r>
            <a:r>
              <a:rPr lang="en-US" altLang="zh-CN" sz="2800" dirty="0" smtClean="0">
                <a:latin typeface="+mn-ea"/>
              </a:rPr>
              <a:t>1.1</a:t>
            </a:r>
            <a:r>
              <a:rPr lang="en-US" altLang="zh-CN" sz="2800" dirty="0">
                <a:latin typeface="+mn-ea"/>
              </a:rPr>
              <a:t>%</a:t>
            </a:r>
            <a:r>
              <a:rPr lang="zh-CN" altLang="zh-CN" sz="2800" dirty="0">
                <a:latin typeface="+mn-ea"/>
              </a:rPr>
              <a:t>，因此共振信号极弱，需多次扫描并积累其结果方能获得较好的核磁共振谱图。</a:t>
            </a:r>
            <a:r>
              <a:rPr lang="zh-CN" altLang="zh-CN" sz="2800" dirty="0" smtClean="0">
                <a:latin typeface="+mn-ea"/>
              </a:rPr>
              <a:t>近年来随着</a:t>
            </a:r>
            <a:r>
              <a:rPr lang="zh-CN" altLang="zh-CN" sz="2800" dirty="0">
                <a:latin typeface="+mn-ea"/>
              </a:rPr>
              <a:t>电子技术和计算机技术的</a:t>
            </a:r>
            <a:r>
              <a:rPr lang="zh-CN" altLang="zh-CN" sz="2800" dirty="0" smtClean="0">
                <a:latin typeface="+mn-ea"/>
              </a:rPr>
              <a:t>发</a:t>
            </a:r>
            <a:r>
              <a:rPr lang="zh-CN" altLang="en-US" sz="2800" dirty="0" smtClean="0">
                <a:latin typeface="+mn-ea"/>
              </a:rPr>
              <a:t>展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zh-CN" altLang="zh-CN" sz="2800" dirty="0">
                <a:latin typeface="+mn-ea"/>
              </a:rPr>
              <a:t>采用</a:t>
            </a:r>
            <a:r>
              <a:rPr lang="zh-CN" altLang="zh-CN" sz="2800" dirty="0" smtClean="0">
                <a:latin typeface="+mn-ea"/>
              </a:rPr>
              <a:t>带</a:t>
            </a:r>
            <a:r>
              <a:rPr lang="zh-CN" altLang="en-US" sz="2800" dirty="0" smtClean="0">
                <a:latin typeface="+mn-ea"/>
              </a:rPr>
              <a:t>有</a:t>
            </a:r>
            <a:r>
              <a:rPr lang="zh-CN" altLang="zh-CN" sz="2800" dirty="0" smtClean="0">
                <a:latin typeface="+mn-ea"/>
              </a:rPr>
              <a:t>傅立叶</a:t>
            </a:r>
            <a:r>
              <a:rPr lang="zh-CN" altLang="en-US" sz="2800" dirty="0" smtClean="0">
                <a:latin typeface="+mn-ea"/>
              </a:rPr>
              <a:t>变换</a:t>
            </a:r>
            <a:r>
              <a:rPr lang="zh-CN" altLang="zh-CN" sz="2800" dirty="0" smtClean="0">
                <a:latin typeface="+mn-ea"/>
              </a:rPr>
              <a:t>的核磁共振</a:t>
            </a:r>
            <a:r>
              <a:rPr lang="zh-CN" altLang="en-US" sz="2800" dirty="0" smtClean="0">
                <a:latin typeface="+mn-ea"/>
              </a:rPr>
              <a:t>仪（</a:t>
            </a:r>
            <a:r>
              <a:rPr lang="zh-CN" altLang="zh-CN" sz="2800" dirty="0" smtClean="0">
                <a:latin typeface="+mn-ea"/>
              </a:rPr>
              <a:t>简称</a:t>
            </a:r>
            <a:r>
              <a:rPr lang="en-US" altLang="zh-CN" sz="2800" dirty="0" smtClean="0">
                <a:latin typeface="+mn-ea"/>
              </a:rPr>
              <a:t>F.T.NMR</a:t>
            </a:r>
            <a:r>
              <a:rPr lang="zh-CN" altLang="zh-CN" sz="2800" dirty="0">
                <a:latin typeface="+mn-ea"/>
              </a:rPr>
              <a:t>)</a:t>
            </a:r>
            <a:r>
              <a:rPr lang="zh-CN" altLang="zh-CN" sz="2800" dirty="0" smtClean="0">
                <a:latin typeface="+mn-ea"/>
              </a:rPr>
              <a:t>可以</a:t>
            </a:r>
            <a:r>
              <a:rPr lang="zh-CN" altLang="zh-CN" sz="2800" dirty="0">
                <a:latin typeface="+mn-ea"/>
              </a:rPr>
              <a:t>成功地对有机化合物做常规</a:t>
            </a:r>
            <a:r>
              <a:rPr lang="zh-CN" altLang="zh-CN" sz="2800" dirty="0" smtClean="0">
                <a:latin typeface="+mn-ea"/>
              </a:rPr>
              <a:t>测定</a:t>
            </a:r>
            <a:r>
              <a:rPr lang="zh-CN" altLang="en-US" sz="2800" dirty="0" smtClean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逐渐</a:t>
            </a:r>
            <a:r>
              <a:rPr lang="zh-CN" altLang="zh-CN" sz="2800" dirty="0">
                <a:latin typeface="+mn-ea"/>
              </a:rPr>
              <a:t>使</a:t>
            </a:r>
            <a:r>
              <a:rPr lang="en-US" altLang="zh-CN" sz="2800" baseline="30000" dirty="0" smtClean="0">
                <a:latin typeface="+mn-ea"/>
              </a:rPr>
              <a:t>13</a:t>
            </a:r>
            <a:r>
              <a:rPr lang="en-US" altLang="zh-CN" sz="2800" dirty="0" smtClean="0">
                <a:latin typeface="+mn-ea"/>
              </a:rPr>
              <a:t>C </a:t>
            </a:r>
            <a:r>
              <a:rPr lang="en-US" altLang="zh-CN" sz="2800" dirty="0">
                <a:latin typeface="+mn-ea"/>
              </a:rPr>
              <a:t>NMK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zh-CN" altLang="en-US" sz="2800" dirty="0" smtClean="0">
                <a:latin typeface="+mn-ea"/>
              </a:rPr>
              <a:t>有</a:t>
            </a:r>
            <a:r>
              <a:rPr lang="zh-CN" altLang="zh-CN" sz="2800" dirty="0" smtClean="0">
                <a:latin typeface="+mn-ea"/>
              </a:rPr>
              <a:t>机化合物</a:t>
            </a:r>
            <a:r>
              <a:rPr lang="zh-CN" altLang="zh-CN" sz="2800" dirty="0">
                <a:latin typeface="+mn-ea"/>
              </a:rPr>
              <a:t>结构测定</a:t>
            </a:r>
            <a:r>
              <a:rPr lang="zh-CN" altLang="zh-CN" sz="2800" dirty="0" smtClean="0">
                <a:latin typeface="+mn-ea"/>
              </a:rPr>
              <a:t>上</a:t>
            </a:r>
            <a:r>
              <a:rPr lang="en-US" altLang="zh-CN" sz="2800" baseline="30000" dirty="0">
                <a:latin typeface="+mn-ea"/>
              </a:rPr>
              <a:t>1</a:t>
            </a:r>
            <a:r>
              <a:rPr lang="en-US" altLang="zh-CN" sz="2800" dirty="0">
                <a:latin typeface="+mn-ea"/>
              </a:rPr>
              <a:t>H </a:t>
            </a:r>
            <a:r>
              <a:rPr lang="en-US" altLang="zh-CN" sz="2800" dirty="0" smtClean="0">
                <a:latin typeface="+mn-ea"/>
              </a:rPr>
              <a:t> NMR</a:t>
            </a:r>
            <a:r>
              <a:rPr lang="zh-CN" altLang="zh-CN" sz="2800" dirty="0" smtClean="0">
                <a:latin typeface="+mn-ea"/>
              </a:rPr>
              <a:t>占</a:t>
            </a:r>
            <a:r>
              <a:rPr lang="zh-CN" altLang="en-US" sz="2800" dirty="0">
                <a:latin typeface="+mn-ea"/>
              </a:rPr>
              <a:t>有</a:t>
            </a:r>
            <a:r>
              <a:rPr lang="zh-CN" altLang="zh-CN" sz="2800" dirty="0" smtClean="0">
                <a:latin typeface="+mn-ea"/>
              </a:rPr>
              <a:t>同等</a:t>
            </a:r>
            <a:r>
              <a:rPr lang="zh-CN" altLang="en-US" sz="2800" dirty="0">
                <a:latin typeface="+mn-ea"/>
              </a:rPr>
              <a:t>重</a:t>
            </a:r>
            <a:r>
              <a:rPr lang="zh-CN" altLang="zh-CN" sz="2800" dirty="0" smtClean="0">
                <a:latin typeface="+mn-ea"/>
              </a:rPr>
              <a:t>要的</a:t>
            </a:r>
            <a:r>
              <a:rPr lang="zh-CN" altLang="en-US" sz="2800" dirty="0" smtClean="0">
                <a:latin typeface="+mn-ea"/>
              </a:rPr>
              <a:t>位置。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597122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dmt\AppData\Roaming\Tencent\Users\280268031\QQ\WinTemp\RichOle\U1344ETP{TGWLS%}_0S%PV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6632"/>
            <a:ext cx="6984776" cy="656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380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dmt\AppData\Roaming\Tencent\Users\280268031\QQ\WinTemp\RichOle\Z2EX`N_@E74OUG%$Z)GEXD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731284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6341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00590"/>
            <a:ext cx="842493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四、	用</a:t>
            </a:r>
            <a:r>
              <a:rPr lang="en-US" altLang="zh-CN" sz="2800" b="1" baseline="30000" dirty="0">
                <a:latin typeface="+mn-ea"/>
              </a:rPr>
              <a:t>13</a:t>
            </a:r>
            <a:r>
              <a:rPr lang="en-US" altLang="zh-CN" sz="2800" b="1" dirty="0">
                <a:latin typeface="+mn-ea"/>
              </a:rPr>
              <a:t>C NMR</a:t>
            </a:r>
            <a:r>
              <a:rPr lang="zh-CN" altLang="zh-CN" sz="2800" b="1" dirty="0">
                <a:latin typeface="+mn-ea"/>
              </a:rPr>
              <a:t>测定分子结构</a:t>
            </a:r>
          </a:p>
          <a:p>
            <a:r>
              <a:rPr lang="en-US" altLang="zh-CN" sz="2800" baseline="30000" dirty="0" smtClean="0">
                <a:latin typeface="+mn-ea"/>
              </a:rPr>
              <a:t>    13</a:t>
            </a:r>
            <a:r>
              <a:rPr lang="en-US" altLang="zh-CN" sz="2800" dirty="0" smtClean="0">
                <a:latin typeface="+mn-ea"/>
              </a:rPr>
              <a:t>C </a:t>
            </a:r>
            <a:r>
              <a:rPr lang="en-US" altLang="zh-CN" sz="2800" dirty="0">
                <a:latin typeface="+mn-ea"/>
              </a:rPr>
              <a:t>NMR</a:t>
            </a:r>
            <a:r>
              <a:rPr lang="zh-CN" altLang="zh-CN" sz="2800" dirty="0">
                <a:latin typeface="+mn-ea"/>
              </a:rPr>
              <a:t>是测定分子结构的重要工具之一，通过它不但可以了解分子中碳的种数，而且</a:t>
            </a:r>
            <a:r>
              <a:rPr lang="zh-CN" altLang="zh-CN" sz="2800" dirty="0" smtClean="0">
                <a:latin typeface="+mn-ea"/>
              </a:rPr>
              <a:t>可以</a:t>
            </a:r>
            <a:r>
              <a:rPr lang="zh-CN" altLang="zh-CN" sz="2800" dirty="0">
                <a:latin typeface="+mn-ea"/>
              </a:rPr>
              <a:t>提供碳在分子中所处环境的报告。下面举例说明它的某些应用。</a:t>
            </a:r>
          </a:p>
          <a:p>
            <a:r>
              <a:rPr lang="en-US" altLang="zh-CN" sz="2800" dirty="0" smtClean="0">
                <a:latin typeface="+mn-ea"/>
              </a:rPr>
              <a:t>    1-</a:t>
            </a:r>
            <a:r>
              <a:rPr lang="zh-CN" altLang="zh-CN" sz="2800" dirty="0">
                <a:latin typeface="+mn-ea"/>
              </a:rPr>
              <a:t>甲基</a:t>
            </a:r>
            <a:r>
              <a:rPr lang="en-US" altLang="zh-CN" sz="2800" dirty="0">
                <a:latin typeface="+mn-ea"/>
              </a:rPr>
              <a:t>-1-</a:t>
            </a:r>
            <a:r>
              <a:rPr lang="zh-CN" altLang="zh-CN" sz="2800" dirty="0">
                <a:latin typeface="+mn-ea"/>
              </a:rPr>
              <a:t>氯环己烷用</a:t>
            </a:r>
            <a:r>
              <a:rPr lang="en-US" altLang="zh-CN" sz="2800" dirty="0">
                <a:latin typeface="+mn-ea"/>
              </a:rPr>
              <a:t>KOH/C</a:t>
            </a:r>
            <a:r>
              <a:rPr lang="en-US" altLang="zh-CN" sz="2800" baseline="-25000" dirty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H</a:t>
            </a:r>
            <a:r>
              <a:rPr lang="en-US" altLang="zh-CN" sz="2800" baseline="-25000" dirty="0">
                <a:latin typeface="+mn-ea"/>
              </a:rPr>
              <a:t>5</a:t>
            </a:r>
            <a:r>
              <a:rPr lang="en-US" altLang="zh-CN" sz="2800" dirty="0">
                <a:latin typeface="+mn-ea"/>
              </a:rPr>
              <a:t>OH</a:t>
            </a:r>
            <a:r>
              <a:rPr lang="zh-CN" altLang="zh-CN" sz="2800" dirty="0">
                <a:latin typeface="+mn-ea"/>
              </a:rPr>
              <a:t>处理生成烯烃，可能为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-甲基环己烯也可能为甲叉基</a:t>
            </a:r>
            <a:r>
              <a:rPr lang="zh-CN" altLang="zh-CN" sz="2800" dirty="0" smtClean="0">
                <a:latin typeface="+mn-ea"/>
              </a:rPr>
              <a:t>环己烷</a:t>
            </a:r>
            <a:r>
              <a:rPr lang="zh-CN" altLang="zh-CN" sz="2800" dirty="0">
                <a:latin typeface="+mn-ea"/>
              </a:rPr>
              <a:t>。如果对反应产物做质子去偶</a:t>
            </a:r>
            <a:r>
              <a:rPr lang="en-US" altLang="zh-CN" sz="2800" baseline="30000" dirty="0" smtClean="0">
                <a:latin typeface="+mn-ea"/>
              </a:rPr>
              <a:t>13</a:t>
            </a:r>
            <a:r>
              <a:rPr lang="en-US" altLang="zh-CN" sz="2800" dirty="0" smtClean="0">
                <a:latin typeface="+mn-ea"/>
              </a:rPr>
              <a:t>C NMR</a:t>
            </a:r>
            <a:r>
              <a:rPr lang="zh-CN" altLang="zh-CN" sz="2800" dirty="0">
                <a:latin typeface="+mn-ea"/>
              </a:rPr>
              <a:t>谱图，就可判定它的消去方向。</a:t>
            </a:r>
            <a:r>
              <a:rPr lang="en-US" altLang="zh-CN" sz="2800" dirty="0">
                <a:latin typeface="+mn-ea"/>
              </a:rPr>
              <a:t>1-</a:t>
            </a:r>
            <a:r>
              <a:rPr lang="zh-CN" altLang="zh-CN" sz="2800" dirty="0">
                <a:latin typeface="+mn-ea"/>
              </a:rPr>
              <a:t>甲基环己烯有</a:t>
            </a:r>
            <a:r>
              <a:rPr lang="en-US" altLang="zh-CN" sz="2800" dirty="0" smtClean="0">
                <a:latin typeface="+mn-ea"/>
              </a:rPr>
              <a:t>5</a:t>
            </a:r>
            <a:r>
              <a:rPr lang="zh-CN" altLang="zh-CN" sz="2800" dirty="0" smtClean="0">
                <a:latin typeface="+mn-ea"/>
              </a:rPr>
              <a:t>个</a:t>
            </a:r>
            <a:r>
              <a:rPr lang="en-US" altLang="zh-CN" sz="2800" dirty="0">
                <a:latin typeface="+mn-ea"/>
              </a:rPr>
              <a:t>sp</a:t>
            </a:r>
            <a:r>
              <a:rPr lang="en-US" altLang="zh-CN" sz="2800" baseline="300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杂化的碳，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10</a:t>
            </a:r>
            <a:r>
              <a:rPr lang="zh-CN" altLang="zh-CN" sz="2800" dirty="0">
                <a:latin typeface="+mn-ea"/>
              </a:rPr>
              <a:t>〜</a:t>
            </a:r>
            <a:r>
              <a:rPr lang="en-US" altLang="zh-CN" sz="2800" dirty="0">
                <a:latin typeface="+mn-ea"/>
              </a:rPr>
              <a:t>50ppm</a:t>
            </a:r>
            <a:r>
              <a:rPr lang="zh-CN" altLang="zh-CN" sz="2800" dirty="0">
                <a:latin typeface="+mn-ea"/>
              </a:rPr>
              <a:t>范围内应具有五个峰；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个</a:t>
            </a:r>
            <a:r>
              <a:rPr lang="en-US" altLang="zh-CN" sz="2800" dirty="0">
                <a:latin typeface="+mn-ea"/>
              </a:rPr>
              <a:t>sp</a:t>
            </a:r>
            <a:r>
              <a:rPr lang="en-US" altLang="zh-CN" sz="2800" baseline="300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杂化的碳，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l-GR" altLang="zh-CN" sz="2800" dirty="0">
                <a:latin typeface="+mn-ea"/>
              </a:rPr>
              <a:t>δ</a:t>
            </a:r>
            <a:r>
              <a:rPr lang="zh-CN" altLang="zh-CN" sz="2800" dirty="0" smtClean="0">
                <a:latin typeface="+mn-ea"/>
              </a:rPr>
              <a:t>100</a:t>
            </a:r>
            <a:r>
              <a:rPr lang="zh-CN" altLang="zh-CN" sz="2800" dirty="0">
                <a:latin typeface="+mn-ea"/>
              </a:rPr>
              <a:t>〜</a:t>
            </a:r>
            <a:r>
              <a:rPr lang="en-US" altLang="zh-CN" sz="2800" dirty="0">
                <a:latin typeface="+mn-ea"/>
              </a:rPr>
              <a:t>150ppm</a:t>
            </a:r>
            <a:r>
              <a:rPr lang="zh-CN" altLang="zh-CN" sz="2800" dirty="0" smtClean="0">
                <a:latin typeface="+mn-ea"/>
              </a:rPr>
              <a:t>应呈现</a:t>
            </a:r>
            <a:r>
              <a:rPr lang="zh-CN" altLang="zh-CN" sz="2800" dirty="0">
                <a:latin typeface="+mn-ea"/>
              </a:rPr>
              <a:t>两个峰。而甲叉基</a:t>
            </a:r>
            <a:r>
              <a:rPr lang="zh-CN" altLang="zh-CN" sz="2800" dirty="0" smtClean="0">
                <a:latin typeface="+mn-ea"/>
              </a:rPr>
              <a:t>环己</a:t>
            </a:r>
            <a:r>
              <a:rPr lang="zh-CN" altLang="en-US" sz="2800" dirty="0" smtClean="0">
                <a:latin typeface="+mn-ea"/>
              </a:rPr>
              <a:t>烷</a:t>
            </a:r>
            <a:r>
              <a:rPr lang="zh-CN" altLang="zh-CN" sz="2800" dirty="0" smtClean="0">
                <a:latin typeface="+mn-ea"/>
              </a:rPr>
              <a:t>是</a:t>
            </a:r>
            <a:r>
              <a:rPr lang="zh-CN" altLang="zh-CN" sz="2800" dirty="0">
                <a:latin typeface="+mn-ea"/>
              </a:rPr>
              <a:t>对称分子，虽然也有</a:t>
            </a:r>
            <a:r>
              <a:rPr lang="en-US" altLang="zh-CN" sz="2800" dirty="0">
                <a:latin typeface="+mn-ea"/>
              </a:rPr>
              <a:t>5</a:t>
            </a:r>
            <a:r>
              <a:rPr lang="zh-CN" altLang="zh-CN" sz="2800" dirty="0">
                <a:latin typeface="+mn-ea"/>
              </a:rPr>
              <a:t>个</a:t>
            </a:r>
            <a:r>
              <a:rPr lang="en-US" altLang="zh-CN" sz="2800" dirty="0">
                <a:latin typeface="+mn-ea"/>
              </a:rPr>
              <a:t>sp</a:t>
            </a:r>
            <a:r>
              <a:rPr lang="en-US" altLang="zh-CN" sz="2800" baseline="300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杂化碳，但因对称性，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10</a:t>
            </a:r>
            <a:r>
              <a:rPr lang="zh-CN" altLang="zh-CN" sz="2800" dirty="0" smtClean="0">
                <a:latin typeface="+mn-ea"/>
              </a:rPr>
              <a:t>〜</a:t>
            </a: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50ppm</a:t>
            </a:r>
            <a:r>
              <a:rPr lang="zh-CN" altLang="zh-CN" sz="2800" dirty="0" smtClean="0">
                <a:latin typeface="+mn-ea"/>
              </a:rPr>
              <a:t>范围</a:t>
            </a:r>
            <a:r>
              <a:rPr lang="zh-CN" altLang="zh-CN" sz="2800" dirty="0">
                <a:latin typeface="+mn-ea"/>
              </a:rPr>
              <a:t>内只出现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个峰。以上反应产物的质子去偶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 NMR</a:t>
            </a:r>
            <a:r>
              <a:rPr lang="zh-CN" altLang="zh-CN" sz="2800" dirty="0">
                <a:latin typeface="+mn-ea"/>
              </a:rPr>
              <a:t>谱图与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-甲基环己烯</a:t>
            </a:r>
            <a:r>
              <a:rPr lang="zh-CN" altLang="zh-CN" sz="2800" dirty="0" smtClean="0">
                <a:latin typeface="+mn-ea"/>
              </a:rPr>
              <a:t>相符</a:t>
            </a:r>
            <a:r>
              <a:rPr lang="en-US" altLang="zh-CN" sz="2800" dirty="0" smtClean="0">
                <a:latin typeface="+mn-ea"/>
              </a:rPr>
              <a:t>(</a:t>
            </a:r>
            <a:r>
              <a:rPr lang="zh-CN" altLang="zh-CN" sz="2800" dirty="0">
                <a:latin typeface="+mn-ea"/>
              </a:rPr>
              <a:t>图</a:t>
            </a:r>
            <a:r>
              <a:rPr lang="en-US" altLang="zh-CN" sz="2800" dirty="0">
                <a:latin typeface="+mn-ea"/>
              </a:rPr>
              <a:t>12-22)</a:t>
            </a:r>
            <a:r>
              <a:rPr lang="zh-CN" altLang="zh-CN" sz="2800" dirty="0">
                <a:latin typeface="+mn-ea"/>
              </a:rPr>
              <a:t>。这就证明了消去反应方向遵循萨伊切夫规律。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375572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dmt\AppData\Roaming\Tencent\Users\280268031\QQ\WinTemp\RichOle\C(UFW2Y5RR0[(`F{G_AB%}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51" y="908720"/>
            <a:ext cx="8876045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66918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333212"/>
            <a:ext cx="83529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另</a:t>
            </a:r>
            <a:r>
              <a:rPr lang="zh-CN" altLang="zh-CN" sz="2800" dirty="0">
                <a:latin typeface="+mn-ea"/>
              </a:rPr>
              <a:t>一个有意思的实例是利用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 NMR</a:t>
            </a:r>
            <a:r>
              <a:rPr lang="zh-CN" altLang="zh-CN" sz="2800" dirty="0">
                <a:latin typeface="+mn-ea"/>
              </a:rPr>
              <a:t>谱鉴别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5-</a:t>
            </a:r>
            <a:r>
              <a:rPr lang="zh-CN" altLang="zh-CN" sz="2800" dirty="0">
                <a:latin typeface="+mn-ea"/>
              </a:rPr>
              <a:t>三甲基环己烷异构体。全顺式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 smtClean="0">
                <a:latin typeface="+mn-ea"/>
              </a:rPr>
              <a:t>5-</a:t>
            </a:r>
            <a:r>
              <a:rPr lang="zh-CN" altLang="zh-CN" sz="2800" dirty="0" smtClean="0">
                <a:latin typeface="+mn-ea"/>
              </a:rPr>
              <a:t>三</a:t>
            </a:r>
            <a:r>
              <a:rPr lang="zh-CN" altLang="zh-CN" sz="2800" dirty="0">
                <a:latin typeface="+mn-ea"/>
              </a:rPr>
              <a:t>甲基环己烷和</a:t>
            </a:r>
            <a:r>
              <a:rPr lang="en-US" altLang="zh-CN" sz="2800" dirty="0">
                <a:latin typeface="+mn-ea"/>
              </a:rPr>
              <a:t>lr-3-</a:t>
            </a:r>
            <a:r>
              <a:rPr lang="zh-CN" altLang="zh-CN" sz="2800" dirty="0">
                <a:latin typeface="+mn-ea"/>
              </a:rPr>
              <a:t>反</a:t>
            </a:r>
            <a:r>
              <a:rPr lang="en-US" altLang="zh-CN" sz="2800" dirty="0">
                <a:latin typeface="+mn-ea"/>
              </a:rPr>
              <a:t>-5-</a:t>
            </a:r>
            <a:r>
              <a:rPr lang="zh-CN" altLang="zh-CN" sz="2800" dirty="0">
                <a:latin typeface="+mn-ea"/>
              </a:rPr>
              <a:t>反</a:t>
            </a:r>
            <a:r>
              <a:rPr lang="en-US" altLang="zh-CN" sz="2800" dirty="0">
                <a:latin typeface="+mn-ea"/>
              </a:rPr>
              <a:t>-</a:t>
            </a:r>
            <a:r>
              <a:rPr lang="zh-CN" altLang="zh-CN" sz="2800" dirty="0">
                <a:latin typeface="+mn-ea"/>
              </a:rPr>
              <a:t>三甲基环己烷很难用</a:t>
            </a:r>
            <a:r>
              <a:rPr lang="en-US" altLang="zh-CN" sz="2800" baseline="30000" dirty="0">
                <a:latin typeface="+mn-ea"/>
              </a:rPr>
              <a:t>1</a:t>
            </a:r>
            <a:r>
              <a:rPr lang="en-US" altLang="zh-CN" sz="2800" dirty="0">
                <a:latin typeface="+mn-ea"/>
              </a:rPr>
              <a:t>H NMR</a:t>
            </a:r>
            <a:r>
              <a:rPr lang="zh-CN" altLang="zh-CN" sz="2800" dirty="0">
                <a:latin typeface="+mn-ea"/>
              </a:rPr>
              <a:t>谱或其他方法加以区别。</a:t>
            </a:r>
            <a:r>
              <a:rPr lang="zh-CN" altLang="zh-CN" sz="2800" dirty="0" smtClean="0">
                <a:latin typeface="+mn-ea"/>
              </a:rPr>
              <a:t>采用</a:t>
            </a:r>
            <a:r>
              <a:rPr lang="en-US" altLang="zh-CN" sz="2800" baseline="30000" dirty="0" smtClean="0">
                <a:latin typeface="+mn-ea"/>
              </a:rPr>
              <a:t>13</a:t>
            </a:r>
            <a:r>
              <a:rPr lang="en-US" altLang="zh-CN" sz="2800" dirty="0" smtClean="0">
                <a:latin typeface="+mn-ea"/>
              </a:rPr>
              <a:t>C </a:t>
            </a:r>
            <a:r>
              <a:rPr lang="en-US" altLang="zh-CN" sz="2800" dirty="0">
                <a:latin typeface="+mn-ea"/>
              </a:rPr>
              <a:t>NMR</a:t>
            </a:r>
            <a:r>
              <a:rPr lang="zh-CN" altLang="zh-CN" sz="2800" dirty="0">
                <a:latin typeface="+mn-ea"/>
              </a:rPr>
              <a:t>却容易做到。全顺式异构体有非常好的对称性，尽管分子中有</a:t>
            </a:r>
            <a:r>
              <a:rPr lang="en-US" altLang="zh-CN" sz="2800" dirty="0">
                <a:latin typeface="+mn-ea"/>
              </a:rPr>
              <a:t>9</a:t>
            </a:r>
            <a:r>
              <a:rPr lang="zh-CN" altLang="zh-CN" sz="2800" dirty="0">
                <a:latin typeface="+mn-ea"/>
              </a:rPr>
              <a:t>个碳，但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l-GR" altLang="zh-CN" sz="2800" dirty="0" smtClean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10</a:t>
            </a:r>
            <a:r>
              <a:rPr lang="zh-CN" altLang="zh-CN" sz="2800" dirty="0" smtClean="0">
                <a:latin typeface="+mn-ea"/>
              </a:rPr>
              <a:t>〜</a:t>
            </a:r>
            <a:r>
              <a:rPr lang="en-US" altLang="zh-CN" sz="2800" dirty="0" smtClean="0">
                <a:latin typeface="+mn-ea"/>
              </a:rPr>
              <a:t>50ppm</a:t>
            </a:r>
            <a:r>
              <a:rPr lang="zh-CN" altLang="zh-CN" sz="2800" dirty="0" smtClean="0">
                <a:latin typeface="+mn-ea"/>
              </a:rPr>
              <a:t>范围</a:t>
            </a:r>
            <a:r>
              <a:rPr lang="zh-CN" altLang="zh-CN" sz="2800" dirty="0">
                <a:latin typeface="+mn-ea"/>
              </a:rPr>
              <a:t>内只可能出现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个峰（图</a:t>
            </a:r>
            <a:r>
              <a:rPr lang="en-US" altLang="zh-CN" sz="2800" dirty="0">
                <a:latin typeface="+mn-ea"/>
              </a:rPr>
              <a:t>12-23)</a:t>
            </a:r>
            <a:r>
              <a:rPr lang="zh-CN" altLang="zh-CN" sz="2800" dirty="0">
                <a:latin typeface="+mn-ea"/>
              </a:rPr>
              <a:t>。而</a:t>
            </a:r>
            <a:r>
              <a:rPr lang="en-US" altLang="zh-CN" sz="2800" dirty="0">
                <a:latin typeface="+mn-ea"/>
              </a:rPr>
              <a:t>lr-3-</a:t>
            </a:r>
            <a:r>
              <a:rPr lang="zh-CN" altLang="zh-CN" sz="2800" dirty="0">
                <a:latin typeface="+mn-ea"/>
              </a:rPr>
              <a:t>反</a:t>
            </a:r>
            <a:r>
              <a:rPr lang="en-US" altLang="zh-CN" sz="2800" dirty="0">
                <a:latin typeface="+mn-ea"/>
              </a:rPr>
              <a:t>-5-</a:t>
            </a:r>
            <a:r>
              <a:rPr lang="zh-CN" altLang="zh-CN" sz="2800" dirty="0">
                <a:latin typeface="+mn-ea"/>
              </a:rPr>
              <a:t>反-三甲基环己烷在此范围内可</a:t>
            </a:r>
            <a:r>
              <a:rPr lang="zh-CN" altLang="zh-CN" sz="2800" dirty="0" smtClean="0">
                <a:latin typeface="+mn-ea"/>
              </a:rPr>
              <a:t>出现</a:t>
            </a:r>
            <a:r>
              <a:rPr lang="en-US" altLang="zh-CN" sz="2800" dirty="0">
                <a:latin typeface="+mn-ea"/>
              </a:rPr>
              <a:t>6</a:t>
            </a:r>
            <a:r>
              <a:rPr lang="zh-CN" altLang="zh-CN" sz="2800" dirty="0">
                <a:latin typeface="+mn-ea"/>
              </a:rPr>
              <a:t>个共振峰（图</a:t>
            </a:r>
            <a:r>
              <a:rPr lang="en-US" altLang="zh-CN" sz="2800" dirty="0">
                <a:latin typeface="+mn-ea"/>
              </a:rPr>
              <a:t>12-24)</a:t>
            </a:r>
            <a:r>
              <a:rPr lang="zh-CN" altLang="zh-CN" sz="2800" dirty="0">
                <a:latin typeface="+mn-ea"/>
              </a:rPr>
              <a:t>。这样从它们的质子去偶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 NMR</a:t>
            </a:r>
            <a:r>
              <a:rPr lang="zh-CN" altLang="zh-CN" sz="2800" dirty="0">
                <a:latin typeface="+mn-ea"/>
              </a:rPr>
              <a:t>谱图就可方便地加以区分。 </a:t>
            </a:r>
          </a:p>
        </p:txBody>
      </p:sp>
    </p:spTree>
    <p:extLst>
      <p:ext uri="{BB962C8B-B14F-4D97-AF65-F5344CB8AC3E}">
        <p14:creationId xmlns:p14="http://schemas.microsoft.com/office/powerpoint/2010/main" val="1302913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dmt\AppData\Roaming\Tencent\Users\280268031\QQ\WinTemp\RichOle\L{FVDHQO]65}KAIW@]CZWQ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0410"/>
            <a:ext cx="6696744" cy="649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26350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dmt\AppData\Roaming\Tencent\Users\280268031\QQ\WinTemp\RichOle\NE[5YCWLNVO]@G15XTPU}R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08912" cy="5974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60503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dmt\AppData\Roaming\Tencent\Users\280268031\QQ\WinTemp\RichOle\A$@%`A06A[D88B0SO]R[BV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59" y="764704"/>
            <a:ext cx="8881337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68138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545754"/>
            <a:ext cx="80648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近年来</a:t>
            </a:r>
            <a:r>
              <a:rPr lang="zh-CN" altLang="zh-CN" sz="2800" dirty="0">
                <a:latin typeface="+mn-ea"/>
              </a:rPr>
              <a:t>经常用于化合物测定的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谱</a:t>
            </a:r>
            <a:r>
              <a:rPr lang="zh-CN" altLang="zh-CN" sz="2800" dirty="0" smtClean="0">
                <a:latin typeface="+mn-ea"/>
              </a:rPr>
              <a:t>图是</a:t>
            </a:r>
            <a:r>
              <a:rPr lang="en-US" altLang="zh-CN" sz="2800" dirty="0" smtClean="0">
                <a:latin typeface="+mn-ea"/>
              </a:rPr>
              <a:t>DEPT</a:t>
            </a:r>
            <a:r>
              <a:rPr lang="en-US" altLang="zh-CN" sz="2800" dirty="0">
                <a:latin typeface="+mn-ea"/>
              </a:rPr>
              <a:t>( Distortion </a:t>
            </a:r>
            <a:r>
              <a:rPr lang="en-US" altLang="zh-CN" sz="2800" dirty="0" err="1">
                <a:latin typeface="+mn-ea"/>
              </a:rPr>
              <a:t>Enhaced</a:t>
            </a:r>
            <a:r>
              <a:rPr lang="en-US" altLang="zh-CN" sz="2800" dirty="0">
                <a:latin typeface="+mn-ea"/>
              </a:rPr>
              <a:t> Polarization </a:t>
            </a:r>
            <a:r>
              <a:rPr lang="en-US" altLang="zh-CN" sz="2800" dirty="0" smtClean="0">
                <a:latin typeface="+mn-ea"/>
              </a:rPr>
              <a:t>Transfer)</a:t>
            </a:r>
            <a:r>
              <a:rPr lang="en-US" altLang="zh-CN" sz="2800" baseline="30000" dirty="0" smtClean="0">
                <a:latin typeface="+mn-ea"/>
              </a:rPr>
              <a:t>13</a:t>
            </a:r>
            <a:r>
              <a:rPr lang="en-US" altLang="zh-CN" sz="2800" dirty="0" smtClean="0">
                <a:latin typeface="+mn-ea"/>
              </a:rPr>
              <a:t>C</a:t>
            </a:r>
            <a:r>
              <a:rPr lang="zh-CN" altLang="zh-CN" sz="2800" dirty="0" smtClean="0">
                <a:latin typeface="+mn-ea"/>
              </a:rPr>
              <a:t>谱</a:t>
            </a:r>
            <a:r>
              <a:rPr lang="zh-CN" altLang="zh-CN" sz="2800" dirty="0">
                <a:latin typeface="+mn-ea"/>
              </a:rPr>
              <a:t>图。实际上这个谱图是通过不同实验方法得到的几种谱图的综合性谱图。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n-US" altLang="zh-CN" sz="2800" dirty="0" smtClean="0">
                <a:latin typeface="+mn-ea"/>
              </a:rPr>
              <a:t>DEPT-</a:t>
            </a:r>
            <a:r>
              <a:rPr lang="en-US" altLang="zh-CN" sz="2800" baseline="30000" dirty="0" smtClean="0">
                <a:latin typeface="+mn-ea"/>
              </a:rPr>
              <a:t>13</a:t>
            </a:r>
            <a:r>
              <a:rPr lang="en-US" altLang="zh-CN" sz="2800" dirty="0" smtClean="0">
                <a:latin typeface="+mn-ea"/>
              </a:rPr>
              <a:t>C</a:t>
            </a:r>
            <a:r>
              <a:rPr lang="zh-CN" altLang="zh-CN" sz="2800" dirty="0" smtClean="0">
                <a:latin typeface="+mn-ea"/>
              </a:rPr>
              <a:t>谱</a:t>
            </a:r>
            <a:r>
              <a:rPr lang="zh-CN" altLang="zh-CN" sz="2800" dirty="0">
                <a:latin typeface="+mn-ea"/>
              </a:rPr>
              <a:t>图中标出各共振峰相应碳的类型，即不同含氢数的碳</a:t>
            </a:r>
            <a:r>
              <a:rPr lang="zh-CN" altLang="zh-CN" sz="2800" dirty="0" smtClean="0">
                <a:latin typeface="+mn-ea"/>
              </a:rPr>
              <a:t>（</a:t>
            </a:r>
            <a:r>
              <a:rPr lang="en-US" altLang="zh-CN" sz="2800" dirty="0" smtClean="0">
                <a:latin typeface="+mn-ea"/>
              </a:rPr>
              <a:t>CH</a:t>
            </a:r>
            <a:r>
              <a:rPr lang="en-US" altLang="zh-CN" sz="2800" baseline="-25000" dirty="0" smtClean="0">
                <a:latin typeface="+mn-ea"/>
              </a:rPr>
              <a:t>3</a:t>
            </a:r>
            <a:r>
              <a:rPr lang="zh-CN" altLang="zh-CN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CH</a:t>
            </a:r>
            <a:r>
              <a:rPr lang="en-US" altLang="zh-CN" sz="2800" baseline="-25000" dirty="0" smtClean="0">
                <a:latin typeface="+mn-ea"/>
              </a:rPr>
              <a:t>2</a:t>
            </a:r>
            <a:r>
              <a:rPr lang="zh-CN" altLang="zh-CN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CH</a:t>
            </a:r>
            <a:r>
              <a:rPr lang="zh-CN" altLang="zh-CN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C)</a:t>
            </a:r>
            <a:r>
              <a:rPr lang="zh-CN" altLang="zh-CN" sz="2800" dirty="0" smtClean="0">
                <a:latin typeface="+mn-ea"/>
              </a:rPr>
              <a:t>。</a:t>
            </a:r>
            <a:r>
              <a:rPr lang="zh-CN" altLang="zh-CN" sz="2800" dirty="0">
                <a:latin typeface="+mn-ea"/>
              </a:rPr>
              <a:t>如下列</a:t>
            </a:r>
            <a:r>
              <a:rPr lang="zh-CN" altLang="zh-CN" sz="2800" dirty="0" smtClean="0">
                <a:latin typeface="+mn-ea"/>
              </a:rPr>
              <a:t>甲基丙烯酸甲酯</a:t>
            </a:r>
            <a:r>
              <a:rPr lang="zh-CN" altLang="zh-CN" sz="2800" dirty="0">
                <a:latin typeface="+mn-ea"/>
              </a:rPr>
              <a:t>的</a:t>
            </a:r>
            <a:r>
              <a:rPr lang="en-US" altLang="zh-CN" sz="2800" dirty="0">
                <a:latin typeface="+mn-ea"/>
              </a:rPr>
              <a:t>DEPT-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 NMR</a:t>
            </a:r>
            <a:r>
              <a:rPr lang="zh-CN" altLang="zh-CN" sz="2800" dirty="0">
                <a:latin typeface="+mn-ea"/>
              </a:rPr>
              <a:t>谱图（图</a:t>
            </a:r>
            <a:r>
              <a:rPr lang="en-US" altLang="zh-CN" sz="2800" dirty="0">
                <a:latin typeface="+mn-ea"/>
              </a:rPr>
              <a:t>12-25</a:t>
            </a:r>
            <a:r>
              <a:rPr lang="zh-CN" altLang="zh-CN" sz="2800" dirty="0">
                <a:latin typeface="+mn-ea"/>
              </a:rPr>
              <a:t>)。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796164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dmt\AppData\Roaming\Tencent\Users\280268031\QQ\WinTemp\RichOle\LX1GN~CGZT%EEJGBPIH7MW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50" y="836712"/>
            <a:ext cx="8589830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1865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614293"/>
            <a:ext cx="84249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+mn-ea"/>
              </a:rPr>
              <a:t>一</a:t>
            </a:r>
            <a:r>
              <a:rPr lang="zh-CN" altLang="zh-CN" sz="2800" b="1" dirty="0">
                <a:latin typeface="+mn-ea"/>
              </a:rPr>
              <a:t>、 质子去</a:t>
            </a:r>
            <a:r>
              <a:rPr lang="zh-CN" altLang="zh-CN" sz="2800" b="1" dirty="0" smtClean="0">
                <a:latin typeface="+mn-ea"/>
              </a:rPr>
              <a:t>偶</a:t>
            </a:r>
            <a:r>
              <a:rPr lang="en-US" altLang="zh-CN" sz="2800" b="1" baseline="30000" dirty="0">
                <a:latin typeface="+mn-ea"/>
              </a:rPr>
              <a:t>13</a:t>
            </a:r>
            <a:r>
              <a:rPr lang="en-US" altLang="zh-CN" sz="2800" b="1" dirty="0">
                <a:latin typeface="+mn-ea"/>
              </a:rPr>
              <a:t>C </a:t>
            </a:r>
            <a:r>
              <a:rPr lang="en-US" altLang="zh-CN" sz="2800" b="1" dirty="0" smtClean="0">
                <a:latin typeface="+mn-ea"/>
              </a:rPr>
              <a:t>NMR</a:t>
            </a:r>
            <a:r>
              <a:rPr lang="zh-CN" altLang="zh-CN" sz="2800" b="1" dirty="0">
                <a:latin typeface="+mn-ea"/>
              </a:rPr>
              <a:t>波谱</a:t>
            </a:r>
          </a:p>
          <a:p>
            <a:r>
              <a:rPr lang="en-US" altLang="zh-CN" sz="2800" baseline="30000" dirty="0" smtClean="0">
                <a:latin typeface="+mn-ea"/>
              </a:rPr>
              <a:t>    13</a:t>
            </a:r>
            <a:r>
              <a:rPr lang="en-US" altLang="zh-CN" sz="2800" dirty="0" smtClean="0">
                <a:latin typeface="+mn-ea"/>
              </a:rPr>
              <a:t>C </a:t>
            </a:r>
            <a:r>
              <a:rPr lang="en-US" altLang="zh-CN" sz="2800" dirty="0">
                <a:latin typeface="+mn-ea"/>
              </a:rPr>
              <a:t>NMR</a:t>
            </a:r>
            <a:r>
              <a:rPr lang="zh-CN" altLang="zh-CN" sz="2800" dirty="0">
                <a:latin typeface="+mn-ea"/>
              </a:rPr>
              <a:t>分析</a:t>
            </a:r>
            <a:r>
              <a:rPr lang="zh-CN" altLang="zh-CN" sz="2800" dirty="0" smtClean="0">
                <a:latin typeface="+mn-ea"/>
              </a:rPr>
              <a:t>技术</a:t>
            </a:r>
            <a:r>
              <a:rPr lang="zh-CN" altLang="en-US" sz="2800" dirty="0" smtClean="0">
                <a:latin typeface="+mn-ea"/>
              </a:rPr>
              <a:t>有</a:t>
            </a:r>
            <a:r>
              <a:rPr lang="zh-CN" altLang="zh-CN" sz="2800" dirty="0" smtClean="0">
                <a:latin typeface="+mn-ea"/>
              </a:rPr>
              <a:t>多种</a:t>
            </a:r>
            <a:r>
              <a:rPr lang="zh-CN" altLang="zh-CN" sz="2800" dirty="0">
                <a:latin typeface="+mn-ea"/>
              </a:rPr>
              <a:t>操作方法，最普通的一种是质子去偶</a:t>
            </a:r>
            <a:r>
              <a:rPr lang="en-US" altLang="zh-CN" sz="2800" dirty="0" smtClean="0">
                <a:latin typeface="+mn-ea"/>
              </a:rPr>
              <a:t>（proton noise </a:t>
            </a:r>
            <a:r>
              <a:rPr lang="en-US" altLang="zh-CN" sz="2800" dirty="0" err="1" smtClean="0">
                <a:latin typeface="+mn-ea"/>
              </a:rPr>
              <a:t>dexcoupled</a:t>
            </a:r>
            <a:r>
              <a:rPr lang="en-US" altLang="zh-CN" sz="2800" dirty="0" smtClean="0">
                <a:latin typeface="+mn-ea"/>
              </a:rPr>
              <a:t>)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zh-CN" altLang="zh-CN" sz="2800" dirty="0">
                <a:latin typeface="+mn-ea"/>
              </a:rPr>
              <a:t>方法，也称做宽带去偶</a:t>
            </a:r>
            <a:r>
              <a:rPr lang="en-US" altLang="zh-CN" sz="2800" dirty="0">
                <a:latin typeface="+mn-ea"/>
              </a:rPr>
              <a:t>（wide band decoupled</a:t>
            </a:r>
            <a:r>
              <a:rPr lang="zh-CN" altLang="zh-CN" sz="2800" dirty="0">
                <a:latin typeface="+mn-ea"/>
              </a:rPr>
              <a:t>)。采用该方法可以</a:t>
            </a:r>
            <a:r>
              <a:rPr lang="zh-CN" altLang="zh-CN" sz="2800" dirty="0" smtClean="0">
                <a:latin typeface="+mn-ea"/>
              </a:rPr>
              <a:t>去掉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H</a:t>
            </a:r>
            <a:r>
              <a:rPr lang="zh-CN" altLang="zh-CN" sz="2800" dirty="0" smtClean="0">
                <a:latin typeface="+mn-ea"/>
              </a:rPr>
              <a:t>核对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核的自旋</a:t>
            </a:r>
            <a:r>
              <a:rPr lang="zh-CN" altLang="zh-CN" sz="2800" dirty="0" smtClean="0">
                <a:latin typeface="+mn-ea"/>
              </a:rPr>
              <a:t>偶合</a:t>
            </a:r>
            <a:r>
              <a:rPr lang="zh-CN" altLang="zh-CN" sz="2800" dirty="0">
                <a:latin typeface="+mn-ea"/>
              </a:rPr>
              <a:t>，得到分子中</a:t>
            </a:r>
            <a:r>
              <a:rPr lang="zh-CN" altLang="zh-CN" sz="2800" dirty="0" smtClean="0">
                <a:latin typeface="+mn-ea"/>
              </a:rPr>
              <a:t>不</a:t>
            </a:r>
            <a:r>
              <a:rPr lang="zh-CN" altLang="en-US" sz="2800" dirty="0" smtClean="0">
                <a:latin typeface="+mn-ea"/>
              </a:rPr>
              <a:t>同环</a:t>
            </a:r>
            <a:r>
              <a:rPr lang="zh-CN" altLang="zh-CN" sz="2800" dirty="0" smtClean="0">
                <a:latin typeface="+mn-ea"/>
              </a:rPr>
              <a:t>境</a:t>
            </a:r>
            <a:r>
              <a:rPr lang="zh-CN" altLang="zh-CN" sz="2800" dirty="0">
                <a:latin typeface="+mn-ea"/>
              </a:rPr>
              <a:t>碳</a:t>
            </a:r>
            <a:r>
              <a:rPr lang="zh-CN" altLang="zh-CN" sz="2800" dirty="0" smtClean="0">
                <a:latin typeface="+mn-ea"/>
              </a:rPr>
              <a:t>的简</a:t>
            </a:r>
            <a:r>
              <a:rPr lang="zh-CN" altLang="en-US" sz="2800" dirty="0" smtClean="0">
                <a:latin typeface="+mn-ea"/>
              </a:rPr>
              <a:t>单谱</a:t>
            </a:r>
            <a:r>
              <a:rPr lang="zh-CN" altLang="zh-CN" sz="2800" dirty="0" smtClean="0">
                <a:latin typeface="+mn-ea"/>
              </a:rPr>
              <a:t>图</a:t>
            </a:r>
            <a:r>
              <a:rPr lang="zh-CN" altLang="en-US" sz="2800" dirty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图</a:t>
            </a:r>
            <a:r>
              <a:rPr lang="en-US" altLang="zh-CN" sz="2800" dirty="0">
                <a:latin typeface="+mn-ea"/>
              </a:rPr>
              <a:t>12-18</a:t>
            </a:r>
            <a:r>
              <a:rPr lang="zh-CN" altLang="zh-CN" sz="2800" dirty="0">
                <a:latin typeface="+mn-ea"/>
              </a:rPr>
              <a:t>是用该法获得的</a:t>
            </a:r>
            <a:r>
              <a:rPr lang="en-US" altLang="zh-CN" sz="2800" dirty="0">
                <a:latin typeface="+mn-ea"/>
              </a:rPr>
              <a:t>2-</a:t>
            </a:r>
            <a:r>
              <a:rPr lang="zh-CN" altLang="zh-CN" sz="2800" dirty="0">
                <a:latin typeface="+mn-ea"/>
              </a:rPr>
              <a:t>丁酮</a:t>
            </a:r>
            <a:r>
              <a:rPr lang="en-US" altLang="zh-CN" sz="2800" baseline="30000" dirty="0" smtClean="0">
                <a:latin typeface="+mn-ea"/>
              </a:rPr>
              <a:t>13</a:t>
            </a:r>
            <a:r>
              <a:rPr lang="en-US" altLang="zh-CN" sz="2800" dirty="0" smtClean="0">
                <a:latin typeface="+mn-ea"/>
              </a:rPr>
              <a:t>C</a:t>
            </a:r>
            <a:r>
              <a:rPr lang="zh-CN" altLang="en-US" sz="2800" dirty="0">
                <a:latin typeface="+mn-ea"/>
              </a:rPr>
              <a:t>谱</a:t>
            </a:r>
            <a:r>
              <a:rPr lang="zh-CN" altLang="zh-CN" sz="2800" dirty="0" smtClean="0">
                <a:latin typeface="+mn-ea"/>
              </a:rPr>
              <a:t>图</a:t>
            </a:r>
            <a:r>
              <a:rPr lang="zh-CN" altLang="zh-CN" sz="2800" dirty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与</a:t>
            </a:r>
            <a:r>
              <a:rPr lang="en-US" altLang="zh-CN" sz="2800" baseline="30000" dirty="0">
                <a:latin typeface="+mn-ea"/>
              </a:rPr>
              <a:t>1</a:t>
            </a:r>
            <a:r>
              <a:rPr lang="en-US" altLang="zh-CN" sz="2800" dirty="0">
                <a:latin typeface="+mn-ea"/>
              </a:rPr>
              <a:t>H </a:t>
            </a:r>
            <a:r>
              <a:rPr lang="en-US" altLang="zh-CN" sz="2800" dirty="0" smtClean="0">
                <a:latin typeface="+mn-ea"/>
              </a:rPr>
              <a:t>NMR</a:t>
            </a:r>
            <a:r>
              <a:rPr lang="zh-CN" altLang="en-US" sz="2800" dirty="0">
                <a:latin typeface="+mn-ea"/>
              </a:rPr>
              <a:t>谱</a:t>
            </a:r>
            <a:r>
              <a:rPr lang="zh-CN" altLang="zh-CN" sz="2800" dirty="0" smtClean="0">
                <a:latin typeface="+mn-ea"/>
              </a:rPr>
              <a:t>图</a:t>
            </a:r>
            <a:r>
              <a:rPr lang="zh-CN" altLang="zh-CN" sz="2800" dirty="0">
                <a:latin typeface="+mn-ea"/>
              </a:rPr>
              <a:t>相同</a:t>
            </a:r>
            <a:r>
              <a:rPr lang="en-US" altLang="zh-CN" sz="2800" dirty="0">
                <a:latin typeface="+mn-ea"/>
              </a:rPr>
              <a:t>,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 NMR —</a:t>
            </a:r>
            <a:r>
              <a:rPr lang="zh-CN" altLang="zh-CN" sz="2800" dirty="0">
                <a:latin typeface="+mn-ea"/>
              </a:rPr>
              <a:t>般采用</a:t>
            </a:r>
            <a:r>
              <a:rPr lang="en-US" altLang="zh-CN" sz="2800" dirty="0">
                <a:latin typeface="+mn-ea"/>
              </a:rPr>
              <a:t>TMS</a:t>
            </a:r>
            <a:r>
              <a:rPr lang="zh-CN" altLang="zh-CN" sz="2800" dirty="0">
                <a:latin typeface="+mn-ea"/>
              </a:rPr>
              <a:t>为参照物。图</a:t>
            </a:r>
            <a:r>
              <a:rPr lang="zh-CN" altLang="zh-CN" sz="2800" dirty="0" smtClean="0">
                <a:latin typeface="+mn-ea"/>
              </a:rPr>
              <a:t>中</a:t>
            </a:r>
            <a:r>
              <a:rPr lang="el-GR" altLang="zh-CN" sz="2800" dirty="0" smtClean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0</a:t>
            </a:r>
            <a:r>
              <a:rPr lang="zh-CN" altLang="zh-CN" sz="2800" dirty="0">
                <a:latin typeface="+mn-ea"/>
              </a:rPr>
              <a:t>为</a:t>
            </a:r>
            <a:r>
              <a:rPr lang="en-US" altLang="zh-CN" sz="2800" dirty="0">
                <a:latin typeface="+mn-ea"/>
              </a:rPr>
              <a:t>TMS</a:t>
            </a:r>
            <a:r>
              <a:rPr lang="zh-CN" altLang="zh-CN" sz="2800" dirty="0">
                <a:latin typeface="+mn-ea"/>
              </a:rPr>
              <a:t>甲基碳共振吸收峰，</a:t>
            </a:r>
            <a:r>
              <a:rPr lang="zh-CN" altLang="zh-CN" sz="2800" dirty="0" smtClean="0">
                <a:latin typeface="+mn-ea"/>
              </a:rPr>
              <a:t>其它</a:t>
            </a:r>
            <a:r>
              <a:rPr lang="zh-CN" altLang="zh-CN" sz="2800" dirty="0">
                <a:latin typeface="+mn-ea"/>
              </a:rPr>
              <a:t>四个峰为</a:t>
            </a:r>
            <a:r>
              <a:rPr lang="en-US" altLang="zh-CN" sz="2800" dirty="0">
                <a:latin typeface="+mn-ea"/>
              </a:rPr>
              <a:t>2-</a:t>
            </a:r>
            <a:r>
              <a:rPr lang="zh-CN" altLang="zh-CN" sz="2800" dirty="0">
                <a:latin typeface="+mn-ea"/>
              </a:rPr>
              <a:t>丁酮四个碳的共振吸收</a:t>
            </a:r>
            <a:r>
              <a:rPr lang="zh-CN" altLang="zh-CN" sz="2800" dirty="0" smtClean="0">
                <a:latin typeface="+mn-ea"/>
              </a:rPr>
              <a:t>峰</a:t>
            </a:r>
            <a:r>
              <a:rPr lang="zh-CN" altLang="en-US" sz="2800" dirty="0" smtClean="0">
                <a:latin typeface="+mn-ea"/>
              </a:rPr>
              <a:t>。</a:t>
            </a:r>
            <a:r>
              <a:rPr lang="en-US" altLang="zh-CN" sz="2800" baseline="30000" dirty="0" smtClean="0">
                <a:latin typeface="+mn-ea"/>
              </a:rPr>
              <a:t>13</a:t>
            </a:r>
            <a:r>
              <a:rPr lang="en-US" altLang="zh-CN" sz="2800" dirty="0" smtClean="0">
                <a:latin typeface="+mn-ea"/>
              </a:rPr>
              <a:t>C NMR</a:t>
            </a:r>
            <a:r>
              <a:rPr lang="zh-CN" altLang="zh-CN" sz="2800" dirty="0">
                <a:latin typeface="+mn-ea"/>
              </a:rPr>
              <a:t>测得的谱图可以帮助确定化合物中碳的</a:t>
            </a:r>
            <a:r>
              <a:rPr lang="zh-CN" altLang="zh-CN" sz="2800" dirty="0" smtClean="0">
                <a:latin typeface="+mn-ea"/>
              </a:rPr>
              <a:t>种数</a:t>
            </a:r>
            <a:r>
              <a:rPr lang="zh-CN" altLang="zh-CN" sz="2800" dirty="0">
                <a:latin typeface="+mn-ea"/>
              </a:rPr>
              <a:t>，但不能像</a:t>
            </a:r>
            <a:r>
              <a:rPr lang="en-US" altLang="zh-CN" sz="2800" baseline="30000" dirty="0">
                <a:latin typeface="+mn-ea"/>
              </a:rPr>
              <a:t>1</a:t>
            </a:r>
            <a:r>
              <a:rPr lang="en-US" altLang="zh-CN" sz="2800" dirty="0">
                <a:latin typeface="+mn-ea"/>
              </a:rPr>
              <a:t> H NMR</a:t>
            </a:r>
            <a:r>
              <a:rPr lang="zh-CN" altLang="zh-CN" sz="2800" dirty="0">
                <a:latin typeface="+mn-ea"/>
              </a:rPr>
              <a:t>谱图</a:t>
            </a:r>
            <a:r>
              <a:rPr lang="zh-CN" altLang="zh-CN" sz="2800" dirty="0" smtClean="0">
                <a:latin typeface="+mn-ea"/>
              </a:rPr>
              <a:t>一样</a:t>
            </a:r>
            <a:r>
              <a:rPr lang="zh-CN" altLang="en-US" sz="2800" dirty="0" smtClean="0">
                <a:latin typeface="+mn-ea"/>
              </a:rPr>
              <a:t>用</a:t>
            </a:r>
            <a:r>
              <a:rPr lang="zh-CN" altLang="zh-CN" sz="2800" dirty="0" smtClean="0">
                <a:latin typeface="+mn-ea"/>
              </a:rPr>
              <a:t>峰</a:t>
            </a:r>
            <a:r>
              <a:rPr lang="zh-CN" altLang="zh-CN" sz="2800" dirty="0">
                <a:latin typeface="+mn-ea"/>
              </a:rPr>
              <a:t>的强度衡量各种碳的</a:t>
            </a:r>
            <a:r>
              <a:rPr lang="zh-CN" altLang="zh-CN" sz="2800" dirty="0" smtClean="0">
                <a:latin typeface="+mn-ea"/>
              </a:rPr>
              <a:t>个数</a:t>
            </a:r>
            <a:r>
              <a:rPr lang="zh-CN" altLang="en-US" sz="2800" dirty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图</a:t>
            </a:r>
            <a:r>
              <a:rPr lang="zh-CN" altLang="zh-CN" sz="2800" dirty="0">
                <a:latin typeface="+mn-ea"/>
              </a:rPr>
              <a:t>中四个峰各代表一个碳，</a:t>
            </a:r>
            <a:r>
              <a:rPr lang="zh-CN" altLang="zh-CN" sz="2800" dirty="0" smtClean="0">
                <a:latin typeface="+mn-ea"/>
              </a:rPr>
              <a:t>而它们</a:t>
            </a:r>
            <a:r>
              <a:rPr lang="zh-CN" altLang="zh-CN" sz="2800" dirty="0">
                <a:latin typeface="+mn-ea"/>
              </a:rPr>
              <a:t>却有不同的</a:t>
            </a:r>
            <a:r>
              <a:rPr lang="zh-CN" altLang="zh-CN" sz="2800" dirty="0" smtClean="0">
                <a:latin typeface="+mn-ea"/>
              </a:rPr>
              <a:t>高度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604345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830317"/>
            <a:ext cx="82089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甲基丙烯酸甲酯</a:t>
            </a:r>
            <a:r>
              <a:rPr lang="zh-CN" altLang="zh-CN" sz="2800" dirty="0">
                <a:latin typeface="+mn-ea"/>
              </a:rPr>
              <a:t>含</a:t>
            </a:r>
            <a:r>
              <a:rPr lang="en-US" altLang="zh-CN" sz="2800" dirty="0">
                <a:latin typeface="+mn-ea"/>
              </a:rPr>
              <a:t>5</a:t>
            </a:r>
            <a:r>
              <a:rPr lang="zh-CN" altLang="zh-CN" sz="2800" dirty="0">
                <a:latin typeface="+mn-ea"/>
              </a:rPr>
              <a:t>种碳，因此在谱图中呈现</a:t>
            </a:r>
            <a:r>
              <a:rPr lang="en-US" altLang="zh-CN" sz="2800" dirty="0">
                <a:latin typeface="+mn-ea"/>
              </a:rPr>
              <a:t>5</a:t>
            </a:r>
            <a:r>
              <a:rPr lang="zh-CN" altLang="zh-CN" sz="2800" dirty="0">
                <a:latin typeface="+mn-ea"/>
              </a:rPr>
              <a:t>个共振峰。谱图</a:t>
            </a:r>
            <a:r>
              <a:rPr lang="zh-CN" altLang="zh-CN" sz="2800" dirty="0" smtClean="0">
                <a:latin typeface="+mn-ea"/>
              </a:rPr>
              <a:t>中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167</a:t>
            </a:r>
            <a:r>
              <a:rPr lang="en-US" altLang="zh-CN" sz="2800" dirty="0">
                <a:latin typeface="+mn-ea"/>
              </a:rPr>
              <a:t>. 3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136</a:t>
            </a:r>
            <a:r>
              <a:rPr lang="en-US" altLang="zh-CN" sz="2800" dirty="0">
                <a:latin typeface="+mn-ea"/>
              </a:rPr>
              <a:t>. 9</a:t>
            </a:r>
            <a:r>
              <a:rPr lang="zh-CN" altLang="zh-CN" sz="2800" dirty="0" smtClean="0">
                <a:latin typeface="+mn-ea"/>
              </a:rPr>
              <a:t>的峰</a:t>
            </a:r>
            <a:r>
              <a:rPr lang="zh-CN" altLang="zh-CN" sz="2800" dirty="0">
                <a:latin typeface="+mn-ea"/>
              </a:rPr>
              <a:t>为不含氢的碳，根据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C</a:t>
            </a:r>
            <a:r>
              <a:rPr lang="el-GR" altLang="zh-CN" sz="2800" dirty="0" smtClean="0">
                <a:latin typeface="+mn-ea"/>
              </a:rPr>
              <a:t>δ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zh-CN" sz="2800" dirty="0">
                <a:latin typeface="+mn-ea"/>
              </a:rPr>
              <a:t>，羰基碳共振吸收一般在低场，所以前者相应于</a:t>
            </a:r>
            <a:r>
              <a:rPr lang="zh-CN" altLang="zh-CN" sz="2800" dirty="0" smtClean="0">
                <a:latin typeface="+mn-ea"/>
              </a:rPr>
              <a:t>甲基丙烯酸甲酯的</a:t>
            </a:r>
            <a:r>
              <a:rPr lang="zh-CN" altLang="zh-CN" sz="2800" dirty="0">
                <a:latin typeface="+mn-ea"/>
              </a:rPr>
              <a:t>羰基③，后者相应于烯碳</a:t>
            </a:r>
            <a:r>
              <a:rPr lang="en-US" altLang="zh-CN" sz="2800" dirty="0" smtClean="0">
                <a:latin typeface="+mn-ea"/>
              </a:rPr>
              <a:t>②</a:t>
            </a:r>
            <a:r>
              <a:rPr lang="zh-CN" altLang="en-US" sz="2800" dirty="0" smtClean="0">
                <a:latin typeface="+mn-ea"/>
              </a:rPr>
              <a:t>。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124.7</a:t>
            </a:r>
            <a:r>
              <a:rPr lang="zh-CN" altLang="zh-CN" sz="2800" dirty="0">
                <a:latin typeface="+mn-ea"/>
              </a:rPr>
              <a:t>的峰，可根据谱图中</a:t>
            </a:r>
            <a:r>
              <a:rPr lang="en-US" altLang="zh-CN" sz="2800" dirty="0">
                <a:latin typeface="+mn-ea"/>
              </a:rPr>
              <a:t>CH</a:t>
            </a:r>
            <a:r>
              <a:rPr lang="en-US" altLang="zh-CN" sz="2800" baseline="-250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的</a:t>
            </a:r>
            <a:r>
              <a:rPr lang="zh-CN" altLang="zh-CN" sz="2800" dirty="0" smtClean="0">
                <a:latin typeface="+mn-ea"/>
              </a:rPr>
              <a:t>标记</a:t>
            </a:r>
            <a:r>
              <a:rPr lang="zh-CN" altLang="en-US" sz="2800" dirty="0" smtClean="0">
                <a:latin typeface="+mn-ea"/>
              </a:rPr>
              <a:t>和</a:t>
            </a:r>
            <a:r>
              <a:rPr lang="en-US" altLang="zh-CN" sz="2800" dirty="0" err="1" smtClean="0">
                <a:latin typeface="+mn-ea"/>
              </a:rPr>
              <a:t>sp</a:t>
            </a:r>
            <a:r>
              <a:rPr lang="zh-CN" altLang="zh-CN" sz="2800" baseline="30000" dirty="0" smtClean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杂化碳的</a:t>
            </a:r>
            <a:r>
              <a:rPr lang="zh-CN" altLang="zh-CN" sz="2800" dirty="0" smtClean="0">
                <a:latin typeface="+mn-ea"/>
              </a:rPr>
              <a:t>化学位移</a:t>
            </a:r>
            <a:r>
              <a:rPr lang="zh-CN" altLang="zh-CN" sz="2800" dirty="0">
                <a:latin typeface="+mn-ea"/>
              </a:rPr>
              <a:t>特征，确定为烯碳①的共振吸收峰。两个标示</a:t>
            </a:r>
            <a:r>
              <a:rPr lang="en-US" altLang="zh-CN" sz="2800" dirty="0">
                <a:latin typeface="+mn-ea"/>
              </a:rPr>
              <a:t>CH</a:t>
            </a:r>
            <a:r>
              <a:rPr lang="en-US" altLang="zh-CN" sz="2800" baseline="-250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的峰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51.5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18.3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根据结构</a:t>
            </a:r>
            <a:r>
              <a:rPr lang="zh-CN" altLang="zh-CN" sz="2800" dirty="0" smtClean="0">
                <a:latin typeface="+mn-ea"/>
              </a:rPr>
              <a:t>对</a:t>
            </a:r>
            <a:r>
              <a:rPr lang="el-GR" altLang="zh-CN" sz="2800" dirty="0">
                <a:latin typeface="+mn-ea"/>
              </a:rPr>
              <a:t>δ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zh-CN" sz="2800" dirty="0">
                <a:latin typeface="+mn-ea"/>
              </a:rPr>
              <a:t>的影响不难</a:t>
            </a:r>
            <a:r>
              <a:rPr lang="zh-CN" altLang="zh-CN" sz="2800" dirty="0" smtClean="0">
                <a:latin typeface="+mn-ea"/>
              </a:rPr>
              <a:t>判定</a:t>
            </a:r>
            <a:r>
              <a:rPr lang="el-GR" altLang="zh-CN" sz="2800" dirty="0" smtClean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51.5</a:t>
            </a:r>
            <a:r>
              <a:rPr lang="zh-CN" altLang="zh-CN" sz="2800" dirty="0">
                <a:latin typeface="+mn-ea"/>
              </a:rPr>
              <a:t>相应于与氧相连的碳④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 smtClean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18</a:t>
            </a:r>
            <a:r>
              <a:rPr lang="en-US" altLang="zh-CN" sz="2800" dirty="0">
                <a:latin typeface="+mn-ea"/>
              </a:rPr>
              <a:t>. 3</a:t>
            </a:r>
            <a:r>
              <a:rPr lang="zh-CN" altLang="zh-CN" sz="2800" dirty="0">
                <a:latin typeface="+mn-ea"/>
              </a:rPr>
              <a:t>相应于碳⑤。由于</a:t>
            </a:r>
            <a:r>
              <a:rPr lang="en-US" altLang="zh-CN" sz="2800" dirty="0">
                <a:latin typeface="+mn-ea"/>
              </a:rPr>
              <a:t>DEPT-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谱图标</a:t>
            </a:r>
            <a:r>
              <a:rPr lang="zh-CN" altLang="zh-CN" sz="2800" dirty="0" smtClean="0">
                <a:latin typeface="+mn-ea"/>
              </a:rPr>
              <a:t>出不同</a:t>
            </a:r>
            <a:r>
              <a:rPr lang="el-GR" altLang="zh-CN" sz="2800" dirty="0">
                <a:latin typeface="+mn-ea"/>
              </a:rPr>
              <a:t>δ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zh-CN" sz="2800" dirty="0">
                <a:latin typeface="+mn-ea"/>
              </a:rPr>
              <a:t>的共振吸收峰相应碳的类型，所以给我们准确、快速推断化合物结构带来极大方便。</a:t>
            </a:r>
          </a:p>
          <a:p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62532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614293"/>
            <a:ext cx="8280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+mn-ea"/>
              </a:rPr>
              <a:t>二</a:t>
            </a:r>
            <a:r>
              <a:rPr lang="zh-CN" altLang="zh-CN" sz="2800" b="1" dirty="0">
                <a:latin typeface="+mn-ea"/>
              </a:rPr>
              <a:t>、	</a:t>
            </a:r>
            <a:r>
              <a:rPr lang="zh-CN" altLang="zh-CN" sz="2800" b="1" baseline="30000" dirty="0">
                <a:latin typeface="+mn-ea"/>
              </a:rPr>
              <a:t>13</a:t>
            </a:r>
            <a:r>
              <a:rPr lang="zh-CN" altLang="zh-CN" sz="2800" b="1" dirty="0">
                <a:latin typeface="+mn-ea"/>
              </a:rPr>
              <a:t>C NMR化学位移</a:t>
            </a:r>
          </a:p>
          <a:p>
            <a:r>
              <a:rPr lang="en-US" altLang="zh-CN" sz="2800" baseline="30000" dirty="0" smtClean="0">
                <a:latin typeface="+mn-ea"/>
              </a:rPr>
              <a:t>    13</a:t>
            </a:r>
            <a:r>
              <a:rPr lang="en-US" altLang="zh-CN" sz="2800" dirty="0" smtClean="0">
                <a:latin typeface="+mn-ea"/>
              </a:rPr>
              <a:t>C </a:t>
            </a:r>
            <a:r>
              <a:rPr lang="en-US" altLang="zh-CN" sz="2800" dirty="0">
                <a:latin typeface="+mn-ea"/>
              </a:rPr>
              <a:t>NMR</a:t>
            </a:r>
            <a:r>
              <a:rPr lang="zh-CN" altLang="zh-CN" sz="2800" dirty="0">
                <a:latin typeface="+mn-ea"/>
              </a:rPr>
              <a:t>化学位移分布在一个非常宽的区域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一般为</a:t>
            </a:r>
            <a:r>
              <a:rPr lang="en-US" altLang="zh-CN" sz="2800" dirty="0">
                <a:latin typeface="+mn-ea"/>
              </a:rPr>
              <a:t>0 ~250</a:t>
            </a:r>
            <a:r>
              <a:rPr lang="en-US" altLang="zh-CN" sz="2800" baseline="-25000" dirty="0">
                <a:latin typeface="+mn-ea"/>
              </a:rPr>
              <a:t>PP</a:t>
            </a:r>
            <a:r>
              <a:rPr lang="en-US" altLang="zh-CN" sz="2800" dirty="0">
                <a:latin typeface="+mn-ea"/>
              </a:rPr>
              <a:t>m</a:t>
            </a:r>
            <a:r>
              <a:rPr lang="zh-CN" altLang="zh-CN" sz="2800" dirty="0">
                <a:latin typeface="+mn-ea"/>
              </a:rPr>
              <a:t>，</a:t>
            </a:r>
            <a:r>
              <a:rPr lang="zh-CN" altLang="zh-CN" sz="2800" dirty="0" smtClean="0">
                <a:latin typeface="+mn-ea"/>
              </a:rPr>
              <a:t>有时</a:t>
            </a:r>
            <a:r>
              <a:rPr lang="el-GR" altLang="zh-CN" sz="2800" dirty="0">
                <a:latin typeface="+mn-ea"/>
              </a:rPr>
              <a:t>δ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zh-CN" sz="2800" dirty="0">
                <a:latin typeface="+mn-ea"/>
              </a:rPr>
              <a:t>会更大些。</a:t>
            </a:r>
            <a:r>
              <a:rPr lang="zh-CN" altLang="zh-CN" sz="2800" dirty="0" smtClean="0">
                <a:latin typeface="+mn-ea"/>
              </a:rPr>
              <a:t>只要</a:t>
            </a:r>
            <a:r>
              <a:rPr lang="zh-CN" altLang="zh-CN" sz="2800" dirty="0">
                <a:latin typeface="+mn-ea"/>
              </a:rPr>
              <a:t>分子中的碳环境稍有不同</a:t>
            </a:r>
            <a:r>
              <a:rPr lang="en-US" altLang="zh-CN" sz="2800" dirty="0">
                <a:latin typeface="+mn-ea"/>
              </a:rPr>
              <a:t>,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就有不同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>
                <a:latin typeface="+mn-ea"/>
              </a:rPr>
              <a:t>δ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zh-CN" sz="2800" dirty="0">
                <a:latin typeface="+mn-ea"/>
              </a:rPr>
              <a:t>。像</a:t>
            </a:r>
            <a:r>
              <a:rPr lang="en-US" altLang="zh-CN" sz="2800" baseline="30000" dirty="0">
                <a:latin typeface="+mn-ea"/>
              </a:rPr>
              <a:t>1</a:t>
            </a:r>
            <a:r>
              <a:rPr lang="en-US" altLang="zh-CN" sz="2800" dirty="0">
                <a:latin typeface="+mn-ea"/>
              </a:rPr>
              <a:t>H</a:t>
            </a:r>
            <a:r>
              <a:rPr lang="zh-CN" altLang="zh-CN" sz="2800" dirty="0">
                <a:latin typeface="+mn-ea"/>
              </a:rPr>
              <a:t>核一样，多种因素可以影响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的</a:t>
            </a:r>
            <a:r>
              <a:rPr lang="zh-CN" altLang="zh-CN" sz="2800" dirty="0" smtClean="0">
                <a:latin typeface="+mn-ea"/>
              </a:rPr>
              <a:t>化学位移</a:t>
            </a:r>
            <a:r>
              <a:rPr lang="zh-CN" altLang="zh-CN" sz="2800" dirty="0">
                <a:latin typeface="+mn-ea"/>
              </a:rPr>
              <a:t>。如碳原子的杂化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取代基电负性，共轭效应，体积效应等。这些影响是复杂的，目前</a:t>
            </a:r>
            <a:r>
              <a:rPr lang="zh-CN" altLang="zh-CN" sz="2800" dirty="0" smtClean="0">
                <a:latin typeface="+mn-ea"/>
              </a:rPr>
              <a:t>还</a:t>
            </a:r>
            <a:r>
              <a:rPr lang="zh-CN" altLang="en-US" sz="2800" dirty="0" smtClean="0">
                <a:latin typeface="+mn-ea"/>
              </a:rPr>
              <a:t>不能</a:t>
            </a:r>
            <a:r>
              <a:rPr lang="zh-CN" altLang="zh-CN" sz="2800" dirty="0" smtClean="0">
                <a:latin typeface="+mn-ea"/>
              </a:rPr>
              <a:t>像</a:t>
            </a:r>
            <a:r>
              <a:rPr lang="en-US" altLang="zh-CN" sz="2800" baseline="30000" dirty="0" smtClean="0">
                <a:latin typeface="+mn-ea"/>
              </a:rPr>
              <a:t>1</a:t>
            </a:r>
            <a:r>
              <a:rPr lang="en-US" altLang="zh-CN" sz="2800" dirty="0" smtClean="0">
                <a:latin typeface="+mn-ea"/>
              </a:rPr>
              <a:t>H NMR</a:t>
            </a:r>
            <a:r>
              <a:rPr lang="zh-CN" altLang="zh-CN" sz="2800" dirty="0">
                <a:latin typeface="+mn-ea"/>
              </a:rPr>
              <a:t>谱一样完美地解释</a:t>
            </a:r>
            <a:r>
              <a:rPr lang="en-US" altLang="zh-CN" sz="2800" baseline="30000" dirty="0" smtClean="0">
                <a:latin typeface="+mn-ea"/>
              </a:rPr>
              <a:t>13</a:t>
            </a:r>
            <a:r>
              <a:rPr lang="en-US" altLang="zh-CN" sz="2800" dirty="0" smtClean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谱</a:t>
            </a:r>
            <a:r>
              <a:rPr lang="zh-CN" altLang="zh-CN" sz="2800" dirty="0" smtClean="0">
                <a:latin typeface="+mn-ea"/>
              </a:rPr>
              <a:t>图</a:t>
            </a:r>
            <a:r>
              <a:rPr lang="zh-CN" altLang="en-US" sz="2800" dirty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但</a:t>
            </a:r>
            <a:r>
              <a:rPr lang="zh-CN" altLang="zh-CN" sz="2800" dirty="0">
                <a:latin typeface="+mn-ea"/>
              </a:rPr>
              <a:t>它也</a:t>
            </a:r>
            <a:r>
              <a:rPr lang="zh-CN" altLang="zh-CN" sz="2800" dirty="0" smtClean="0">
                <a:latin typeface="+mn-ea"/>
              </a:rPr>
              <a:t>存在</a:t>
            </a:r>
            <a:r>
              <a:rPr lang="zh-CN" altLang="en-US" sz="2800" dirty="0" smtClean="0">
                <a:latin typeface="+mn-ea"/>
              </a:rPr>
              <a:t>一定</a:t>
            </a:r>
            <a:r>
              <a:rPr lang="zh-CN" altLang="zh-CN" sz="2800" dirty="0" smtClean="0">
                <a:latin typeface="+mn-ea"/>
              </a:rPr>
              <a:t>规</a:t>
            </a:r>
            <a:r>
              <a:rPr lang="zh-CN" altLang="en-US" sz="2800" dirty="0" smtClean="0">
                <a:latin typeface="+mn-ea"/>
              </a:rPr>
              <a:t>律</a:t>
            </a:r>
            <a:r>
              <a:rPr lang="zh-CN" altLang="zh-CN" sz="2800" dirty="0" smtClean="0">
                <a:latin typeface="+mn-ea"/>
              </a:rPr>
              <a:t>。</a:t>
            </a:r>
            <a:r>
              <a:rPr lang="en-US" altLang="zh-CN" sz="2800" dirty="0" err="1" smtClean="0">
                <a:latin typeface="+mn-ea"/>
              </a:rPr>
              <a:t>sp</a:t>
            </a:r>
            <a:r>
              <a:rPr lang="zh-CN" altLang="zh-CN" sz="2800" baseline="30000" dirty="0" smtClean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杂化的碳北振</a:t>
            </a:r>
            <a:r>
              <a:rPr lang="zh-CN" altLang="zh-CN" sz="2800" dirty="0" smtClean="0">
                <a:latin typeface="+mn-ea"/>
              </a:rPr>
              <a:t>吸收</a:t>
            </a:r>
            <a:r>
              <a:rPr lang="zh-CN" altLang="en-US" sz="2800" dirty="0">
                <a:latin typeface="+mn-ea"/>
              </a:rPr>
              <a:t>在</a:t>
            </a:r>
            <a:r>
              <a:rPr lang="el-GR" altLang="zh-CN" sz="2800" dirty="0" smtClean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0~1OOppm</a:t>
            </a:r>
            <a:r>
              <a:rPr lang="zh-CN" altLang="zh-CN" sz="2800" dirty="0">
                <a:latin typeface="+mn-ea"/>
              </a:rPr>
              <a:t>范围内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sp</a:t>
            </a:r>
            <a:r>
              <a:rPr lang="en-US" altLang="zh-CN" sz="2800" baseline="30000" dirty="0" smtClean="0">
                <a:latin typeface="+mn-ea"/>
              </a:rPr>
              <a:t>2</a:t>
            </a:r>
            <a:r>
              <a:rPr lang="zh-CN" altLang="zh-CN" sz="2800" dirty="0" smtClean="0">
                <a:latin typeface="+mn-ea"/>
              </a:rPr>
              <a:t>杂化</a:t>
            </a:r>
            <a:r>
              <a:rPr lang="zh-CN" altLang="zh-CN" sz="2800" dirty="0">
                <a:latin typeface="+mn-ea"/>
              </a:rPr>
              <a:t>的</a:t>
            </a:r>
            <a:r>
              <a:rPr lang="zh-CN" altLang="zh-CN" sz="2800" dirty="0" smtClean="0">
                <a:latin typeface="+mn-ea"/>
              </a:rPr>
              <a:t>碳</a:t>
            </a:r>
            <a:r>
              <a:rPr lang="el-GR" altLang="zh-CN" sz="2800" dirty="0" smtClean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100 ~210ppm </a:t>
            </a:r>
            <a:r>
              <a:rPr lang="zh-CN" altLang="zh-CN" sz="2800" dirty="0" smtClean="0">
                <a:latin typeface="+mn-ea"/>
              </a:rPr>
              <a:t>范围</a:t>
            </a:r>
            <a:r>
              <a:rPr lang="en-US" altLang="zh-CN" sz="2800" dirty="0" smtClean="0">
                <a:latin typeface="+mn-ea"/>
              </a:rPr>
              <a:t>A</a:t>
            </a:r>
            <a:r>
              <a:rPr lang="zh-CN" altLang="en-US" sz="2800" dirty="0" smtClean="0">
                <a:latin typeface="+mn-ea"/>
              </a:rPr>
              <a:t>内</a:t>
            </a:r>
            <a:r>
              <a:rPr lang="zh-CN" altLang="zh-CN" sz="2800" dirty="0" smtClean="0">
                <a:latin typeface="+mn-ea"/>
              </a:rPr>
              <a:t>,特</a:t>
            </a:r>
            <a:r>
              <a:rPr lang="zh-CN" altLang="en-US" sz="2800" dirty="0" smtClean="0">
                <a:latin typeface="+mn-ea"/>
              </a:rPr>
              <a:t>别是</a:t>
            </a:r>
            <a:r>
              <a:rPr lang="zh-CN" altLang="zh-CN" sz="2800" dirty="0" smtClean="0">
                <a:latin typeface="+mn-ea"/>
              </a:rPr>
              <a:t>羰基</a:t>
            </a:r>
            <a:r>
              <a:rPr lang="zh-CN" altLang="zh-CN" sz="2800" dirty="0">
                <a:latin typeface="+mn-ea"/>
              </a:rPr>
              <a:t>碳在较低的磁场</a:t>
            </a:r>
            <a:r>
              <a:rPr lang="zh-CN" altLang="zh-CN" sz="2800" dirty="0" smtClean="0">
                <a:latin typeface="+mn-ea"/>
              </a:rPr>
              <a:t>发生共振</a:t>
            </a:r>
            <a:r>
              <a:rPr lang="zh-CN" altLang="en-US" sz="2800" dirty="0">
                <a:latin typeface="+mn-ea"/>
              </a:rPr>
              <a:t>，</a:t>
            </a:r>
            <a:r>
              <a:rPr lang="el-GR" altLang="zh-CN" sz="2800" dirty="0" smtClean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170~210</a:t>
            </a:r>
            <a:r>
              <a:rPr lang="zh-CN" altLang="zh-CN" sz="2800" dirty="0">
                <a:latin typeface="+mn-ea"/>
              </a:rPr>
              <a:t>范围内，在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谱上极易识别。如图</a:t>
            </a:r>
            <a:r>
              <a:rPr lang="en-US" altLang="zh-CN" sz="2800" dirty="0">
                <a:latin typeface="+mn-ea"/>
              </a:rPr>
              <a:t>12-18</a:t>
            </a:r>
            <a:r>
              <a:rPr lang="zh-CN" altLang="zh-CN" sz="2800" dirty="0" smtClean="0">
                <a:latin typeface="+mn-ea"/>
              </a:rPr>
              <a:t>中</a:t>
            </a:r>
            <a:r>
              <a:rPr lang="el-GR" altLang="zh-CN" sz="2800" dirty="0" smtClean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~208</a:t>
            </a:r>
            <a:r>
              <a:rPr lang="en-US" altLang="zh-CN" sz="2800" dirty="0">
                <a:latin typeface="+mn-ea"/>
              </a:rPr>
              <a:t>ppm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zh-CN" altLang="zh-CN" sz="2800" dirty="0">
                <a:latin typeface="+mn-ea"/>
              </a:rPr>
              <a:t>共振峰即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n-US" altLang="zh-CN" sz="2800" dirty="0" smtClean="0">
                <a:latin typeface="+mn-ea"/>
              </a:rPr>
              <a:t>2-</a:t>
            </a:r>
            <a:r>
              <a:rPr lang="zh-CN" altLang="zh-CN" sz="2800" dirty="0">
                <a:latin typeface="+mn-ea"/>
              </a:rPr>
              <a:t>丁酮羰基峰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89204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116027"/>
            <a:ext cx="82809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zh-CN" altLang="zh-CN" sz="2800" dirty="0">
                <a:latin typeface="+mn-ea"/>
              </a:rPr>
              <a:t>图</a:t>
            </a:r>
            <a:r>
              <a:rPr lang="en-US" altLang="zh-CN" sz="2800" dirty="0">
                <a:latin typeface="+mn-ea"/>
              </a:rPr>
              <a:t>12-18</a:t>
            </a:r>
            <a:r>
              <a:rPr lang="zh-CN" altLang="zh-CN" sz="2800" dirty="0" smtClean="0">
                <a:latin typeface="+mn-ea"/>
              </a:rPr>
              <a:t>中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77</a:t>
            </a:r>
            <a:r>
              <a:rPr lang="zh-CN" altLang="zh-CN" sz="2800" dirty="0">
                <a:latin typeface="+mn-ea"/>
              </a:rPr>
              <a:t>为溶剂</a:t>
            </a:r>
            <a:r>
              <a:rPr lang="en-US" altLang="zh-CN" sz="2800" dirty="0">
                <a:latin typeface="+mn-ea"/>
              </a:rPr>
              <a:t>DCC1</a:t>
            </a:r>
            <a:r>
              <a:rPr lang="en-US" altLang="zh-CN" sz="2800" baseline="-250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中碳的共振吸收峰，其他峰为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-丁酮四种</a:t>
            </a:r>
            <a:r>
              <a:rPr lang="zh-CN" altLang="zh-CN" sz="2800" dirty="0" smtClean="0">
                <a:latin typeface="+mn-ea"/>
              </a:rPr>
              <a:t>不同环境</a:t>
            </a:r>
            <a:r>
              <a:rPr lang="zh-CN" altLang="zh-CN" sz="2800" dirty="0">
                <a:latin typeface="+mn-ea"/>
              </a:rPr>
              <a:t>的碳的共振吸收峰。表</a:t>
            </a:r>
            <a:r>
              <a:rPr lang="en-US" altLang="zh-CN" sz="2800" dirty="0" smtClean="0">
                <a:latin typeface="+mn-ea"/>
              </a:rPr>
              <a:t>12-2</a:t>
            </a:r>
            <a:r>
              <a:rPr lang="zh-CN" altLang="en-US" sz="2800" dirty="0" smtClean="0">
                <a:latin typeface="+mn-ea"/>
              </a:rPr>
              <a:t>列</a:t>
            </a:r>
            <a:r>
              <a:rPr lang="zh-CN" altLang="zh-CN" sz="2800" dirty="0" smtClean="0">
                <a:latin typeface="+mn-ea"/>
              </a:rPr>
              <a:t>出</a:t>
            </a:r>
            <a:r>
              <a:rPr lang="zh-CN" altLang="zh-CN" sz="2800" dirty="0">
                <a:latin typeface="+mn-ea"/>
              </a:rPr>
              <a:t>了不同碳的</a:t>
            </a:r>
            <a:r>
              <a:rPr lang="zh-CN" altLang="zh-CN" sz="2800" dirty="0" smtClean="0">
                <a:latin typeface="+mn-ea"/>
              </a:rPr>
              <a:t>一般化</a:t>
            </a:r>
            <a:r>
              <a:rPr lang="zh-CN" altLang="en-US" sz="2800" dirty="0" smtClean="0">
                <a:latin typeface="+mn-ea"/>
              </a:rPr>
              <a:t>学位移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zh-CN" sz="2800" dirty="0">
                <a:latin typeface="+mn-ea"/>
              </a:rPr>
              <a:t>，</a:t>
            </a:r>
            <a:r>
              <a:rPr lang="zh-CN" altLang="zh-CN" sz="2800" dirty="0" smtClean="0">
                <a:latin typeface="+mn-ea"/>
              </a:rPr>
              <a:t>这</a:t>
            </a:r>
            <a:r>
              <a:rPr lang="zh-CN" altLang="en-US" sz="2800" dirty="0" smtClean="0">
                <a:latin typeface="+mn-ea"/>
              </a:rPr>
              <a:t>些</a:t>
            </a:r>
            <a:r>
              <a:rPr lang="zh-CN" altLang="zh-CN" sz="2800" dirty="0" smtClean="0">
                <a:latin typeface="+mn-ea"/>
              </a:rPr>
              <a:t>数据</a:t>
            </a:r>
            <a:r>
              <a:rPr lang="zh-CN" altLang="zh-CN" sz="2800" dirty="0">
                <a:latin typeface="+mn-ea"/>
              </a:rPr>
              <a:t>对</a:t>
            </a:r>
            <a:r>
              <a:rPr lang="zh-CN" altLang="zh-CN" sz="2800" dirty="0" smtClean="0">
                <a:latin typeface="+mn-ea"/>
              </a:rPr>
              <a:t>解析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 smtClean="0">
                <a:latin typeface="+mn-ea"/>
              </a:rPr>
              <a:t>谱图</a:t>
            </a:r>
            <a:r>
              <a:rPr lang="zh-CN" altLang="zh-CN" sz="2800" dirty="0">
                <a:latin typeface="+mn-ea"/>
              </a:rPr>
              <a:t>可以提供帮助。如对照表</a:t>
            </a:r>
            <a:r>
              <a:rPr lang="en-US" altLang="zh-CN" sz="2800" dirty="0">
                <a:latin typeface="+mn-ea"/>
              </a:rPr>
              <a:t>12-2</a:t>
            </a:r>
            <a:r>
              <a:rPr lang="zh-CN" altLang="zh-CN" sz="2800" dirty="0">
                <a:latin typeface="+mn-ea"/>
              </a:rPr>
              <a:t>解析苯乙酮的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谱图（图</a:t>
            </a:r>
            <a:r>
              <a:rPr lang="en-US" altLang="zh-CN" sz="2800" dirty="0">
                <a:latin typeface="+mn-ea"/>
              </a:rPr>
              <a:t>12-19</a:t>
            </a:r>
            <a:r>
              <a:rPr lang="zh-CN" altLang="zh-CN" sz="2800" dirty="0">
                <a:latin typeface="+mn-ea"/>
              </a:rPr>
              <a:t>)。图</a:t>
            </a:r>
            <a:r>
              <a:rPr lang="zh-CN" altLang="zh-CN" sz="2800" dirty="0" smtClean="0">
                <a:latin typeface="+mn-ea"/>
              </a:rPr>
              <a:t>中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196ppm</a:t>
            </a:r>
            <a:r>
              <a:rPr lang="zh-CN" altLang="zh-CN" sz="2800" dirty="0">
                <a:latin typeface="+mn-ea"/>
              </a:rPr>
              <a:t>处的</a:t>
            </a:r>
            <a:r>
              <a:rPr lang="zh-CN" altLang="zh-CN" sz="2800" dirty="0" smtClean="0">
                <a:latin typeface="+mn-ea"/>
              </a:rPr>
              <a:t>共振峰肯定</a:t>
            </a:r>
            <a:r>
              <a:rPr lang="zh-CN" altLang="zh-CN" sz="2800" dirty="0">
                <a:latin typeface="+mn-ea"/>
              </a:rPr>
              <a:t>是羰基峰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27ppm</a:t>
            </a:r>
            <a:r>
              <a:rPr lang="zh-CN" altLang="zh-CN" sz="2800" dirty="0">
                <a:latin typeface="+mn-ea"/>
              </a:rPr>
              <a:t>的共振峰是在饱和碳的共振吸收范围内，应为苯乙酮甲基碳</a:t>
            </a:r>
            <a:r>
              <a:rPr lang="zh-CN" altLang="zh-CN" sz="2800" dirty="0" smtClean="0">
                <a:latin typeface="+mn-ea"/>
              </a:rPr>
              <a:t>共振吸收峰</a:t>
            </a:r>
            <a:r>
              <a:rPr lang="zh-CN" altLang="zh-CN" sz="2800" dirty="0">
                <a:latin typeface="+mn-ea"/>
              </a:rPr>
              <a:t>，另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个峰</a:t>
            </a:r>
            <a:r>
              <a:rPr lang="zh-CN" altLang="zh-CN" sz="2800" dirty="0" smtClean="0">
                <a:latin typeface="+mn-ea"/>
              </a:rPr>
              <a:t>在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110</a:t>
            </a:r>
            <a:r>
              <a:rPr lang="zh-CN" altLang="zh-CN" sz="2800" dirty="0">
                <a:latin typeface="+mn-ea"/>
              </a:rPr>
              <a:t>〜</a:t>
            </a:r>
            <a:r>
              <a:rPr lang="en-US" altLang="zh-CN" sz="2800" dirty="0" smtClean="0">
                <a:latin typeface="+mn-ea"/>
              </a:rPr>
              <a:t>160ppm</a:t>
            </a:r>
            <a:r>
              <a:rPr lang="zh-CN" altLang="zh-CN" sz="2800" dirty="0" smtClean="0">
                <a:latin typeface="+mn-ea"/>
              </a:rPr>
              <a:t>范围</a:t>
            </a:r>
            <a:r>
              <a:rPr lang="zh-CN" altLang="zh-CN" sz="2800" dirty="0">
                <a:latin typeface="+mn-ea"/>
              </a:rPr>
              <a:t>属芳环碳的共振吸收峰。苯环具有</a:t>
            </a:r>
            <a:r>
              <a:rPr lang="en-US" altLang="zh-CN" sz="2800" dirty="0">
                <a:latin typeface="+mn-ea"/>
              </a:rPr>
              <a:t>6</a:t>
            </a:r>
            <a:r>
              <a:rPr lang="zh-CN" altLang="zh-CN" sz="2800" dirty="0">
                <a:latin typeface="+mn-ea"/>
              </a:rPr>
              <a:t>个碳，但该化合物</a:t>
            </a:r>
            <a:r>
              <a:rPr lang="zh-CN" altLang="zh-CN" sz="2800" dirty="0" smtClean="0">
                <a:latin typeface="+mn-ea"/>
              </a:rPr>
              <a:t>中有</a:t>
            </a:r>
            <a:r>
              <a:rPr lang="zh-CN" altLang="zh-CN" sz="2800" dirty="0">
                <a:latin typeface="+mn-ea"/>
              </a:rPr>
              <a:t>两对对称碳</a:t>
            </a:r>
            <a:r>
              <a:rPr lang="en-US" altLang="zh-CN" sz="2800" dirty="0">
                <a:latin typeface="+mn-ea"/>
              </a:rPr>
              <a:t>(b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)，因此苯环碳应出现</a:t>
            </a:r>
            <a:r>
              <a:rPr lang="en-US" altLang="zh-CN" sz="28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个峰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23389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332656"/>
            <a:ext cx="82809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但</a:t>
            </a:r>
            <a:r>
              <a:rPr lang="zh-CN" altLang="zh-CN" sz="2800" dirty="0">
                <a:latin typeface="+mn-ea"/>
              </a:rPr>
              <a:t>图</a:t>
            </a:r>
            <a:r>
              <a:rPr lang="en-US" altLang="zh-CN" sz="2800" dirty="0">
                <a:latin typeface="+mn-ea"/>
              </a:rPr>
              <a:t>12-19</a:t>
            </a:r>
            <a:r>
              <a:rPr lang="zh-CN" altLang="zh-CN" sz="2800" dirty="0">
                <a:latin typeface="+mn-ea"/>
              </a:rPr>
              <a:t>中只有三个，说明有两个</a:t>
            </a:r>
            <a:r>
              <a:rPr lang="zh-CN" altLang="zh-CN" sz="2800" dirty="0" smtClean="0">
                <a:latin typeface="+mn-ea"/>
              </a:rPr>
              <a:t>峰重叠</a:t>
            </a:r>
            <a:r>
              <a:rPr lang="zh-CN" altLang="zh-CN" sz="2800" dirty="0">
                <a:latin typeface="+mn-ea"/>
              </a:rPr>
              <a:t>。用其他方法</a:t>
            </a:r>
            <a:r>
              <a:rPr lang="zh-CN" altLang="zh-CN" sz="2800" dirty="0" smtClean="0">
                <a:latin typeface="+mn-ea"/>
              </a:rPr>
              <a:t>测</a:t>
            </a:r>
            <a:r>
              <a:rPr lang="zh-CN" altLang="en-US" sz="2800" dirty="0">
                <a:latin typeface="+mn-ea"/>
              </a:rPr>
              <a:t>知</a:t>
            </a:r>
            <a:r>
              <a:rPr lang="el-GR" altLang="zh-CN" sz="2800" dirty="0" smtClean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128ppm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zh-CN" altLang="zh-CN" sz="2800" dirty="0">
                <a:latin typeface="+mn-ea"/>
              </a:rPr>
              <a:t>两个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碳和两个</a:t>
            </a:r>
            <a:r>
              <a:rPr lang="en-US" altLang="zh-CN" sz="2800" dirty="0">
                <a:latin typeface="+mn-ea"/>
              </a:rPr>
              <a:t>b</a:t>
            </a:r>
            <a:r>
              <a:rPr lang="zh-CN" altLang="zh-CN" sz="2800" dirty="0">
                <a:latin typeface="+mn-ea"/>
              </a:rPr>
              <a:t>碳的重叠峰。另两个峰分别为</a:t>
            </a:r>
            <a:r>
              <a:rPr lang="en-US" altLang="zh-CN" sz="2800" dirty="0">
                <a:latin typeface="+mn-ea"/>
              </a:rPr>
              <a:t>e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d</a:t>
            </a:r>
            <a:r>
              <a:rPr lang="zh-CN" altLang="zh-CN" sz="2800" dirty="0">
                <a:latin typeface="+mn-ea"/>
              </a:rPr>
              <a:t>碳</a:t>
            </a:r>
            <a:r>
              <a:rPr lang="zh-CN" altLang="zh-CN" sz="2800" dirty="0" smtClean="0">
                <a:latin typeface="+mn-ea"/>
              </a:rPr>
              <a:t>共振吸收</a:t>
            </a:r>
            <a:r>
              <a:rPr lang="zh-CN" altLang="zh-CN" sz="2800" dirty="0">
                <a:latin typeface="+mn-ea"/>
              </a:rPr>
              <a:t>峰。在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 NMR</a:t>
            </a:r>
            <a:r>
              <a:rPr lang="zh-CN" altLang="zh-CN" sz="2800" dirty="0">
                <a:latin typeface="+mn-ea"/>
              </a:rPr>
              <a:t>谱中，不一定解析每一个峰，而是把峰的个数和分子的对称性相联系</a:t>
            </a:r>
            <a:r>
              <a:rPr lang="zh-CN" altLang="zh-CN" sz="2800" dirty="0" smtClean="0">
                <a:latin typeface="+mn-ea"/>
              </a:rPr>
              <a:t>，并</a:t>
            </a:r>
            <a:r>
              <a:rPr lang="zh-CN" altLang="zh-CN" sz="2800" dirty="0">
                <a:latin typeface="+mn-ea"/>
              </a:rPr>
              <a:t>根据某些特征共振峰的信息导出可能结构。</a:t>
            </a:r>
          </a:p>
          <a:p>
            <a:r>
              <a:rPr lang="zh-CN" altLang="zh-CN" sz="2800" dirty="0">
                <a:latin typeface="+mn-ea"/>
              </a:rPr>
              <a:t/>
            </a:r>
            <a:br>
              <a:rPr lang="zh-CN" altLang="zh-CN" sz="2800" dirty="0">
                <a:latin typeface="+mn-ea"/>
              </a:rPr>
            </a:br>
            <a:endParaRPr lang="zh-CN" altLang="en-US" sz="2800" dirty="0">
              <a:latin typeface="+mn-ea"/>
            </a:endParaRPr>
          </a:p>
        </p:txBody>
      </p:sp>
      <p:pic>
        <p:nvPicPr>
          <p:cNvPr id="1025" name="Picture 1" descr="C:\Users\dmt\AppData\Roaming\Tencent\Users\280268031\QQ\WinTemp\RichOle\FD{A685TGHYY]XUL5VU_7F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349" y="2924944"/>
            <a:ext cx="7450075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6168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dmt\AppData\Roaming\Tencent\Users\280268031\QQ\WinTemp\RichOle\SR)AEG}85}]{@$H3]O9(E%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44846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7156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826834"/>
            <a:ext cx="82089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一般</a:t>
            </a:r>
            <a:r>
              <a:rPr lang="zh-CN" altLang="zh-CN" sz="2800" dirty="0">
                <a:latin typeface="+mn-ea"/>
              </a:rPr>
              <a:t>取代基对</a:t>
            </a:r>
            <a:r>
              <a:rPr lang="en-US" altLang="zh-CN" sz="2800" baseline="30000" dirty="0" smtClean="0">
                <a:latin typeface="+mn-ea"/>
              </a:rPr>
              <a:t>13</a:t>
            </a:r>
            <a:r>
              <a:rPr lang="en-US" altLang="zh-CN" sz="2800" dirty="0" smtClean="0">
                <a:latin typeface="+mn-ea"/>
              </a:rPr>
              <a:t>C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>
                <a:latin typeface="+mn-ea"/>
              </a:rPr>
              <a:t>δ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zh-CN" sz="2800" dirty="0">
                <a:latin typeface="+mn-ea"/>
              </a:rPr>
              <a:t>影响很大，可根据经验推测一些化合物不同碳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>
                <a:latin typeface="+mn-ea"/>
              </a:rPr>
              <a:t>δ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en-US" sz="2800" dirty="0">
                <a:latin typeface="+mn-ea"/>
              </a:rPr>
              <a:t>。</a:t>
            </a:r>
            <a:r>
              <a:rPr lang="zh-CN" altLang="zh-CN" sz="2800" dirty="0" smtClean="0">
                <a:latin typeface="+mn-ea"/>
              </a:rPr>
              <a:t>如</a:t>
            </a:r>
            <a:r>
              <a:rPr lang="zh-CN" altLang="zh-CN" sz="2800" dirty="0">
                <a:latin typeface="+mn-ea"/>
              </a:rPr>
              <a:t>烷烃</a:t>
            </a:r>
            <a:r>
              <a:rPr lang="zh-CN" altLang="zh-CN" sz="2800" dirty="0" smtClean="0">
                <a:latin typeface="+mn-ea"/>
              </a:rPr>
              <a:t>中甲烷</a:t>
            </a:r>
            <a:r>
              <a:rPr lang="en-US" altLang="zh-CN" sz="2800" baseline="30000" dirty="0" smtClean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 smtClean="0">
                <a:latin typeface="+mn-ea"/>
              </a:rPr>
              <a:t>化学位移为</a:t>
            </a:r>
            <a:r>
              <a:rPr lang="el-GR" altLang="zh-CN" sz="2800" dirty="0" smtClean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2.1</a:t>
            </a:r>
            <a:r>
              <a:rPr lang="zh-CN" altLang="zh-CN" sz="2800" dirty="0">
                <a:latin typeface="+mn-ea"/>
              </a:rPr>
              <a:t>，当一个氢被甲基取代（乙烷</a:t>
            </a:r>
            <a:r>
              <a:rPr lang="zh-CN" altLang="zh-CN" sz="2800" dirty="0" smtClean="0">
                <a:latin typeface="+mn-ea"/>
              </a:rPr>
              <a:t>）</a:t>
            </a:r>
            <a:r>
              <a:rPr lang="zh-CN" altLang="en-US" sz="2800" dirty="0" smtClean="0">
                <a:latin typeface="+mn-ea"/>
              </a:rPr>
              <a:t>，</a:t>
            </a:r>
            <a:r>
              <a:rPr lang="en-US" altLang="zh-CN" sz="2800" baseline="30000" dirty="0" smtClean="0">
                <a:latin typeface="+mn-ea"/>
              </a:rPr>
              <a:t>13</a:t>
            </a:r>
            <a:r>
              <a:rPr lang="en-US" altLang="zh-CN" sz="2800" dirty="0" smtClean="0">
                <a:latin typeface="+mn-ea"/>
              </a:rPr>
              <a:t>C</a:t>
            </a:r>
            <a:r>
              <a:rPr lang="zh-CN" altLang="zh-CN" sz="2800" dirty="0" smtClean="0">
                <a:latin typeface="+mn-ea"/>
              </a:rPr>
              <a:t>化学位移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5.9</a:t>
            </a:r>
            <a:r>
              <a:rPr lang="zh-CN" altLang="zh-CN" sz="2800" dirty="0">
                <a:latin typeface="+mn-ea"/>
              </a:rPr>
              <a:t>。甲烷中两个氢</a:t>
            </a:r>
            <a:r>
              <a:rPr lang="zh-CN" altLang="zh-CN" sz="2800" dirty="0" smtClean="0">
                <a:latin typeface="+mn-ea"/>
              </a:rPr>
              <a:t>被两</a:t>
            </a:r>
            <a:r>
              <a:rPr lang="zh-CN" altLang="zh-CN" sz="2800" dirty="0">
                <a:latin typeface="+mn-ea"/>
              </a:rPr>
              <a:t>个甲基取代，即丙烷（</a:t>
            </a:r>
            <a:r>
              <a:rPr lang="en-US" altLang="zh-CN" sz="2800" dirty="0">
                <a:latin typeface="+mn-ea"/>
              </a:rPr>
              <a:t>CH</a:t>
            </a:r>
            <a:r>
              <a:rPr lang="en-US" altLang="zh-CN" sz="2800" baseline="-25000" dirty="0">
                <a:latin typeface="+mn-ea"/>
              </a:rPr>
              <a:t>3</a:t>
            </a:r>
            <a:r>
              <a:rPr lang="en-US" altLang="zh-CN" sz="2800" dirty="0">
                <a:latin typeface="+mn-ea"/>
              </a:rPr>
              <a:t>CH</a:t>
            </a:r>
            <a:r>
              <a:rPr lang="en-US" altLang="zh-CN" sz="2800" baseline="-25000" dirty="0">
                <a:latin typeface="+mn-ea"/>
              </a:rPr>
              <a:t>2</a:t>
            </a:r>
            <a:r>
              <a:rPr lang="en-US" altLang="zh-CN" sz="2800" dirty="0">
                <a:latin typeface="+mn-ea"/>
              </a:rPr>
              <a:t>CH</a:t>
            </a:r>
            <a:r>
              <a:rPr lang="en-US" altLang="zh-CN" sz="2800" baseline="-25000" dirty="0">
                <a:latin typeface="+mn-ea"/>
              </a:rPr>
              <a:t>3</a:t>
            </a:r>
            <a:r>
              <a:rPr lang="en-US" altLang="zh-CN" sz="2800" dirty="0">
                <a:latin typeface="+mn-ea"/>
              </a:rPr>
              <a:t>)</a:t>
            </a:r>
            <a:r>
              <a:rPr lang="zh-CN" altLang="zh-CN" sz="2800" dirty="0">
                <a:latin typeface="+mn-ea"/>
              </a:rPr>
              <a:t>，这个亚甲基碳的化学位移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l-GR" altLang="zh-CN" sz="2800" dirty="0">
                <a:latin typeface="+mn-ea"/>
              </a:rPr>
              <a:t>δ</a:t>
            </a:r>
            <a:r>
              <a:rPr lang="en-US" altLang="zh-CN" sz="2800" dirty="0" smtClean="0">
                <a:latin typeface="+mn-ea"/>
              </a:rPr>
              <a:t>16.1</a:t>
            </a:r>
            <a:r>
              <a:rPr lang="zh-CN" altLang="zh-CN" sz="2800" dirty="0">
                <a:latin typeface="+mn-ea"/>
              </a:rPr>
              <a:t>。这种取代基的</a:t>
            </a:r>
            <a:r>
              <a:rPr lang="zh-CN" altLang="zh-CN" sz="2800" dirty="0" smtClean="0">
                <a:latin typeface="+mn-ea"/>
              </a:rPr>
              <a:t>影响称做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效应</a:t>
            </a:r>
            <a:r>
              <a:rPr lang="zh-CN" altLang="zh-CN" sz="2800" dirty="0">
                <a:latin typeface="+mn-ea"/>
              </a:rPr>
              <a:t>。当烷烃某碳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位或</a:t>
            </a:r>
            <a:r>
              <a:rPr lang="el-GR" altLang="zh-CN" sz="2800" dirty="0">
                <a:latin typeface="+mn-ea"/>
              </a:rPr>
              <a:t>γ</a:t>
            </a:r>
            <a:r>
              <a:rPr lang="zh-CN" altLang="zh-CN" sz="2800" dirty="0" smtClean="0">
                <a:latin typeface="+mn-ea"/>
              </a:rPr>
              <a:t>位</a:t>
            </a:r>
            <a:r>
              <a:rPr lang="zh-CN" altLang="zh-CN" sz="2800" dirty="0">
                <a:latin typeface="+mn-ea"/>
              </a:rPr>
              <a:t>具有取代基时，该碳的化学位移也受影响，分别</a:t>
            </a:r>
            <a:r>
              <a:rPr lang="zh-CN" altLang="zh-CN" sz="2800" dirty="0" smtClean="0">
                <a:latin typeface="+mn-ea"/>
              </a:rPr>
              <a:t>叫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l-GR" altLang="zh-CN" sz="2800" dirty="0" smtClean="0">
                <a:latin typeface="+mn-ea"/>
              </a:rPr>
              <a:t>γ</a:t>
            </a:r>
            <a:r>
              <a:rPr lang="zh-CN" altLang="zh-CN" sz="2800" dirty="0" smtClean="0">
                <a:latin typeface="+mn-ea"/>
              </a:rPr>
              <a:t>效应</a:t>
            </a:r>
            <a:r>
              <a:rPr lang="zh-CN" altLang="zh-CN" sz="2800" dirty="0">
                <a:latin typeface="+mn-ea"/>
              </a:rPr>
              <a:t>。根据实际观察，总结出烷烃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化学位移计算经验式（</a:t>
            </a:r>
            <a:r>
              <a:rPr lang="en-US" altLang="zh-CN" sz="2800" dirty="0">
                <a:latin typeface="+mn-ea"/>
              </a:rPr>
              <a:t>12-5</a:t>
            </a:r>
            <a:r>
              <a:rPr lang="zh-CN" altLang="zh-CN" sz="2800" dirty="0">
                <a:latin typeface="+mn-ea"/>
              </a:rPr>
              <a:t>)</a:t>
            </a:r>
            <a:r>
              <a:rPr lang="zh-CN" altLang="zh-CN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pic>
        <p:nvPicPr>
          <p:cNvPr id="3073" name="Picture 1" descr="C:\Users\dmt\AppData\Roaming\Tencent\Users\280268031\QQ\WinTemp\RichOle\T}9]3)]Q8_LNH0_MNF4JLD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869160"/>
            <a:ext cx="8587621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3786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06167"/>
            <a:ext cx="82089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式中</a:t>
            </a:r>
            <a:r>
              <a:rPr lang="el-GR" altLang="zh-CN" sz="2800" dirty="0" smtClean="0">
                <a:latin typeface="+mn-ea"/>
              </a:rPr>
              <a:t>δ</a:t>
            </a:r>
            <a:r>
              <a:rPr lang="en-US" altLang="zh-CN" sz="2800" dirty="0" err="1" smtClean="0">
                <a:latin typeface="+mn-ea"/>
              </a:rPr>
              <a:t>i</a:t>
            </a:r>
            <a:r>
              <a:rPr lang="zh-CN" altLang="zh-CN" sz="2800" dirty="0" smtClean="0">
                <a:latin typeface="+mn-ea"/>
              </a:rPr>
              <a:t>为</a:t>
            </a:r>
            <a:r>
              <a:rPr lang="en-US" altLang="zh-CN" sz="2800" dirty="0" err="1" smtClean="0">
                <a:latin typeface="+mn-ea"/>
              </a:rPr>
              <a:t>i</a:t>
            </a:r>
            <a:r>
              <a:rPr lang="zh-CN" altLang="zh-CN" sz="2800" dirty="0" smtClean="0">
                <a:latin typeface="+mn-ea"/>
              </a:rPr>
              <a:t>碳</a:t>
            </a:r>
            <a:r>
              <a:rPr lang="zh-CN" altLang="zh-CN" sz="2800" dirty="0">
                <a:latin typeface="+mn-ea"/>
              </a:rPr>
              <a:t>原子的化学位移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n-US" altLang="zh-CN" sz="2800" dirty="0" err="1" smtClean="0">
                <a:latin typeface="+mn-ea"/>
              </a:rPr>
              <a:t>na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 smtClean="0">
                <a:latin typeface="+mn-ea"/>
              </a:rPr>
              <a:t>n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n-US" altLang="zh-CN" sz="2800" dirty="0" smtClean="0">
                <a:latin typeface="+mn-ea"/>
              </a:rPr>
              <a:t>n</a:t>
            </a:r>
            <a:r>
              <a:rPr lang="el-GR" altLang="zh-CN" sz="2800" dirty="0">
                <a:latin typeface="+mn-ea"/>
              </a:rPr>
              <a:t>γ</a:t>
            </a:r>
            <a:r>
              <a:rPr lang="zh-CN" altLang="zh-CN" sz="2800" dirty="0" smtClean="0">
                <a:latin typeface="+mn-ea"/>
              </a:rPr>
              <a:t>分别为</a:t>
            </a:r>
            <a:r>
              <a:rPr lang="en-US" altLang="zh-CN" sz="2800" dirty="0" err="1" smtClean="0">
                <a:latin typeface="+mn-ea"/>
              </a:rPr>
              <a:t>i</a:t>
            </a:r>
            <a:r>
              <a:rPr lang="zh-CN" altLang="zh-CN" sz="2800" dirty="0" smtClean="0">
                <a:latin typeface="+mn-ea"/>
              </a:rPr>
              <a:t>碳原子</a:t>
            </a:r>
            <a:r>
              <a:rPr lang="el-GR" altLang="zh-CN" sz="2800" dirty="0">
                <a:latin typeface="+mn-ea"/>
              </a:rPr>
              <a:t>α</a:t>
            </a:r>
            <a:r>
              <a:rPr lang="zh-CN" altLang="zh-CN" sz="2800" dirty="0" smtClean="0">
                <a:latin typeface="+mn-ea"/>
              </a:rPr>
              <a:t>，</a:t>
            </a:r>
            <a:r>
              <a:rPr lang="el-GR" altLang="zh-CN" sz="2800" dirty="0">
                <a:latin typeface="+mn-ea"/>
              </a:rPr>
              <a:t>β</a:t>
            </a:r>
            <a:r>
              <a:rPr lang="zh-CN" altLang="zh-CN" sz="2800" dirty="0" smtClean="0">
                <a:latin typeface="+mn-ea"/>
              </a:rPr>
              <a:t>和</a:t>
            </a:r>
            <a:r>
              <a:rPr lang="el-GR" altLang="zh-CN" sz="2800" dirty="0">
                <a:latin typeface="+mn-ea"/>
              </a:rPr>
              <a:t>γ</a:t>
            </a:r>
            <a:r>
              <a:rPr lang="zh-CN" altLang="zh-CN" sz="2800" dirty="0" smtClean="0">
                <a:latin typeface="+mn-ea"/>
              </a:rPr>
              <a:t>位</a:t>
            </a:r>
            <a:r>
              <a:rPr lang="zh-CN" altLang="zh-CN" sz="2800" dirty="0">
                <a:latin typeface="+mn-ea"/>
              </a:rPr>
              <a:t>所连碳原子的个数。</a:t>
            </a:r>
            <a:br>
              <a:rPr lang="zh-CN" altLang="zh-CN" sz="2800" dirty="0">
                <a:latin typeface="+mn-ea"/>
              </a:rPr>
            </a:br>
            <a:r>
              <a:rPr lang="zh-CN" altLang="zh-CN" sz="2800" dirty="0">
                <a:latin typeface="+mn-ea"/>
              </a:rPr>
              <a:t>利用式（</a:t>
            </a:r>
            <a:r>
              <a:rPr lang="en-US" altLang="zh-CN" sz="2800" dirty="0">
                <a:latin typeface="+mn-ea"/>
              </a:rPr>
              <a:t>12-5)</a:t>
            </a:r>
            <a:r>
              <a:rPr lang="zh-CN" altLang="zh-CN" sz="2800" dirty="0">
                <a:latin typeface="+mn-ea"/>
              </a:rPr>
              <a:t>可推测开链烷烃的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</a:t>
            </a:r>
            <a:r>
              <a:rPr lang="zh-CN" altLang="zh-CN" sz="2800" dirty="0">
                <a:latin typeface="+mn-ea"/>
              </a:rPr>
              <a:t>化学位移。如正戊烷</a:t>
            </a:r>
            <a:r>
              <a:rPr lang="en-US" altLang="zh-CN" sz="2800" dirty="0">
                <a:latin typeface="+mn-ea"/>
              </a:rPr>
              <a:t>C</a:t>
            </a:r>
            <a:r>
              <a:rPr lang="en-US" altLang="zh-CN" sz="2800" baseline="300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C</a:t>
            </a:r>
            <a:r>
              <a:rPr lang="en-US" altLang="zh-CN" sz="2800" baseline="30000" dirty="0">
                <a:latin typeface="+mn-ea"/>
              </a:rPr>
              <a:t>5</a:t>
            </a:r>
            <a:r>
              <a:rPr lang="zh-CN" altLang="zh-CN" sz="2800" dirty="0">
                <a:latin typeface="+mn-ea"/>
              </a:rPr>
              <a:t>，</a:t>
            </a:r>
            <a:r>
              <a:rPr lang="en-US" altLang="zh-CN" sz="2800" dirty="0">
                <a:latin typeface="+mn-ea"/>
              </a:rPr>
              <a:t>C</a:t>
            </a:r>
            <a:r>
              <a:rPr lang="en-US" altLang="zh-CN" sz="2800" baseline="300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C</a:t>
            </a:r>
            <a:r>
              <a:rPr lang="en-US" altLang="zh-CN" sz="2800" baseline="300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是对称的，因此</a:t>
            </a:r>
            <a:r>
              <a:rPr lang="zh-CN" altLang="zh-CN" sz="2800" dirty="0" smtClean="0">
                <a:latin typeface="+mn-ea"/>
              </a:rPr>
              <a:t>应有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个共振吸收峰，它们</a:t>
            </a:r>
            <a:r>
              <a:rPr lang="zh-CN" altLang="zh-CN" sz="2800" dirty="0" smtClean="0">
                <a:latin typeface="+mn-ea"/>
              </a:rPr>
              <a:t>的</a:t>
            </a:r>
            <a:r>
              <a:rPr lang="el-GR" altLang="zh-CN" sz="2800" dirty="0">
                <a:latin typeface="+mn-ea"/>
              </a:rPr>
              <a:t>δ</a:t>
            </a:r>
            <a:r>
              <a:rPr lang="zh-CN" altLang="zh-CN" sz="2800" dirty="0" smtClean="0">
                <a:latin typeface="+mn-ea"/>
              </a:rPr>
              <a:t>值</a:t>
            </a:r>
            <a:r>
              <a:rPr lang="zh-CN" altLang="zh-CN" sz="2800" dirty="0">
                <a:latin typeface="+mn-ea"/>
              </a:rPr>
              <a:t>可通过计算得到。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4097" name="Picture 1" descr="C:\Users\dmt\AppData\Roaming\Tencent\Users\280268031\QQ\WinTemp\RichOle\X%3ZPX{2EIGOQ~5MZ$3__@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93" y="2887234"/>
            <a:ext cx="7988647" cy="335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897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12845"/>
            <a:ext cx="820891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ea"/>
              </a:rPr>
              <a:t>三、	偏共振去偶</a:t>
            </a:r>
            <a:r>
              <a:rPr lang="en-US" altLang="zh-CN" sz="2800" b="1" baseline="30000" dirty="0">
                <a:latin typeface="+mn-ea"/>
              </a:rPr>
              <a:t>13</a:t>
            </a:r>
            <a:r>
              <a:rPr lang="en-US" altLang="zh-CN" sz="2800" b="1" dirty="0">
                <a:latin typeface="+mn-ea"/>
              </a:rPr>
              <a:t>C NMR</a:t>
            </a:r>
            <a:r>
              <a:rPr lang="zh-CN" altLang="zh-CN" sz="2800" b="1" dirty="0">
                <a:latin typeface="+mn-ea"/>
              </a:rPr>
              <a:t>波谱</a:t>
            </a:r>
          </a:p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质子</a:t>
            </a:r>
            <a:r>
              <a:rPr lang="zh-CN" altLang="zh-CN" sz="2800" dirty="0">
                <a:latin typeface="+mn-ea"/>
              </a:rPr>
              <a:t>去偶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 NMR</a:t>
            </a:r>
            <a:r>
              <a:rPr lang="zh-CN" altLang="zh-CN" sz="2800" dirty="0">
                <a:latin typeface="+mn-ea"/>
              </a:rPr>
              <a:t>谱图可以提供分子中各碳所处环境的报告，特别可以推测分子的</a:t>
            </a:r>
            <a:r>
              <a:rPr lang="zh-CN" altLang="zh-CN" sz="2800" dirty="0" smtClean="0">
                <a:latin typeface="+mn-ea"/>
              </a:rPr>
              <a:t>对称性</a:t>
            </a:r>
            <a:r>
              <a:rPr lang="zh-CN" altLang="zh-CN" sz="2800" dirty="0">
                <a:latin typeface="+mn-ea"/>
              </a:rPr>
              <a:t>。另一常用的操作方法偏共振去偶</a:t>
            </a:r>
            <a:r>
              <a:rPr lang="zh-CN" altLang="zh-CN" sz="2800" dirty="0" smtClean="0">
                <a:latin typeface="+mn-ea"/>
              </a:rPr>
              <a:t>（</a:t>
            </a:r>
            <a:r>
              <a:rPr lang="en-US" altLang="zh-CN" sz="2800" dirty="0" smtClean="0">
                <a:latin typeface="+mn-ea"/>
              </a:rPr>
              <a:t>off-resonance decoupled</a:t>
            </a:r>
            <a:r>
              <a:rPr lang="zh-CN" altLang="zh-CN" sz="2800" dirty="0">
                <a:latin typeface="+mn-ea"/>
              </a:rPr>
              <a:t>)可获得与碳相连的氢与该碳</a:t>
            </a:r>
            <a:r>
              <a:rPr lang="zh-CN" altLang="zh-CN" sz="2800" dirty="0" smtClean="0">
                <a:latin typeface="+mn-ea"/>
              </a:rPr>
              <a:t>偶合</a:t>
            </a:r>
            <a:r>
              <a:rPr lang="zh-CN" altLang="zh-CN" sz="2800" dirty="0">
                <a:latin typeface="+mn-ea"/>
              </a:rPr>
              <a:t>的谱图，与碳相间的氢核偶合很弱，该法可以消除它的偶合干扰。偏共振去偶可给出更</a:t>
            </a:r>
            <a:r>
              <a:rPr lang="zh-CN" altLang="zh-CN" sz="2800" dirty="0" smtClean="0">
                <a:latin typeface="+mn-ea"/>
              </a:rPr>
              <a:t>详细的</a:t>
            </a:r>
            <a:r>
              <a:rPr lang="zh-CN" altLang="zh-CN" sz="2800" dirty="0">
                <a:latin typeface="+mn-ea"/>
              </a:rPr>
              <a:t>报告。如二氯乙酸质子去偶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 NMR</a:t>
            </a:r>
            <a:r>
              <a:rPr lang="zh-CN" altLang="zh-CN" sz="2800" dirty="0">
                <a:latin typeface="+mn-ea"/>
              </a:rPr>
              <a:t>谱图中呈两个峰（图</a:t>
            </a:r>
            <a:r>
              <a:rPr lang="en-US" altLang="zh-CN" sz="2800" dirty="0">
                <a:latin typeface="+mn-ea"/>
              </a:rPr>
              <a:t>12-20(a))</a:t>
            </a:r>
            <a:r>
              <a:rPr lang="zh-CN" altLang="zh-CN" sz="2800" dirty="0">
                <a:latin typeface="+mn-ea"/>
              </a:rPr>
              <a:t>，偏共振去偶</a:t>
            </a:r>
            <a:r>
              <a:rPr lang="en-US" altLang="zh-CN" sz="2800" baseline="30000" dirty="0">
                <a:latin typeface="+mn-ea"/>
              </a:rPr>
              <a:t>13</a:t>
            </a:r>
            <a:r>
              <a:rPr lang="en-US" altLang="zh-CN" sz="2800" dirty="0">
                <a:latin typeface="+mn-ea"/>
              </a:rPr>
              <a:t>C </a:t>
            </a:r>
            <a:r>
              <a:rPr lang="en-US" altLang="zh-CN" sz="2800" dirty="0" smtClean="0">
                <a:latin typeface="+mn-ea"/>
              </a:rPr>
              <a:t>NMR</a:t>
            </a:r>
            <a:r>
              <a:rPr lang="zh-CN" altLang="zh-CN" sz="2800" dirty="0" smtClean="0">
                <a:latin typeface="+mn-ea"/>
              </a:rPr>
              <a:t>谱</a:t>
            </a:r>
            <a:r>
              <a:rPr lang="zh-CN" altLang="zh-CN" sz="2800" dirty="0">
                <a:latin typeface="+mn-ea"/>
              </a:rPr>
              <a:t>图中呈现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个峰，其中</a:t>
            </a:r>
            <a:r>
              <a:rPr lang="en-US" altLang="zh-CN" sz="2800" dirty="0">
                <a:latin typeface="+mn-ea"/>
              </a:rPr>
              <a:t>C</a:t>
            </a:r>
            <a:r>
              <a:rPr lang="en-US" altLang="zh-CN" sz="2800" baseline="300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的峰因与相连氢偶合分裂为两重峰（图</a:t>
            </a:r>
            <a:r>
              <a:rPr lang="en-US" altLang="zh-CN" sz="2800" dirty="0">
                <a:latin typeface="+mn-ea"/>
              </a:rPr>
              <a:t>12-20(b))。</a:t>
            </a:r>
            <a:r>
              <a:rPr lang="zh-CN" altLang="zh-CN" sz="2800" dirty="0">
                <a:latin typeface="+mn-ea"/>
              </a:rPr>
              <a:t>峰的分裂</a:t>
            </a:r>
            <a:r>
              <a:rPr lang="zh-CN" altLang="zh-CN" sz="2800" dirty="0" smtClean="0">
                <a:latin typeface="+mn-ea"/>
              </a:rPr>
              <a:t>数与</a:t>
            </a:r>
            <a:r>
              <a:rPr lang="zh-CN" altLang="zh-CN" sz="2800" dirty="0">
                <a:latin typeface="+mn-ea"/>
              </a:rPr>
              <a:t>碳直接相连的氢有关，一般也</a:t>
            </a:r>
            <a:r>
              <a:rPr lang="zh-CN" altLang="zh-CN" sz="2800" dirty="0" smtClean="0">
                <a:latin typeface="+mn-ea"/>
              </a:rPr>
              <a:t>遵守</a:t>
            </a:r>
            <a:r>
              <a:rPr lang="en-US" altLang="zh-CN" sz="2800" dirty="0" smtClean="0">
                <a:latin typeface="+mn-ea"/>
              </a:rPr>
              <a:t>n+ 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规律。如</a:t>
            </a:r>
            <a:r>
              <a:rPr lang="en-US" altLang="zh-CN" sz="2800" dirty="0">
                <a:latin typeface="+mn-ea"/>
              </a:rPr>
              <a:t>2-</a:t>
            </a:r>
            <a:r>
              <a:rPr lang="zh-CN" altLang="zh-CN" sz="2800" dirty="0">
                <a:latin typeface="+mn-ea"/>
              </a:rPr>
              <a:t>丁酮</a:t>
            </a:r>
            <a:r>
              <a:rPr lang="en-US" altLang="zh-CN" sz="2800" dirty="0">
                <a:latin typeface="+mn-ea"/>
              </a:rPr>
              <a:t>C</a:t>
            </a:r>
            <a:r>
              <a:rPr lang="en-US" altLang="zh-CN" sz="2800" baseline="300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和</a:t>
            </a:r>
            <a:r>
              <a:rPr lang="en-US" altLang="zh-CN" sz="2800" dirty="0">
                <a:latin typeface="+mn-ea"/>
              </a:rPr>
              <a:t>C</a:t>
            </a:r>
            <a:r>
              <a:rPr lang="en-US" altLang="zh-CN" sz="2800" baseline="30000" dirty="0">
                <a:latin typeface="+mn-ea"/>
              </a:rPr>
              <a:t>4</a:t>
            </a:r>
            <a:r>
              <a:rPr lang="zh-CN" altLang="zh-CN" sz="2800" dirty="0">
                <a:latin typeface="+mn-ea"/>
              </a:rPr>
              <a:t>均连有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个氢，所以都</a:t>
            </a:r>
            <a:r>
              <a:rPr lang="zh-CN" altLang="zh-CN" sz="2800" dirty="0" smtClean="0">
                <a:latin typeface="+mn-ea"/>
              </a:rPr>
              <a:t>分裂</a:t>
            </a:r>
            <a:r>
              <a:rPr lang="zh-CN" altLang="zh-CN" sz="2800" dirty="0">
                <a:latin typeface="+mn-ea"/>
              </a:rPr>
              <a:t>为四重峰。</a:t>
            </a:r>
            <a:r>
              <a:rPr lang="en-US" altLang="zh-CN" sz="2800" dirty="0">
                <a:latin typeface="+mn-ea"/>
              </a:rPr>
              <a:t>C</a:t>
            </a:r>
            <a:r>
              <a:rPr lang="en-US" altLang="zh-CN" sz="2800" baseline="30000" dirty="0">
                <a:latin typeface="+mn-ea"/>
              </a:rPr>
              <a:t>3</a:t>
            </a:r>
            <a:r>
              <a:rPr lang="zh-CN" altLang="zh-CN" sz="2800" dirty="0">
                <a:latin typeface="+mn-ea"/>
              </a:rPr>
              <a:t>连有两个氢，分裂为三重峰（图</a:t>
            </a:r>
            <a:r>
              <a:rPr lang="en-US" altLang="zh-CN" sz="2800" dirty="0">
                <a:latin typeface="+mn-ea"/>
              </a:rPr>
              <a:t>12-21)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45719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1075</Words>
  <Application>Microsoft Office PowerPoint</Application>
  <PresentationFormat>全屏显示(4:3)</PresentationFormat>
  <Paragraphs>20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dmt</dc:creator>
  <cp:lastModifiedBy>dmt</cp:lastModifiedBy>
  <cp:revision>7</cp:revision>
  <dcterms:created xsi:type="dcterms:W3CDTF">2018-10-22T00:31:45Z</dcterms:created>
  <dcterms:modified xsi:type="dcterms:W3CDTF">2018-12-06T02:57:24Z</dcterms:modified>
</cp:coreProperties>
</file>