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9" r:id="rId22"/>
    <p:sldId id="280" r:id="rId23"/>
    <p:sldId id="281" r:id="rId24"/>
    <p:sldId id="282" r:id="rId25"/>
    <p:sldId id="283" r:id="rId26"/>
    <p:sldId id="284" r:id="rId27"/>
    <p:sldId id="285" r:id="rId28"/>
    <p:sldId id="286" r:id="rId29"/>
    <p:sldId id="287" r:id="rId30"/>
    <p:sldId id="288" r:id="rId31"/>
    <p:sldId id="290" r:id="rId32"/>
    <p:sldId id="291" r:id="rId33"/>
    <p:sldId id="292" r:id="rId34"/>
    <p:sldId id="293" r:id="rId35"/>
    <p:sldId id="294" r:id="rId36"/>
    <p:sldId id="295"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914400" y="1057275"/>
            <a:ext cx="8229600" cy="4525963"/>
          </a:xfrm>
        </p:spPr>
        <p:txBody>
          <a:bodyPr/>
          <a:lstStyle/>
          <a:p>
            <a:pPr marL="0" indent="0">
              <a:buNone/>
            </a:pPr>
            <a:r>
              <a:rPr lang="en-US" altLang="zh-CN" sz="3200" b="1" dirty="0">
                <a:solidFill>
                  <a:schemeClr val="tx1"/>
                </a:solidFill>
                <a:latin typeface="+mn-ea"/>
              </a:rPr>
              <a:t>14.3</a:t>
            </a:r>
            <a:r>
              <a:rPr lang="zh-CN" altLang="zh-CN" sz="3200" b="1" dirty="0">
                <a:solidFill>
                  <a:schemeClr val="tx1"/>
                </a:solidFill>
                <a:latin typeface="+mn-ea"/>
              </a:rPr>
              <a:t>羧酸的化学反应</a:t>
            </a:r>
          </a:p>
          <a:p>
            <a:pPr marL="0" indent="0">
              <a:buNone/>
            </a:pPr>
            <a:r>
              <a:rPr lang="zh-CN" altLang="zh-CN" sz="2800" dirty="0">
                <a:solidFill>
                  <a:schemeClr val="tx1"/>
                </a:solidFill>
                <a:latin typeface="+mn-ea"/>
              </a:rPr>
              <a:t>一、与碱的反应及羧酸盐</a:t>
            </a:r>
          </a:p>
          <a:p>
            <a:pPr marL="0" indent="0">
              <a:buNone/>
            </a:pPr>
            <a:r>
              <a:rPr lang="zh-CN" altLang="zh-CN" sz="2800" dirty="0">
                <a:solidFill>
                  <a:schemeClr val="tx1"/>
                </a:solidFill>
                <a:latin typeface="+mn-ea"/>
              </a:rPr>
              <a:t>1</a:t>
            </a:r>
            <a:r>
              <a:rPr lang="en-US" altLang="zh-CN" sz="2800" dirty="0">
                <a:solidFill>
                  <a:schemeClr val="tx1"/>
                </a:solidFill>
                <a:latin typeface="+mn-ea"/>
              </a:rPr>
              <a:t>.</a:t>
            </a:r>
            <a:r>
              <a:rPr lang="zh-CN" altLang="zh-CN" sz="2800" dirty="0">
                <a:solidFill>
                  <a:schemeClr val="tx1"/>
                </a:solidFill>
                <a:latin typeface="+mn-ea"/>
              </a:rPr>
              <a:t>与碱的反应</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前面</a:t>
            </a:r>
            <a:r>
              <a:rPr lang="zh-CN" altLang="zh-CN" sz="2800" dirty="0">
                <a:solidFill>
                  <a:schemeClr val="tx1"/>
                </a:solidFill>
                <a:latin typeface="+mn-ea"/>
              </a:rPr>
              <a:t>讨论了羧酸的酸性并涉及与碱的反应。羧酸不但与强碱也可与弱碱</a:t>
            </a:r>
            <a:r>
              <a:rPr lang="en-US" altLang="zh-CN" sz="2800" dirty="0">
                <a:solidFill>
                  <a:schemeClr val="tx1"/>
                </a:solidFill>
                <a:latin typeface="+mn-ea"/>
              </a:rPr>
              <a:t>（NaHC0</a:t>
            </a:r>
            <a:r>
              <a:rPr lang="en-US" altLang="zh-CN" sz="2800" baseline="-25000" dirty="0">
                <a:solidFill>
                  <a:schemeClr val="tx1"/>
                </a:solidFill>
                <a:latin typeface="+mn-ea"/>
              </a:rPr>
              <a:t>3</a:t>
            </a:r>
            <a:r>
              <a:rPr lang="en-US" altLang="zh-CN" sz="2800" dirty="0">
                <a:solidFill>
                  <a:schemeClr val="tx1"/>
                </a:solidFill>
                <a:latin typeface="+mn-ea"/>
              </a:rPr>
              <a:t>)</a:t>
            </a:r>
            <a:r>
              <a:rPr lang="zh-CN" altLang="zh-CN" sz="2800" dirty="0" smtClean="0">
                <a:solidFill>
                  <a:schemeClr val="tx1"/>
                </a:solidFill>
                <a:latin typeface="+mn-ea"/>
              </a:rPr>
              <a:t>反应成</a:t>
            </a:r>
            <a:r>
              <a:rPr lang="zh-CN" altLang="zh-CN" sz="2800" dirty="0">
                <a:solidFill>
                  <a:schemeClr val="tx1"/>
                </a:solidFill>
                <a:latin typeface="+mn-ea"/>
              </a:rPr>
              <a:t>盐。</a:t>
            </a:r>
          </a:p>
          <a:p>
            <a:endParaRPr kumimoji="1" lang="zh-CN" altLang="en-US" dirty="0"/>
          </a:p>
        </p:txBody>
      </p:sp>
      <p:pic>
        <p:nvPicPr>
          <p:cNvPr id="4" name="图片 3" descr="屏幕快照 2018-11-07 16.06.2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8445" y="3912057"/>
            <a:ext cx="5619692" cy="1671162"/>
          </a:xfrm>
          <a:prstGeom prst="rect">
            <a:avLst/>
          </a:prstGeom>
        </p:spPr>
      </p:pic>
    </p:spTree>
    <p:extLst>
      <p:ext uri="{BB962C8B-B14F-4D97-AF65-F5344CB8AC3E}">
        <p14:creationId xmlns:p14="http://schemas.microsoft.com/office/powerpoint/2010/main" val="1367538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00080" y="1871649"/>
            <a:ext cx="8229600" cy="2986102"/>
          </a:xfrm>
        </p:spPr>
        <p:txBody>
          <a:bodyPr>
            <a:normAutofit/>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上述</a:t>
            </a:r>
            <a:r>
              <a:rPr lang="zh-CN" altLang="zh-CN" sz="2800" dirty="0">
                <a:solidFill>
                  <a:schemeClr val="tx1"/>
                </a:solidFill>
                <a:latin typeface="+mn-ea"/>
              </a:rPr>
              <a:t>历程为</a:t>
            </a:r>
            <a:r>
              <a:rPr lang="zh-CN" altLang="zh-CN" sz="2800" dirty="0">
                <a:solidFill>
                  <a:schemeClr val="tx1"/>
                </a:solidFill>
                <a:latin typeface="+mn-ea"/>
              </a:rPr>
              <a:t>一般酯化</a:t>
            </a:r>
            <a:r>
              <a:rPr lang="zh-CN" altLang="zh-CN" sz="2800" dirty="0">
                <a:solidFill>
                  <a:schemeClr val="tx1"/>
                </a:solidFill>
                <a:latin typeface="+mn-ea"/>
              </a:rPr>
              <a:t>过程，当醇或酸进行该反应有明显体积效应时成酯过程会发生改变</a:t>
            </a:r>
            <a:r>
              <a:rPr lang="zh-CN" altLang="zh-CN" sz="2800" dirty="0" smtClean="0">
                <a:solidFill>
                  <a:schemeClr val="tx1"/>
                </a:solidFill>
                <a:latin typeface="+mn-ea"/>
              </a:rPr>
              <a:t>。如下</a:t>
            </a:r>
            <a:r>
              <a:rPr lang="zh-CN" altLang="zh-CN" sz="2800" dirty="0">
                <a:solidFill>
                  <a:schemeClr val="tx1"/>
                </a:solidFill>
                <a:latin typeface="+mn-ea"/>
              </a:rPr>
              <a:t>两例都是因醇对酸进攻受到体积效应限制而不能以正常的加</a:t>
            </a:r>
            <a:r>
              <a:rPr lang="zh-CN" altLang="zh-CN" sz="2800" dirty="0" smtClean="0">
                <a:solidFill>
                  <a:schemeClr val="tx1"/>
                </a:solidFill>
                <a:latin typeface="+mn-ea"/>
              </a:rPr>
              <a:t>成</a:t>
            </a:r>
            <a:r>
              <a:rPr lang="en-US" altLang="zh-CN" sz="2800" dirty="0" smtClean="0">
                <a:solidFill>
                  <a:schemeClr val="tx1"/>
                </a:solidFill>
                <a:latin typeface="+mn-ea"/>
              </a:rPr>
              <a:t>—</a:t>
            </a:r>
            <a:r>
              <a:rPr lang="zh-CN" altLang="zh-CN" sz="2800" dirty="0" smtClean="0">
                <a:solidFill>
                  <a:schemeClr val="tx1"/>
                </a:solidFill>
                <a:latin typeface="+mn-ea"/>
              </a:rPr>
              <a:t>消</a:t>
            </a:r>
            <a:r>
              <a:rPr lang="zh-CN" altLang="zh-CN" sz="2800" dirty="0">
                <a:solidFill>
                  <a:schemeClr val="tx1"/>
                </a:solidFill>
                <a:latin typeface="+mn-ea"/>
              </a:rPr>
              <a:t>去反应成酯。在</a:t>
            </a:r>
            <a:r>
              <a:rPr lang="zh-CN" altLang="zh-CN" sz="2800" dirty="0" smtClean="0">
                <a:solidFill>
                  <a:schemeClr val="tx1"/>
                </a:solidFill>
                <a:latin typeface="+mn-ea"/>
              </a:rPr>
              <a:t>反应条件</a:t>
            </a:r>
            <a:r>
              <a:rPr lang="zh-CN" altLang="zh-CN" sz="2800" dirty="0">
                <a:solidFill>
                  <a:schemeClr val="tx1"/>
                </a:solidFill>
                <a:latin typeface="+mn-ea"/>
              </a:rPr>
              <a:t>下，两例中都可能生成较稳定的碳正离子，成酯过程类似饱和碳上的亲核取代反应。 </a:t>
            </a:r>
            <a:endParaRPr kumimoji="1" lang="zh-CN" altLang="en-US" sz="2800" dirty="0">
              <a:solidFill>
                <a:schemeClr val="tx1"/>
              </a:solidFill>
              <a:latin typeface="+mn-ea"/>
            </a:endParaRPr>
          </a:p>
        </p:txBody>
      </p:sp>
    </p:spTree>
    <p:extLst>
      <p:ext uri="{BB962C8B-B14F-4D97-AF65-F5344CB8AC3E}">
        <p14:creationId xmlns:p14="http://schemas.microsoft.com/office/powerpoint/2010/main" val="357687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屏幕快照 2018-11-14 14.08.19.png"/>
          <p:cNvPicPr>
            <a:picLocks noGrp="1" noChangeAspect="1"/>
          </p:cNvPicPr>
          <p:nvPr>
            <p:ph idx="4294967295"/>
          </p:nvPr>
        </p:nvPicPr>
        <p:blipFill>
          <a:blip r:embed="rId2">
            <a:extLst>
              <a:ext uri="{28A0092B-C50C-407E-A947-70E740481C1C}">
                <a14:useLocalDpi xmlns:a14="http://schemas.microsoft.com/office/drawing/2010/main" val="0"/>
              </a:ext>
            </a:extLst>
          </a:blip>
          <a:srcRect t="2808" b="2808"/>
          <a:stretch>
            <a:fillRect/>
          </a:stretch>
        </p:blipFill>
        <p:spPr>
          <a:xfrm>
            <a:off x="528638" y="1500172"/>
            <a:ext cx="8229600" cy="4525963"/>
          </a:xfrm>
        </p:spPr>
      </p:pic>
      <p:pic>
        <p:nvPicPr>
          <p:cNvPr id="5" name="图片 4" descr="屏幕快照 2018-11-14 14.07.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988" y="885825"/>
            <a:ext cx="8391855" cy="591207"/>
          </a:xfrm>
          <a:prstGeom prst="rect">
            <a:avLst/>
          </a:prstGeom>
        </p:spPr>
      </p:pic>
    </p:spTree>
    <p:extLst>
      <p:ext uri="{BB962C8B-B14F-4D97-AF65-F5344CB8AC3E}">
        <p14:creationId xmlns:p14="http://schemas.microsoft.com/office/powerpoint/2010/main" val="1276516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657248" y="1600200"/>
            <a:ext cx="8229600" cy="4525963"/>
          </a:xfrm>
        </p:spPr>
        <p:txBody>
          <a:bodyPr/>
          <a:lstStyle/>
          <a:p>
            <a:pPr marL="0" indent="0">
              <a:buNone/>
            </a:pPr>
            <a:r>
              <a:rPr lang="en-US" altLang="zh-CN" sz="2800" dirty="0">
                <a:solidFill>
                  <a:schemeClr val="tx1"/>
                </a:solidFill>
                <a:latin typeface="+mn-ea"/>
              </a:rPr>
              <a:t>2.</a:t>
            </a:r>
            <a:r>
              <a:rPr lang="zh-CN" altLang="zh-CN" sz="2800" dirty="0">
                <a:solidFill>
                  <a:schemeClr val="tx1"/>
                </a:solidFill>
                <a:latin typeface="+mn-ea"/>
              </a:rPr>
              <a:t>成酿卤</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无机</a:t>
            </a:r>
            <a:r>
              <a:rPr lang="zh-CN" altLang="zh-CN" sz="2800" dirty="0">
                <a:solidFill>
                  <a:schemeClr val="tx1"/>
                </a:solidFill>
                <a:latin typeface="+mn-ea"/>
              </a:rPr>
              <a:t>酰卤试剂如</a:t>
            </a:r>
            <a:r>
              <a:rPr lang="en-US" altLang="zh-CN" sz="2800" dirty="0">
                <a:solidFill>
                  <a:schemeClr val="tx1"/>
                </a:solidFill>
                <a:latin typeface="+mn-ea"/>
              </a:rPr>
              <a:t>S0C1</a:t>
            </a:r>
            <a:r>
              <a:rPr lang="en-US" altLang="zh-CN" sz="2800" baseline="-25000" dirty="0">
                <a:solidFill>
                  <a:schemeClr val="tx1"/>
                </a:solidFill>
                <a:latin typeface="+mn-ea"/>
              </a:rPr>
              <a:t>2</a:t>
            </a:r>
            <a:r>
              <a:rPr lang="en-US" altLang="zh-CN" sz="2800" dirty="0">
                <a:solidFill>
                  <a:schemeClr val="tx1"/>
                </a:solidFill>
                <a:latin typeface="+mn-ea"/>
              </a:rPr>
              <a:t>，PX</a:t>
            </a:r>
            <a:r>
              <a:rPr lang="en-US" altLang="zh-CN" sz="2800" baseline="-25000" dirty="0">
                <a:solidFill>
                  <a:schemeClr val="tx1"/>
                </a:solidFill>
                <a:latin typeface="+mn-ea"/>
              </a:rPr>
              <a:t>3</a:t>
            </a:r>
            <a:r>
              <a:rPr lang="en-US" altLang="zh-CN" sz="2800" dirty="0">
                <a:solidFill>
                  <a:schemeClr val="tx1"/>
                </a:solidFill>
                <a:latin typeface="+mn-ea"/>
              </a:rPr>
              <a:t>，PX</a:t>
            </a:r>
            <a:r>
              <a:rPr lang="en-US" altLang="zh-CN" sz="2800" baseline="-25000" dirty="0">
                <a:solidFill>
                  <a:schemeClr val="tx1"/>
                </a:solidFill>
                <a:latin typeface="+mn-ea"/>
              </a:rPr>
              <a:t>5</a:t>
            </a:r>
            <a:r>
              <a:rPr lang="zh-CN" altLang="zh-CN" sz="2800" dirty="0">
                <a:solidFill>
                  <a:schemeClr val="tx1"/>
                </a:solidFill>
                <a:latin typeface="+mn-ea"/>
              </a:rPr>
              <a:t>等可与羧酸反应使卤素取代酸的羟基生成酰卤。这</a:t>
            </a:r>
            <a:r>
              <a:rPr lang="zh-CN" altLang="zh-CN" sz="2800" dirty="0" smtClean="0">
                <a:solidFill>
                  <a:schemeClr val="tx1"/>
                </a:solidFill>
                <a:latin typeface="+mn-ea"/>
              </a:rPr>
              <a:t>是制备</a:t>
            </a:r>
            <a:r>
              <a:rPr lang="zh-CN" altLang="zh-CN" sz="2800" dirty="0">
                <a:solidFill>
                  <a:schemeClr val="tx1"/>
                </a:solidFill>
                <a:latin typeface="+mn-ea"/>
              </a:rPr>
              <a:t>酰卤的一般方法。 </a:t>
            </a:r>
            <a:endParaRPr lang="en-US" altLang="zh-CN" sz="2800" dirty="0" smtClean="0">
              <a:solidFill>
                <a:schemeClr val="tx1"/>
              </a:solidFill>
              <a:latin typeface="+mn-ea"/>
            </a:endParaRPr>
          </a:p>
          <a:p>
            <a:endParaRPr kumimoji="1" lang="zh-CN" altLang="en-US" dirty="0"/>
          </a:p>
        </p:txBody>
      </p:sp>
      <p:pic>
        <p:nvPicPr>
          <p:cNvPr id="4" name="图片 3" descr="屏幕快照 2018-11-14 14.10.5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248" y="3636523"/>
            <a:ext cx="7647745" cy="1264090"/>
          </a:xfrm>
          <a:prstGeom prst="rect">
            <a:avLst/>
          </a:prstGeom>
        </p:spPr>
      </p:pic>
    </p:spTree>
    <p:extLst>
      <p:ext uri="{BB962C8B-B14F-4D97-AF65-F5344CB8AC3E}">
        <p14:creationId xmlns:p14="http://schemas.microsoft.com/office/powerpoint/2010/main" val="3764271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descr="屏幕快照 2018-11-14 14.12.16.png"/>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t="-184" b="-184"/>
          <a:stretch/>
        </p:blipFill>
        <p:spPr>
          <a:xfrm>
            <a:off x="273050" y="1600176"/>
            <a:ext cx="8597900" cy="1811338"/>
          </a:xfrm>
        </p:spPr>
      </p:pic>
      <p:pic>
        <p:nvPicPr>
          <p:cNvPr id="7" name="图片 6" descr="屏幕快照 2018-11-14 14.17.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0487" y="3411514"/>
            <a:ext cx="6680200" cy="2108200"/>
          </a:xfrm>
          <a:prstGeom prst="rect">
            <a:avLst/>
          </a:prstGeom>
        </p:spPr>
      </p:pic>
    </p:spTree>
    <p:extLst>
      <p:ext uri="{BB962C8B-B14F-4D97-AF65-F5344CB8AC3E}">
        <p14:creationId xmlns:p14="http://schemas.microsoft.com/office/powerpoint/2010/main" val="3194983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28640" y="914376"/>
            <a:ext cx="8229600" cy="4525963"/>
          </a:xfrm>
        </p:spPr>
        <p:txBody>
          <a:bodyPr/>
          <a:lstStyle/>
          <a:p>
            <a:pPr marL="0" indent="0">
              <a:buNone/>
            </a:pPr>
            <a:r>
              <a:rPr lang="en-US" altLang="zh-CN" sz="2800" dirty="0">
                <a:solidFill>
                  <a:schemeClr val="tx1"/>
                </a:solidFill>
                <a:latin typeface="+mn-ea"/>
              </a:rPr>
              <a:t>3.</a:t>
            </a:r>
            <a:r>
              <a:rPr lang="zh-CN" altLang="zh-CN" sz="2800" dirty="0">
                <a:solidFill>
                  <a:schemeClr val="tx1"/>
                </a:solidFill>
                <a:latin typeface="+mn-ea"/>
              </a:rPr>
              <a:t>成酰胺</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向</a:t>
            </a:r>
            <a:r>
              <a:rPr lang="zh-CN" altLang="zh-CN" sz="2800" dirty="0">
                <a:solidFill>
                  <a:schemeClr val="tx1"/>
                </a:solidFill>
                <a:latin typeface="+mn-ea"/>
              </a:rPr>
              <a:t>羧酸中通入氨很容易形成羧酸的铵盐，加热失水生成酰胺，最终结果是氨基取代羧</a:t>
            </a:r>
            <a:r>
              <a:rPr lang="zh-CN" altLang="zh-CN" sz="2800" dirty="0" smtClean="0">
                <a:solidFill>
                  <a:schemeClr val="tx1"/>
                </a:solidFill>
                <a:latin typeface="+mn-ea"/>
              </a:rPr>
              <a:t>酸</a:t>
            </a:r>
            <a:r>
              <a:rPr lang="zh-CN" altLang="zh-CN" sz="2800" dirty="0">
                <a:solidFill>
                  <a:schemeClr val="tx1"/>
                </a:solidFill>
                <a:latin typeface="+mn-ea"/>
              </a:rPr>
              <a:t>的</a:t>
            </a:r>
            <a:r>
              <a:rPr lang="zh-CN" altLang="zh-CN" sz="2800" dirty="0" smtClean="0">
                <a:solidFill>
                  <a:schemeClr val="tx1"/>
                </a:solidFill>
                <a:latin typeface="+mn-ea"/>
              </a:rPr>
              <a:t>羧</a:t>
            </a:r>
            <a:r>
              <a:rPr lang="zh-CN" altLang="en-US" sz="2800" dirty="0" smtClean="0">
                <a:solidFill>
                  <a:schemeClr val="tx1"/>
                </a:solidFill>
                <a:latin typeface="+mn-ea"/>
              </a:rPr>
              <a:t>基。</a:t>
            </a:r>
            <a:endParaRPr lang="en-US" altLang="zh-CN" sz="2800" dirty="0" smtClean="0">
              <a:solidFill>
                <a:schemeClr val="tx1"/>
              </a:solidFill>
              <a:latin typeface="+mn-ea"/>
            </a:endParaRPr>
          </a:p>
          <a:p>
            <a:endParaRPr lang="en-US" altLang="zh-CN" sz="2800" dirty="0">
              <a:solidFill>
                <a:schemeClr val="tx1"/>
              </a:solidFill>
              <a:latin typeface="+mn-ea"/>
            </a:endParaRPr>
          </a:p>
          <a:p>
            <a:pPr marL="0" indent="0">
              <a:buNone/>
            </a:pPr>
            <a:r>
              <a:rPr lang="en-US" altLang="zh-CN" sz="2800" dirty="0" smtClean="0">
                <a:solidFill>
                  <a:schemeClr val="tx1"/>
                </a:solidFill>
                <a:latin typeface="+mn-ea"/>
              </a:rPr>
              <a:t>4.</a:t>
            </a:r>
            <a:r>
              <a:rPr lang="zh-CN" altLang="zh-CN" sz="2800" dirty="0" smtClean="0">
                <a:solidFill>
                  <a:schemeClr val="tx1"/>
                </a:solidFill>
                <a:latin typeface="+mn-ea"/>
              </a:rPr>
              <a:t>成酸酐</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相对</a:t>
            </a:r>
            <a:r>
              <a:rPr lang="zh-CN" altLang="zh-CN" sz="2800" dirty="0">
                <a:solidFill>
                  <a:schemeClr val="tx1"/>
                </a:solidFill>
                <a:latin typeface="+mn-ea"/>
              </a:rPr>
              <a:t>分子质量较大的羧酸在醋酸酐存在下失水生成酸酐。醋酐作为脱水剂，反应平衡</a:t>
            </a:r>
            <a:r>
              <a:rPr lang="zh-CN" altLang="zh-CN" sz="2800" dirty="0" smtClean="0">
                <a:solidFill>
                  <a:schemeClr val="tx1"/>
                </a:solidFill>
                <a:latin typeface="+mn-ea"/>
              </a:rPr>
              <a:t>中发生</a:t>
            </a:r>
            <a:r>
              <a:rPr lang="zh-CN" altLang="zh-CN" sz="2800" dirty="0">
                <a:solidFill>
                  <a:schemeClr val="tx1"/>
                </a:solidFill>
                <a:latin typeface="+mn-ea"/>
              </a:rPr>
              <a:t>了酸和酸酐的交换 </a:t>
            </a:r>
            <a:r>
              <a:rPr lang="zh-CN" altLang="zh-CN" sz="2800" dirty="0" smtClean="0">
                <a:solidFill>
                  <a:schemeClr val="tx1"/>
                </a:solidFill>
                <a:latin typeface="+mn-ea"/>
              </a:rPr>
              <a:t> </a:t>
            </a:r>
            <a:endParaRPr lang="en-US" altLang="zh-CN" sz="2800" dirty="0" smtClean="0">
              <a:solidFill>
                <a:schemeClr val="tx1"/>
              </a:solidFill>
              <a:latin typeface="+mn-ea"/>
            </a:endParaRPr>
          </a:p>
          <a:p>
            <a:endParaRPr lang="zh-CN" altLang="zh-CN" dirty="0"/>
          </a:p>
        </p:txBody>
      </p:sp>
      <p:pic>
        <p:nvPicPr>
          <p:cNvPr id="4" name="图片 3" descr="屏幕快照 2018-11-14 14.19.2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806" y="2457525"/>
            <a:ext cx="8127638" cy="471403"/>
          </a:xfrm>
          <a:prstGeom prst="rect">
            <a:avLst/>
          </a:prstGeom>
        </p:spPr>
      </p:pic>
      <p:pic>
        <p:nvPicPr>
          <p:cNvPr id="5" name="图片 4" descr="屏幕快照 2018-11-14 14.20.5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985" y="4729156"/>
            <a:ext cx="8367284" cy="1290621"/>
          </a:xfrm>
          <a:prstGeom prst="rect">
            <a:avLst/>
          </a:prstGeom>
        </p:spPr>
      </p:pic>
    </p:spTree>
    <p:extLst>
      <p:ext uri="{BB962C8B-B14F-4D97-AF65-F5344CB8AC3E}">
        <p14:creationId xmlns:p14="http://schemas.microsoft.com/office/powerpoint/2010/main" val="406312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71504" y="785784"/>
            <a:ext cx="8343882"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乙酸</a:t>
            </a:r>
            <a:r>
              <a:rPr lang="zh-CN" altLang="zh-CN" sz="2800" dirty="0">
                <a:solidFill>
                  <a:schemeClr val="tx1"/>
                </a:solidFill>
                <a:latin typeface="+mn-ea"/>
              </a:rPr>
              <a:t>沸点较低，随着它的被蒸出完成反应。除醋酸酐外还常采用</a:t>
            </a:r>
            <a:r>
              <a:rPr lang="en-US" altLang="zh-CN" sz="2800" dirty="0" smtClean="0">
                <a:solidFill>
                  <a:schemeClr val="tx1"/>
                </a:solidFill>
                <a:latin typeface="+mn-ea"/>
              </a:rPr>
              <a:t>P</a:t>
            </a:r>
            <a:r>
              <a:rPr lang="en-US" altLang="zh-CN" sz="2800" baseline="-25000" dirty="0" smtClean="0">
                <a:solidFill>
                  <a:schemeClr val="tx1"/>
                </a:solidFill>
                <a:latin typeface="+mn-ea"/>
              </a:rPr>
              <a:t>2</a:t>
            </a:r>
            <a:r>
              <a:rPr lang="en-US" altLang="zh-CN" sz="2800" dirty="0" smtClean="0">
                <a:solidFill>
                  <a:schemeClr val="tx1"/>
                </a:solidFill>
                <a:latin typeface="+mn-ea"/>
              </a:rPr>
              <a:t>O</a:t>
            </a:r>
            <a:r>
              <a:rPr lang="en-US" altLang="zh-CN" sz="2800" baseline="-25000" dirty="0" smtClean="0">
                <a:solidFill>
                  <a:schemeClr val="tx1"/>
                </a:solidFill>
                <a:latin typeface="+mn-ea"/>
              </a:rPr>
              <a:t>5</a:t>
            </a:r>
            <a:r>
              <a:rPr lang="zh-CN" altLang="zh-CN" sz="2800" dirty="0" smtClean="0">
                <a:solidFill>
                  <a:schemeClr val="tx1"/>
                </a:solidFill>
                <a:latin typeface="+mn-ea"/>
              </a:rPr>
              <a:t>脱水</a:t>
            </a:r>
            <a:r>
              <a:rPr lang="zh-CN" altLang="en-US" sz="2800" dirty="0" smtClean="0">
                <a:solidFill>
                  <a:schemeClr val="tx1"/>
                </a:solidFill>
                <a:latin typeface="+mn-ea"/>
              </a:rPr>
              <a:t>。</a:t>
            </a:r>
            <a:r>
              <a:rPr lang="zh-CN" altLang="zh-CN" sz="2800" dirty="0" smtClean="0">
                <a:solidFill>
                  <a:schemeClr val="tx1"/>
                </a:solidFill>
                <a:latin typeface="+mn-ea"/>
              </a:rPr>
              <a:t>该</a:t>
            </a:r>
            <a:r>
              <a:rPr lang="zh-CN" altLang="zh-CN" sz="2800" dirty="0">
                <a:solidFill>
                  <a:schemeClr val="tx1"/>
                </a:solidFill>
                <a:latin typeface="+mn-ea"/>
              </a:rPr>
              <a:t>法只适于</a:t>
            </a:r>
            <a:r>
              <a:rPr lang="zh-CN" altLang="zh-CN" sz="2800" dirty="0" smtClean="0">
                <a:solidFill>
                  <a:schemeClr val="tx1"/>
                </a:solidFill>
                <a:latin typeface="+mn-ea"/>
              </a:rPr>
              <a:t>合成</a:t>
            </a:r>
            <a:r>
              <a:rPr lang="zh-CN" altLang="en-US" sz="2800" dirty="0">
                <a:solidFill>
                  <a:schemeClr val="tx1"/>
                </a:solidFill>
                <a:latin typeface="+mn-ea"/>
              </a:rPr>
              <a:t>相</a:t>
            </a:r>
            <a:r>
              <a:rPr lang="zh-CN" altLang="zh-CN" sz="2800" dirty="0" smtClean="0">
                <a:solidFill>
                  <a:schemeClr val="tx1"/>
                </a:solidFill>
                <a:latin typeface="+mn-ea"/>
              </a:rPr>
              <a:t>对</a:t>
            </a:r>
            <a:r>
              <a:rPr lang="zh-CN" altLang="zh-CN" sz="2800" dirty="0">
                <a:solidFill>
                  <a:schemeClr val="tx1"/>
                </a:solidFill>
                <a:latin typeface="+mn-ea"/>
              </a:rPr>
              <a:t>分子质量大的对称的酸酐。一般适用范围较广的</a:t>
            </a:r>
            <a:r>
              <a:rPr lang="zh-CN" altLang="zh-CN" sz="2800" dirty="0" smtClean="0">
                <a:solidFill>
                  <a:schemeClr val="tx1"/>
                </a:solidFill>
                <a:latin typeface="+mn-ea"/>
              </a:rPr>
              <a:t>方法是</a:t>
            </a:r>
            <a:r>
              <a:rPr lang="zh-CN" altLang="zh-CN" sz="2800" dirty="0">
                <a:solidFill>
                  <a:schemeClr val="tx1"/>
                </a:solidFill>
                <a:latin typeface="+mn-ea"/>
              </a:rPr>
              <a:t>酰氯和羧酸钠盐的反应</a:t>
            </a:r>
            <a:r>
              <a:rPr lang="en-US" altLang="zh-CN" sz="2800" dirty="0">
                <a:solidFill>
                  <a:schemeClr val="tx1"/>
                </a:solidFill>
                <a:latin typeface="+mn-ea"/>
              </a:rPr>
              <a:t>(</a:t>
            </a:r>
            <a:r>
              <a:rPr lang="zh-CN" altLang="zh-CN" sz="2800" dirty="0">
                <a:solidFill>
                  <a:schemeClr val="tx1"/>
                </a:solidFill>
                <a:latin typeface="+mn-ea"/>
              </a:rPr>
              <a:t>见</a:t>
            </a:r>
            <a:r>
              <a:rPr lang="en-US" altLang="zh-CN" sz="2800" dirty="0">
                <a:solidFill>
                  <a:schemeClr val="tx1"/>
                </a:solidFill>
                <a:latin typeface="+mn-ea"/>
              </a:rPr>
              <a:t>15.3</a:t>
            </a:r>
            <a:r>
              <a:rPr lang="zh-CN" altLang="zh-CN" sz="2800" dirty="0">
                <a:solidFill>
                  <a:schemeClr val="tx1"/>
                </a:solidFill>
                <a:latin typeface="+mn-ea"/>
              </a:rPr>
              <a:t>节</a:t>
            </a:r>
            <a:r>
              <a:rPr lang="en-US" altLang="zh-CN" sz="2800" dirty="0">
                <a:solidFill>
                  <a:schemeClr val="tx1"/>
                </a:solidFill>
                <a:latin typeface="+mn-ea"/>
              </a:rPr>
              <a:t>）</a:t>
            </a:r>
            <a:r>
              <a:rPr lang="zh-CN" altLang="zh-CN" sz="2800" dirty="0">
                <a:solidFill>
                  <a:schemeClr val="tx1"/>
                </a:solidFill>
                <a:latin typeface="+mn-ea"/>
              </a:rPr>
              <a:t>。</a:t>
            </a:r>
            <a:br>
              <a:rPr lang="zh-CN" altLang="zh-CN" sz="2800" dirty="0">
                <a:solidFill>
                  <a:schemeClr val="tx1"/>
                </a:solidFill>
                <a:latin typeface="+mn-ea"/>
              </a:rPr>
            </a:br>
            <a:r>
              <a:rPr lang="en-US" altLang="zh-CN" sz="2800" dirty="0" smtClean="0">
                <a:solidFill>
                  <a:schemeClr val="tx1"/>
                </a:solidFill>
                <a:latin typeface="+mn-ea"/>
              </a:rPr>
              <a:t>    </a:t>
            </a:r>
            <a:r>
              <a:rPr lang="zh-CN" altLang="zh-CN" sz="2800" dirty="0" smtClean="0">
                <a:solidFill>
                  <a:schemeClr val="tx1"/>
                </a:solidFill>
                <a:latin typeface="+mn-ea"/>
              </a:rPr>
              <a:t>不过</a:t>
            </a:r>
            <a:r>
              <a:rPr lang="zh-CN" altLang="zh-CN" sz="2800" dirty="0">
                <a:solidFill>
                  <a:schemeClr val="tx1"/>
                </a:solidFill>
                <a:latin typeface="+mn-ea"/>
              </a:rPr>
              <a:t>，很多二元酸以直接加热，分子内失水的反应，作为合成五、六元环酐的好方法</a:t>
            </a:r>
            <a:r>
              <a:rPr lang="zh-CN" altLang="zh-CN" sz="2800" dirty="0" smtClean="0">
                <a:solidFill>
                  <a:schemeClr val="tx1"/>
                </a:solidFill>
                <a:latin typeface="+mn-ea"/>
              </a:rPr>
              <a:t>。</a:t>
            </a:r>
            <a:endParaRPr lang="en-US" altLang="zh-CN" sz="2800" dirty="0" smtClean="0">
              <a:solidFill>
                <a:schemeClr val="tx1"/>
              </a:solidFill>
              <a:latin typeface="+mn-ea"/>
            </a:endParaRPr>
          </a:p>
          <a:p>
            <a:pPr marL="0" indent="0">
              <a:buNone/>
            </a:pPr>
            <a:endParaRPr kumimoji="1" lang="zh-CN" altLang="en-US" dirty="0"/>
          </a:p>
        </p:txBody>
      </p:sp>
      <p:pic>
        <p:nvPicPr>
          <p:cNvPr id="4" name="图片 3" descr="屏幕快照 2018-11-14 14.22.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8760" y="3544875"/>
            <a:ext cx="6759136" cy="2513012"/>
          </a:xfrm>
          <a:prstGeom prst="rect">
            <a:avLst/>
          </a:prstGeom>
        </p:spPr>
      </p:pic>
    </p:spTree>
    <p:extLst>
      <p:ext uri="{BB962C8B-B14F-4D97-AF65-F5344CB8AC3E}">
        <p14:creationId xmlns:p14="http://schemas.microsoft.com/office/powerpoint/2010/main" val="1267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00080" y="685768"/>
            <a:ext cx="8229600" cy="4525963"/>
          </a:xfrm>
        </p:spPr>
        <p:txBody>
          <a:bodyPr/>
          <a:lstStyle/>
          <a:p>
            <a:pPr marL="0" indent="0">
              <a:buNone/>
            </a:pPr>
            <a:r>
              <a:rPr lang="en-US" altLang="zh-CN" sz="2800" dirty="0">
                <a:solidFill>
                  <a:schemeClr val="tx1"/>
                </a:solidFill>
                <a:latin typeface="+mn-ea"/>
              </a:rPr>
              <a:t>5.</a:t>
            </a:r>
            <a:r>
              <a:rPr lang="zh-CN" altLang="zh-CN" sz="2800" dirty="0">
                <a:solidFill>
                  <a:schemeClr val="tx1"/>
                </a:solidFill>
                <a:latin typeface="+mn-ea"/>
              </a:rPr>
              <a:t>还原反应</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羧基</a:t>
            </a:r>
            <a:r>
              <a:rPr lang="zh-CN" altLang="zh-CN" sz="2800" dirty="0">
                <a:solidFill>
                  <a:schemeClr val="tx1"/>
                </a:solidFill>
                <a:latin typeface="+mn-ea"/>
              </a:rPr>
              <a:t>含有碳氧双键，但不容易被催化氢化还原。强的还原剂四氢铝锂却能很好地还原</a:t>
            </a:r>
            <a:r>
              <a:rPr lang="zh-CN" altLang="zh-CN" sz="2800" dirty="0" smtClean="0">
                <a:solidFill>
                  <a:schemeClr val="tx1"/>
                </a:solidFill>
                <a:latin typeface="+mn-ea"/>
              </a:rPr>
              <a:t>羧基</a:t>
            </a:r>
            <a:r>
              <a:rPr lang="zh-CN" altLang="zh-CN" sz="2800" dirty="0">
                <a:solidFill>
                  <a:schemeClr val="tx1"/>
                </a:solidFill>
                <a:latin typeface="+mn-ea"/>
              </a:rPr>
              <a:t>。直接还原产物是烷氧基铝锂，经水解获得相应的醇。醇是容易得到的，由醇氧化制备酸</a:t>
            </a:r>
            <a:r>
              <a:rPr lang="zh-CN" altLang="zh-CN" sz="2800" dirty="0" smtClean="0">
                <a:solidFill>
                  <a:schemeClr val="tx1"/>
                </a:solidFill>
                <a:latin typeface="+mn-ea"/>
              </a:rPr>
              <a:t>是最</a:t>
            </a:r>
            <a:r>
              <a:rPr lang="zh-CN" altLang="zh-CN" sz="2800" dirty="0">
                <a:solidFill>
                  <a:schemeClr val="tx1"/>
                </a:solidFill>
                <a:latin typeface="+mn-ea"/>
              </a:rPr>
              <a:t>常见的，而由酸制醇较为少见。自然界丰产的高级的脂肪酸还原制备醇是一个非常方便</a:t>
            </a:r>
            <a:r>
              <a:rPr lang="zh-CN" altLang="zh-CN" sz="2800" dirty="0" smtClean="0">
                <a:solidFill>
                  <a:schemeClr val="tx1"/>
                </a:solidFill>
                <a:latin typeface="+mn-ea"/>
              </a:rPr>
              <a:t>的方法</a:t>
            </a:r>
            <a:r>
              <a:rPr lang="zh-CN" altLang="zh-CN" sz="2800" dirty="0">
                <a:solidFill>
                  <a:schemeClr val="tx1"/>
                </a:solidFill>
                <a:latin typeface="+mn-ea"/>
              </a:rPr>
              <a:t>。</a:t>
            </a:r>
          </a:p>
          <a:p>
            <a:endParaRPr kumimoji="1" lang="zh-CN" altLang="en-US" dirty="0"/>
          </a:p>
        </p:txBody>
      </p:sp>
      <p:pic>
        <p:nvPicPr>
          <p:cNvPr id="4" name="图片 3" descr="屏幕快照 2018-11-14 14.25.1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899" y="3814755"/>
            <a:ext cx="7247374" cy="2453173"/>
          </a:xfrm>
          <a:prstGeom prst="rect">
            <a:avLst/>
          </a:prstGeom>
        </p:spPr>
      </p:pic>
    </p:spTree>
    <p:extLst>
      <p:ext uri="{BB962C8B-B14F-4D97-AF65-F5344CB8AC3E}">
        <p14:creationId xmlns:p14="http://schemas.microsoft.com/office/powerpoint/2010/main" val="3427720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42888" y="528637"/>
            <a:ext cx="5014912" cy="550863"/>
          </a:xfrm>
        </p:spPr>
        <p:txBody>
          <a:bodyPr/>
          <a:lstStyle/>
          <a:p>
            <a:r>
              <a:rPr lang="zh-CN" altLang="zh-CN" sz="2800" dirty="0">
                <a:solidFill>
                  <a:schemeClr val="tx1"/>
                </a:solidFill>
                <a:effectLst/>
                <a:latin typeface="+mn-ea"/>
                <a:ea typeface="+mn-ea"/>
              </a:rPr>
              <a:t>问题</a:t>
            </a:r>
            <a:r>
              <a:rPr lang="en-US" altLang="zh-CN" sz="2800" dirty="0">
                <a:solidFill>
                  <a:schemeClr val="tx1"/>
                </a:solidFill>
                <a:effectLst/>
                <a:latin typeface="+mn-ea"/>
                <a:ea typeface="+mn-ea"/>
              </a:rPr>
              <a:t>14-3</a:t>
            </a:r>
            <a:r>
              <a:rPr lang="zh-CN" altLang="zh-CN" sz="2800" dirty="0">
                <a:solidFill>
                  <a:schemeClr val="tx1"/>
                </a:solidFill>
                <a:effectLst/>
                <a:latin typeface="+mn-ea"/>
                <a:ea typeface="+mn-ea"/>
              </a:rPr>
              <a:t>完成下列反应式</a:t>
            </a:r>
            <a:r>
              <a:rPr lang="zh-CN" altLang="zh-CN" sz="2800" dirty="0" smtClean="0">
                <a:solidFill>
                  <a:schemeClr val="tx1"/>
                </a:solidFill>
                <a:effectLst/>
                <a:latin typeface="+mn-ea"/>
                <a:ea typeface="+mn-ea"/>
              </a:rPr>
              <a:t>。</a:t>
            </a:r>
            <a:endParaRPr kumimoji="1" lang="zh-CN" altLang="en-US" sz="2800" dirty="0">
              <a:solidFill>
                <a:schemeClr val="tx1"/>
              </a:solidFill>
              <a:latin typeface="+mn-ea"/>
              <a:ea typeface="+mn-ea"/>
            </a:endParaRPr>
          </a:p>
        </p:txBody>
      </p:sp>
      <p:pic>
        <p:nvPicPr>
          <p:cNvPr id="5" name="内容占位符 4" descr="屏幕快照 2018-11-14 14.27.23.png"/>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t="-9299" b="-9299"/>
          <a:stretch/>
        </p:blipFill>
        <p:spPr>
          <a:xfrm>
            <a:off x="858838" y="850903"/>
            <a:ext cx="5799137" cy="2592387"/>
          </a:xfrm>
        </p:spPr>
      </p:pic>
      <p:sp>
        <p:nvSpPr>
          <p:cNvPr id="3" name="矩形 2"/>
          <p:cNvSpPr/>
          <p:nvPr/>
        </p:nvSpPr>
        <p:spPr>
          <a:xfrm>
            <a:off x="542925" y="3572958"/>
            <a:ext cx="5285188" cy="523220"/>
          </a:xfrm>
          <a:prstGeom prst="rect">
            <a:avLst/>
          </a:prstGeom>
        </p:spPr>
        <p:txBody>
          <a:bodyPr wrap="square">
            <a:spAutoFit/>
          </a:bodyPr>
          <a:lstStyle/>
          <a:p>
            <a:r>
              <a:rPr kumimoji="1" lang="zh-CN" altLang="en-US" sz="2800" dirty="0">
                <a:latin typeface="+mn-ea"/>
              </a:rPr>
              <a:t>问题</a:t>
            </a:r>
            <a:r>
              <a:rPr kumimoji="1" lang="en-US" altLang="zh-CN" sz="2800" dirty="0">
                <a:latin typeface="+mn-ea"/>
              </a:rPr>
              <a:t>14-4</a:t>
            </a:r>
            <a:r>
              <a:rPr kumimoji="1" lang="zh-CN" altLang="en-US" sz="2800" dirty="0">
                <a:latin typeface="+mn-ea"/>
              </a:rPr>
              <a:t> 完成下列转化</a:t>
            </a:r>
            <a:endParaRPr lang="zh-CN" altLang="en-US" sz="2800" dirty="0">
              <a:latin typeface="+mn-ea"/>
            </a:endParaRPr>
          </a:p>
        </p:txBody>
      </p:sp>
      <p:pic>
        <p:nvPicPr>
          <p:cNvPr id="6" name="内容占位符 3" descr="屏幕快照 2018-11-14 14.31.12.png"/>
          <p:cNvPicPr>
            <a:picLocks noChangeAspect="1"/>
          </p:cNvPicPr>
          <p:nvPr/>
        </p:nvPicPr>
        <p:blipFill rotWithShape="1">
          <a:blip r:embed="rId3">
            <a:extLst>
              <a:ext uri="{28A0092B-C50C-407E-A947-70E740481C1C}">
                <a14:useLocalDpi xmlns:a14="http://schemas.microsoft.com/office/drawing/2010/main" val="0"/>
              </a:ext>
            </a:extLst>
          </a:blip>
          <a:srcRect l="-1785" t="1" r="1785" b="-169420"/>
          <a:stretch/>
        </p:blipFill>
        <p:spPr>
          <a:xfrm>
            <a:off x="906721" y="4336134"/>
            <a:ext cx="5751254" cy="3364831"/>
          </a:xfrm>
          <a:prstGeom prst="rect">
            <a:avLst/>
          </a:prstGeom>
        </p:spPr>
      </p:pic>
    </p:spTree>
    <p:extLst>
      <p:ext uri="{BB962C8B-B14F-4D97-AF65-F5344CB8AC3E}">
        <p14:creationId xmlns:p14="http://schemas.microsoft.com/office/powerpoint/2010/main" val="2536056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42928" y="385764"/>
            <a:ext cx="8229600" cy="3457574"/>
          </a:xfrm>
        </p:spPr>
        <p:txBody>
          <a:bodyPr>
            <a:normAutofit/>
          </a:bodyPr>
          <a:lstStyle/>
          <a:p>
            <a:pPr marL="0" indent="0">
              <a:buNone/>
            </a:pPr>
            <a:r>
              <a:rPr lang="zh-CN" altLang="zh-CN" sz="2800" dirty="0">
                <a:solidFill>
                  <a:schemeClr val="tx1"/>
                </a:solidFill>
                <a:latin typeface="+mn-ea"/>
              </a:rPr>
              <a:t>三、脱羧反应</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1</a:t>
            </a:r>
            <a:r>
              <a:rPr lang="en-US" altLang="zh-CN" sz="2800" dirty="0">
                <a:solidFill>
                  <a:schemeClr val="tx1"/>
                </a:solidFill>
                <a:latin typeface="+mn-ea"/>
              </a:rPr>
              <a:t>.</a:t>
            </a:r>
            <a:r>
              <a:rPr lang="zh-CN" altLang="zh-CN" sz="2800" dirty="0">
                <a:solidFill>
                  <a:schemeClr val="tx1"/>
                </a:solidFill>
                <a:latin typeface="+mn-ea"/>
              </a:rPr>
              <a:t>羧酸的脱羧反应</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一般</a:t>
            </a:r>
            <a:r>
              <a:rPr lang="zh-CN" altLang="zh-CN" sz="2800" dirty="0">
                <a:solidFill>
                  <a:schemeClr val="tx1"/>
                </a:solidFill>
                <a:latin typeface="+mn-ea"/>
              </a:rPr>
              <a:t>脂肪酸难以脱羧，但当羧酸中适当位置含有一些能对脱羧施加影响的官能团时，在</a:t>
            </a:r>
            <a:r>
              <a:rPr lang="zh-CN" altLang="zh-CN" sz="2800" dirty="0" smtClean="0">
                <a:solidFill>
                  <a:schemeClr val="tx1"/>
                </a:solidFill>
                <a:latin typeface="+mn-ea"/>
              </a:rPr>
              <a:t>加热</a:t>
            </a:r>
            <a:r>
              <a:rPr lang="zh-CN" altLang="zh-CN" sz="2800" dirty="0">
                <a:solidFill>
                  <a:schemeClr val="tx1"/>
                </a:solidFill>
                <a:latin typeface="+mn-ea"/>
              </a:rPr>
              <a:t>条件下却可脱羧。</a:t>
            </a:r>
            <a:r>
              <a:rPr lang="zh-CN" altLang="zh-CN" sz="2800" dirty="0" smtClean="0">
                <a:solidFill>
                  <a:schemeClr val="tx1"/>
                </a:solidFill>
                <a:latin typeface="+mn-ea"/>
              </a:rPr>
              <a:t>如</a:t>
            </a:r>
            <a:r>
              <a:rPr lang="el-GR" altLang="zh-CN" sz="2800" i="1" dirty="0">
                <a:solidFill>
                  <a:schemeClr val="tx1"/>
                </a:solidFill>
                <a:latin typeface="+mn-ea"/>
              </a:rPr>
              <a:t>β</a:t>
            </a:r>
            <a:r>
              <a:rPr lang="en-US" altLang="zh-CN" sz="2800" dirty="0" smtClean="0">
                <a:solidFill>
                  <a:schemeClr val="tx1"/>
                </a:solidFill>
                <a:latin typeface="+mn-ea"/>
              </a:rPr>
              <a:t>-</a:t>
            </a:r>
            <a:r>
              <a:rPr lang="zh-CN" altLang="zh-CN" sz="2800" dirty="0">
                <a:solidFill>
                  <a:schemeClr val="tx1"/>
                </a:solidFill>
                <a:latin typeface="+mn-ea"/>
              </a:rPr>
              <a:t>酮酸中度加热就能放出二氧化碳。反应通过一个六元环过渡态</a:t>
            </a:r>
            <a:r>
              <a:rPr lang="zh-CN" altLang="zh-CN" sz="2800" dirty="0" smtClean="0">
                <a:solidFill>
                  <a:schemeClr val="tx1"/>
                </a:solidFill>
                <a:latin typeface="+mn-ea"/>
              </a:rPr>
              <a:t>一步</a:t>
            </a:r>
            <a:r>
              <a:rPr lang="zh-CN" altLang="zh-CN" sz="2800" dirty="0">
                <a:solidFill>
                  <a:schemeClr val="tx1"/>
                </a:solidFill>
                <a:latin typeface="+mn-ea"/>
              </a:rPr>
              <a:t>完成。丙二酸加热容易以相同过程脱羧。</a:t>
            </a:r>
          </a:p>
          <a:p>
            <a:endParaRPr kumimoji="1" lang="zh-CN" altLang="en-US" dirty="0"/>
          </a:p>
        </p:txBody>
      </p:sp>
      <p:pic>
        <p:nvPicPr>
          <p:cNvPr id="5" name="图片 4" descr="屏幕快照 2018-11-14 14.33.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12" y="3610999"/>
            <a:ext cx="8280400" cy="2933700"/>
          </a:xfrm>
          <a:prstGeom prst="rect">
            <a:avLst/>
          </a:prstGeom>
        </p:spPr>
      </p:pic>
    </p:spTree>
    <p:extLst>
      <p:ext uri="{BB962C8B-B14F-4D97-AF65-F5344CB8AC3E}">
        <p14:creationId xmlns:p14="http://schemas.microsoft.com/office/powerpoint/2010/main" val="1206500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55375" y="475184"/>
            <a:ext cx="8364161" cy="5311775"/>
          </a:xfrm>
        </p:spPr>
        <p:txBody>
          <a:bodyPr>
            <a:normAutofit/>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研究</a:t>
            </a:r>
            <a:r>
              <a:rPr lang="zh-CN" altLang="zh-CN" sz="2800" dirty="0">
                <a:solidFill>
                  <a:schemeClr val="tx1"/>
                </a:solidFill>
                <a:latin typeface="+mn-ea"/>
              </a:rPr>
              <a:t>它们的结构特点就不难理解它们脱羧的可能性。</a:t>
            </a:r>
            <a:r>
              <a:rPr lang="zh-CN" altLang="zh-CN" sz="2800" dirty="0" smtClean="0">
                <a:solidFill>
                  <a:schemeClr val="tx1"/>
                </a:solidFill>
                <a:latin typeface="+mn-ea"/>
              </a:rPr>
              <a:t>无论</a:t>
            </a:r>
            <a:r>
              <a:rPr lang="el-GR" altLang="zh-CN" sz="2800" i="1" dirty="0">
                <a:solidFill>
                  <a:schemeClr val="tx1"/>
                </a:solidFill>
                <a:latin typeface="+mn-ea"/>
              </a:rPr>
              <a:t>β</a:t>
            </a:r>
            <a:r>
              <a:rPr lang="en-US" altLang="zh-CN" sz="2800" dirty="0" smtClean="0">
                <a:solidFill>
                  <a:schemeClr val="tx1"/>
                </a:solidFill>
                <a:latin typeface="+mn-ea"/>
              </a:rPr>
              <a:t>-</a:t>
            </a:r>
            <a:r>
              <a:rPr lang="zh-CN" altLang="zh-CN" sz="2800" dirty="0">
                <a:solidFill>
                  <a:schemeClr val="tx1"/>
                </a:solidFill>
                <a:latin typeface="+mn-ea"/>
              </a:rPr>
              <a:t>酮酸还是丙二酸，其结构</a:t>
            </a:r>
            <a:r>
              <a:rPr lang="zh-CN" altLang="zh-CN" sz="2800" dirty="0" smtClean="0">
                <a:solidFill>
                  <a:schemeClr val="tx1"/>
                </a:solidFill>
                <a:latin typeface="+mn-ea"/>
              </a:rPr>
              <a:t>都是</a:t>
            </a:r>
            <a:r>
              <a:rPr lang="zh-CN" altLang="zh-CN" sz="2800" dirty="0">
                <a:solidFill>
                  <a:schemeClr val="tx1"/>
                </a:solidFill>
                <a:latin typeface="+mn-ea"/>
              </a:rPr>
              <a:t>两个拉电子基团连在同一碳上，这在热力学上是不稳定的。加热脱羧后生成物却是</a:t>
            </a:r>
            <a:r>
              <a:rPr lang="zh-CN" altLang="zh-CN" sz="2800" dirty="0" smtClean="0">
                <a:solidFill>
                  <a:schemeClr val="tx1"/>
                </a:solidFill>
                <a:latin typeface="+mn-ea"/>
              </a:rPr>
              <a:t>热力学稳定</a:t>
            </a:r>
            <a:r>
              <a:rPr lang="zh-CN" altLang="zh-CN" sz="2800" dirty="0">
                <a:solidFill>
                  <a:schemeClr val="tx1"/>
                </a:solidFill>
                <a:latin typeface="+mn-ea"/>
              </a:rPr>
              <a:t>的化合物。所以它们容易脱羧是理所当然的。据此可以推断，同一碳上连有羧基和另</a:t>
            </a:r>
            <a:r>
              <a:rPr lang="zh-CN" altLang="zh-CN" sz="2800" dirty="0" smtClean="0">
                <a:solidFill>
                  <a:schemeClr val="tx1"/>
                </a:solidFill>
                <a:latin typeface="+mn-ea"/>
              </a:rPr>
              <a:t>一个</a:t>
            </a:r>
            <a:r>
              <a:rPr lang="zh-CN" altLang="zh-CN" sz="2800" dirty="0">
                <a:solidFill>
                  <a:schemeClr val="tx1"/>
                </a:solidFill>
                <a:latin typeface="+mn-ea"/>
              </a:rPr>
              <a:t>拉电子基团的化合物都容易发生脱羧反应</a:t>
            </a:r>
            <a:r>
              <a:rPr lang="zh-CN" altLang="zh-CN" sz="2800" dirty="0" smtClean="0">
                <a:solidFill>
                  <a:schemeClr val="tx1"/>
                </a:solidFill>
                <a:latin typeface="+mn-ea"/>
              </a:rPr>
              <a:t>。</a:t>
            </a:r>
            <a:endParaRPr lang="en-US" altLang="zh-CN" sz="2800" dirty="0" smtClean="0">
              <a:solidFill>
                <a:schemeClr val="tx1"/>
              </a:solidFill>
              <a:latin typeface="+mn-ea"/>
            </a:endParaRPr>
          </a:p>
          <a:p>
            <a:endParaRPr lang="en-US" altLang="zh-CN" sz="2800" dirty="0">
              <a:solidFill>
                <a:schemeClr val="tx1"/>
              </a:solidFill>
              <a:latin typeface="+mn-ea"/>
            </a:endParaRPr>
          </a:p>
          <a:p>
            <a:pPr marL="0" indent="0">
              <a:buNone/>
            </a:pPr>
            <a:endParaRPr lang="en-US" altLang="zh-CN" sz="2800" dirty="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如果</a:t>
            </a:r>
            <a:r>
              <a:rPr lang="zh-CN" altLang="zh-CN" sz="2800" dirty="0">
                <a:solidFill>
                  <a:schemeClr val="tx1"/>
                </a:solidFill>
                <a:latin typeface="+mn-ea"/>
              </a:rPr>
              <a:t>羧基直接连有拉电子基团，同样的原因使它容易脱羧 </a:t>
            </a:r>
            <a:endParaRPr lang="en-US" altLang="zh-CN" sz="2800" dirty="0" smtClean="0">
              <a:solidFill>
                <a:schemeClr val="tx1"/>
              </a:solidFill>
              <a:latin typeface="+mn-ea"/>
            </a:endParaRPr>
          </a:p>
          <a:p>
            <a:endParaRPr lang="en-US" altLang="zh-CN" sz="2000" dirty="0" smtClean="0"/>
          </a:p>
        </p:txBody>
      </p:sp>
      <p:pic>
        <p:nvPicPr>
          <p:cNvPr id="4" name="图片 3" descr="屏幕快照 2018-11-14 14.36.1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2693" y="3161113"/>
            <a:ext cx="6351436" cy="1473026"/>
          </a:xfrm>
          <a:prstGeom prst="rect">
            <a:avLst/>
          </a:prstGeom>
        </p:spPr>
      </p:pic>
      <p:pic>
        <p:nvPicPr>
          <p:cNvPr id="5" name="图片 4" descr="屏幕快照 2018-11-14 14.37.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2592" y="5184305"/>
            <a:ext cx="4788648" cy="602653"/>
          </a:xfrm>
          <a:prstGeom prst="rect">
            <a:avLst/>
          </a:prstGeom>
        </p:spPr>
      </p:pic>
    </p:spTree>
    <p:extLst>
      <p:ext uri="{BB962C8B-B14F-4D97-AF65-F5344CB8AC3E}">
        <p14:creationId xmlns:p14="http://schemas.microsoft.com/office/powerpoint/2010/main" val="3360264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14368" y="571464"/>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这</a:t>
            </a:r>
            <a:r>
              <a:rPr lang="zh-CN" altLang="zh-CN" sz="2800" dirty="0">
                <a:solidFill>
                  <a:schemeClr val="tx1"/>
                </a:solidFill>
                <a:latin typeface="+mn-ea"/>
              </a:rPr>
              <a:t>与比它酸性弱</a:t>
            </a:r>
            <a:r>
              <a:rPr lang="zh-CN" altLang="zh-CN" sz="2800" dirty="0">
                <a:solidFill>
                  <a:schemeClr val="tx1"/>
                </a:solidFill>
                <a:latin typeface="+mn-ea"/>
              </a:rPr>
              <a:t>的酚不同</a:t>
            </a:r>
            <a:r>
              <a:rPr lang="en-US" altLang="zh-CN" sz="2800" dirty="0">
                <a:solidFill>
                  <a:schemeClr val="tx1"/>
                </a:solidFill>
                <a:latin typeface="+mn-ea"/>
              </a:rPr>
              <a:t>,</a:t>
            </a:r>
            <a:r>
              <a:rPr lang="zh-CN" altLang="zh-CN" sz="2800" dirty="0">
                <a:solidFill>
                  <a:schemeClr val="tx1"/>
                </a:solidFill>
                <a:latin typeface="+mn-ea"/>
              </a:rPr>
              <a:t>酚只能与强碱作用溶解在该溶液中，而不能与</a:t>
            </a:r>
            <a:r>
              <a:rPr lang="en-US" altLang="zh-CN" sz="2800" dirty="0">
                <a:solidFill>
                  <a:schemeClr val="tx1"/>
                </a:solidFill>
                <a:latin typeface="+mn-ea"/>
              </a:rPr>
              <a:t>NaHC0</a:t>
            </a:r>
            <a:r>
              <a:rPr lang="en-US" altLang="zh-CN" sz="2800" baseline="-25000" dirty="0">
                <a:solidFill>
                  <a:schemeClr val="tx1"/>
                </a:solidFill>
                <a:latin typeface="+mn-ea"/>
              </a:rPr>
              <a:t>3</a:t>
            </a:r>
            <a:r>
              <a:rPr lang="zh-CN" altLang="zh-CN" sz="2800" dirty="0">
                <a:solidFill>
                  <a:schemeClr val="tx1"/>
                </a:solidFill>
                <a:latin typeface="+mn-ea"/>
              </a:rPr>
              <a:t>反应，</a:t>
            </a:r>
            <a:r>
              <a:rPr lang="zh-CN" altLang="zh-CN" sz="2800" dirty="0" smtClean="0">
                <a:solidFill>
                  <a:schemeClr val="tx1"/>
                </a:solidFill>
                <a:latin typeface="+mn-ea"/>
              </a:rPr>
              <a:t>不</a:t>
            </a:r>
            <a:r>
              <a:rPr lang="zh-CN" altLang="en-US" sz="2800" dirty="0">
                <a:solidFill>
                  <a:schemeClr val="tx1"/>
                </a:solidFill>
                <a:latin typeface="+mn-ea"/>
              </a:rPr>
              <a:t>溶于</a:t>
            </a:r>
            <a:r>
              <a:rPr lang="zh-CN" altLang="zh-CN" sz="2800" dirty="0" smtClean="0">
                <a:solidFill>
                  <a:schemeClr val="tx1"/>
                </a:solidFill>
                <a:latin typeface="+mn-ea"/>
              </a:rPr>
              <a:t>这个</a:t>
            </a:r>
            <a:r>
              <a:rPr lang="zh-CN" altLang="zh-CN" sz="2800" dirty="0">
                <a:solidFill>
                  <a:schemeClr val="tx1"/>
                </a:solidFill>
                <a:latin typeface="+mn-ea"/>
              </a:rPr>
              <a:t>弱碱的水溶液</a:t>
            </a:r>
            <a:r>
              <a:rPr lang="zh-CN" altLang="zh-CN" sz="2800" dirty="0" smtClean="0">
                <a:solidFill>
                  <a:schemeClr val="tx1"/>
                </a:solidFill>
                <a:latin typeface="+mn-ea"/>
              </a:rPr>
              <a:t>中</a:t>
            </a:r>
            <a:r>
              <a:rPr lang="zh-CN" altLang="en-US" sz="2800" dirty="0" smtClean="0">
                <a:solidFill>
                  <a:schemeClr val="tx1"/>
                </a:solidFill>
                <a:latin typeface="+mn-ea"/>
              </a:rPr>
              <a:t>。</a:t>
            </a:r>
            <a:r>
              <a:rPr lang="zh-CN" altLang="zh-CN" sz="2800" dirty="0" smtClean="0">
                <a:solidFill>
                  <a:schemeClr val="tx1"/>
                </a:solidFill>
                <a:latin typeface="+mn-ea"/>
              </a:rPr>
              <a:t>因此</a:t>
            </a:r>
            <a:r>
              <a:rPr lang="zh-CN" altLang="zh-CN" sz="2800" dirty="0">
                <a:solidFill>
                  <a:schemeClr val="tx1"/>
                </a:solidFill>
                <a:latin typeface="+mn-ea"/>
              </a:rPr>
              <a:t>人们常常利用这个</a:t>
            </a:r>
            <a:r>
              <a:rPr lang="zh-CN" altLang="zh-CN" sz="2800" dirty="0" smtClean="0">
                <a:solidFill>
                  <a:schemeClr val="tx1"/>
                </a:solidFill>
                <a:latin typeface="+mn-ea"/>
              </a:rPr>
              <a:t>性质</a:t>
            </a:r>
            <a:r>
              <a:rPr lang="zh-CN" altLang="en-US" sz="2800" dirty="0" smtClean="0">
                <a:solidFill>
                  <a:schemeClr val="tx1"/>
                </a:solidFill>
                <a:latin typeface="+mn-ea"/>
              </a:rPr>
              <a:t>区</a:t>
            </a:r>
            <a:r>
              <a:rPr lang="zh-CN" altLang="zh-CN" sz="2800" dirty="0" smtClean="0">
                <a:solidFill>
                  <a:schemeClr val="tx1"/>
                </a:solidFill>
                <a:latin typeface="+mn-ea"/>
              </a:rPr>
              <a:t>别</a:t>
            </a:r>
            <a:r>
              <a:rPr lang="zh-CN" altLang="zh-CN" sz="2800" dirty="0">
                <a:solidFill>
                  <a:schemeClr val="tx1"/>
                </a:solidFill>
                <a:latin typeface="+mn-ea"/>
              </a:rPr>
              <a:t>、分离</a:t>
            </a:r>
            <a:r>
              <a:rPr lang="zh-CN" altLang="zh-CN" sz="2800" dirty="0" smtClean="0">
                <a:solidFill>
                  <a:schemeClr val="tx1"/>
                </a:solidFill>
                <a:latin typeface="+mn-ea"/>
              </a:rPr>
              <a:t>它们</a:t>
            </a:r>
            <a:r>
              <a:rPr lang="zh-CN" altLang="en-US" sz="2800" dirty="0" smtClean="0">
                <a:solidFill>
                  <a:schemeClr val="tx1"/>
                </a:solidFill>
                <a:latin typeface="+mn-ea"/>
              </a:rPr>
              <a:t>。</a:t>
            </a:r>
            <a:r>
              <a:rPr lang="zh-CN" altLang="zh-CN" sz="2800" dirty="0" smtClean="0">
                <a:solidFill>
                  <a:schemeClr val="tx1"/>
                </a:solidFill>
                <a:latin typeface="+mn-ea"/>
              </a:rPr>
              <a:t>如</a:t>
            </a:r>
            <a:r>
              <a:rPr lang="zh-CN" altLang="en-US" sz="2800" dirty="0" smtClean="0">
                <a:solidFill>
                  <a:schemeClr val="tx1"/>
                </a:solidFill>
                <a:latin typeface="+mn-ea"/>
              </a:rPr>
              <a:t>苯甲</a:t>
            </a:r>
            <a:r>
              <a:rPr lang="zh-CN" altLang="zh-CN" sz="2800" dirty="0" smtClean="0">
                <a:solidFill>
                  <a:schemeClr val="tx1"/>
                </a:solidFill>
                <a:latin typeface="+mn-ea"/>
              </a:rPr>
              <a:t>酸</a:t>
            </a:r>
            <a:r>
              <a:rPr lang="zh-CN" altLang="zh-CN" sz="2800" dirty="0">
                <a:solidFill>
                  <a:schemeClr val="tx1"/>
                </a:solidFill>
                <a:latin typeface="+mn-ea"/>
              </a:rPr>
              <a:t>、间甲苯酚</a:t>
            </a:r>
            <a:r>
              <a:rPr lang="zh-CN" altLang="zh-CN" sz="2800" dirty="0" smtClean="0">
                <a:solidFill>
                  <a:schemeClr val="tx1"/>
                </a:solidFill>
                <a:latin typeface="+mn-ea"/>
              </a:rPr>
              <a:t>和间二甲苯</a:t>
            </a:r>
            <a:r>
              <a:rPr lang="zh-CN" altLang="zh-CN" sz="2800" dirty="0">
                <a:solidFill>
                  <a:schemeClr val="tx1"/>
                </a:solidFill>
                <a:latin typeface="+mn-ea"/>
              </a:rPr>
              <a:t>混合物分离就利用了两种酸性化合物的这种差别</a:t>
            </a:r>
            <a:r>
              <a:rPr lang="en-US" altLang="zh-CN" sz="2800" dirty="0">
                <a:solidFill>
                  <a:schemeClr val="tx1"/>
                </a:solidFill>
                <a:latin typeface="+mn-ea"/>
              </a:rPr>
              <a:t>:</a:t>
            </a:r>
            <a:r>
              <a:rPr lang="zh-CN" altLang="zh-CN" sz="2800" dirty="0">
                <a:solidFill>
                  <a:schemeClr val="tx1"/>
                </a:solidFill>
                <a:latin typeface="+mn-ea"/>
              </a:rPr>
              <a:t>用图示</a:t>
            </a:r>
            <a:r>
              <a:rPr lang="zh-CN" altLang="zh-CN" sz="2800" dirty="0" smtClean="0">
                <a:solidFill>
                  <a:schemeClr val="tx1"/>
                </a:solidFill>
                <a:latin typeface="+mn-ea"/>
              </a:rPr>
              <a:t>法</a:t>
            </a:r>
            <a:r>
              <a:rPr lang="zh-CN" altLang="en-US" sz="2800" dirty="0">
                <a:solidFill>
                  <a:schemeClr val="tx1"/>
                </a:solidFill>
                <a:latin typeface="+mn-ea"/>
              </a:rPr>
              <a:t>可</a:t>
            </a:r>
            <a:r>
              <a:rPr lang="zh-CN" altLang="zh-CN" sz="2800" dirty="0" smtClean="0">
                <a:solidFill>
                  <a:schemeClr val="tx1"/>
                </a:solidFill>
                <a:latin typeface="+mn-ea"/>
              </a:rPr>
              <a:t>淸</a:t>
            </a:r>
            <a:r>
              <a:rPr lang="zh-CN" altLang="zh-CN" sz="2800" dirty="0">
                <a:solidFill>
                  <a:schemeClr val="tx1"/>
                </a:solidFill>
                <a:latin typeface="+mn-ea"/>
              </a:rPr>
              <a:t>晰地及达</a:t>
            </a:r>
            <a:r>
              <a:rPr lang="zh-CN" altLang="zh-CN" sz="2800" dirty="0" smtClean="0">
                <a:solidFill>
                  <a:schemeClr val="tx1"/>
                </a:solidFill>
                <a:latin typeface="+mn-ea"/>
              </a:rPr>
              <a:t>分离过程</a:t>
            </a:r>
            <a:r>
              <a:rPr lang="zh-CN" altLang="zh-CN" sz="2800" dirty="0">
                <a:solidFill>
                  <a:schemeClr val="tx1"/>
                </a:solidFill>
                <a:latin typeface="+mn-ea"/>
              </a:rPr>
              <a:t>：</a:t>
            </a:r>
          </a:p>
          <a:p>
            <a:endParaRPr kumimoji="1" lang="zh-CN" altLang="en-US" dirty="0"/>
          </a:p>
        </p:txBody>
      </p:sp>
      <p:pic>
        <p:nvPicPr>
          <p:cNvPr id="4" name="图片 3" descr="屏幕快照 2018-11-07 16.07.3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139" y="3194866"/>
            <a:ext cx="7767745" cy="2933740"/>
          </a:xfrm>
          <a:prstGeom prst="rect">
            <a:avLst/>
          </a:prstGeom>
        </p:spPr>
      </p:pic>
    </p:spTree>
    <p:extLst>
      <p:ext uri="{BB962C8B-B14F-4D97-AF65-F5344CB8AC3E}">
        <p14:creationId xmlns:p14="http://schemas.microsoft.com/office/powerpoint/2010/main" val="6957069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71488" y="771524"/>
            <a:ext cx="6043611" cy="828675"/>
          </a:xfrm>
        </p:spPr>
        <p:txBody>
          <a:bodyPr/>
          <a:lstStyle/>
          <a:p>
            <a:r>
              <a:rPr lang="zh-CN" altLang="zh-CN" sz="2800" dirty="0">
                <a:solidFill>
                  <a:schemeClr val="tx1"/>
                </a:solidFill>
                <a:effectLst/>
                <a:latin typeface="+mn-ea"/>
                <a:ea typeface="+mn-ea"/>
              </a:rPr>
              <a:t>问题</a:t>
            </a:r>
            <a:r>
              <a:rPr lang="en-US" altLang="zh-CN" sz="2800" dirty="0">
                <a:solidFill>
                  <a:schemeClr val="tx1"/>
                </a:solidFill>
                <a:effectLst/>
                <a:latin typeface="+mn-ea"/>
                <a:ea typeface="+mn-ea"/>
              </a:rPr>
              <a:t>14-5</a:t>
            </a:r>
            <a:r>
              <a:rPr lang="zh-CN" altLang="zh-CN" sz="2800" dirty="0">
                <a:solidFill>
                  <a:schemeClr val="tx1"/>
                </a:solidFill>
                <a:effectLst/>
                <a:latin typeface="+mn-ea"/>
                <a:ea typeface="+mn-ea"/>
              </a:rPr>
              <a:t>写出下列化合物的加热产物。</a:t>
            </a:r>
          </a:p>
        </p:txBody>
      </p:sp>
      <p:pic>
        <p:nvPicPr>
          <p:cNvPr id="4" name="内容占位符 3" descr="屏幕快照 2018-11-14 14.38.10.png"/>
          <p:cNvPicPr>
            <a:picLocks noGrp="1" noChangeAspect="1"/>
          </p:cNvPicPr>
          <p:nvPr>
            <p:ph idx="4294967295"/>
          </p:nvPr>
        </p:nvPicPr>
        <p:blipFill>
          <a:blip r:embed="rId2">
            <a:extLst>
              <a:ext uri="{28A0092B-C50C-407E-A947-70E740481C1C}">
                <a14:useLocalDpi xmlns:a14="http://schemas.microsoft.com/office/drawing/2010/main" val="0"/>
              </a:ext>
            </a:extLst>
          </a:blip>
          <a:srcRect t="-117540" b="-117540"/>
          <a:stretch>
            <a:fillRect/>
          </a:stretch>
        </p:blipFill>
        <p:spPr>
          <a:xfrm>
            <a:off x="171440" y="1228725"/>
            <a:ext cx="8843748" cy="3543300"/>
          </a:xfrm>
        </p:spPr>
      </p:pic>
    </p:spTree>
    <p:extLst>
      <p:ext uri="{BB962C8B-B14F-4D97-AF65-F5344CB8AC3E}">
        <p14:creationId xmlns:p14="http://schemas.microsoft.com/office/powerpoint/2010/main" val="1251406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600096" y="942953"/>
            <a:ext cx="8229600" cy="3686198"/>
          </a:xfrm>
        </p:spPr>
        <p:txBody>
          <a:bodyPr>
            <a:normAutofit/>
          </a:bodyPr>
          <a:lstStyle/>
          <a:p>
            <a:pPr marL="0" indent="0">
              <a:buNone/>
            </a:pPr>
            <a:r>
              <a:rPr lang="en-US" altLang="zh-CN" sz="2800" dirty="0">
                <a:solidFill>
                  <a:schemeClr val="tx1"/>
                </a:solidFill>
                <a:latin typeface="+mn-ea"/>
              </a:rPr>
              <a:t>2.</a:t>
            </a:r>
            <a:r>
              <a:rPr lang="zh-CN" altLang="zh-CN" sz="2800" dirty="0">
                <a:solidFill>
                  <a:schemeClr val="tx1"/>
                </a:solidFill>
                <a:latin typeface="+mn-ea"/>
              </a:rPr>
              <a:t>生物脱羧</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生物体</a:t>
            </a:r>
            <a:r>
              <a:rPr lang="zh-CN" altLang="zh-CN" sz="2800" dirty="0">
                <a:solidFill>
                  <a:schemeClr val="tx1"/>
                </a:solidFill>
                <a:latin typeface="+mn-ea"/>
              </a:rPr>
              <a:t>内代谢产物</a:t>
            </a:r>
            <a:r>
              <a:rPr lang="en-US" altLang="zh-CN" sz="2800" dirty="0">
                <a:solidFill>
                  <a:schemeClr val="tx1"/>
                </a:solidFill>
                <a:latin typeface="+mn-ea"/>
              </a:rPr>
              <a:t>3-</a:t>
            </a:r>
            <a:r>
              <a:rPr lang="zh-CN" altLang="zh-CN" sz="2800" dirty="0">
                <a:solidFill>
                  <a:schemeClr val="tx1"/>
                </a:solidFill>
                <a:latin typeface="+mn-ea"/>
              </a:rPr>
              <a:t>丁酮酸可在酶的催化下脱羧。酶是生化反应的有效催化剂，其</a:t>
            </a:r>
            <a:r>
              <a:rPr lang="zh-CN" altLang="zh-CN" sz="2800" dirty="0" smtClean="0">
                <a:solidFill>
                  <a:schemeClr val="tx1"/>
                </a:solidFill>
                <a:latin typeface="+mn-ea"/>
              </a:rPr>
              <a:t>催化特点</a:t>
            </a:r>
            <a:r>
              <a:rPr lang="zh-CN" altLang="zh-CN" sz="2800" dirty="0">
                <a:solidFill>
                  <a:schemeClr val="tx1"/>
                </a:solidFill>
                <a:latin typeface="+mn-ea"/>
              </a:rPr>
              <a:t>是条件温和、效率高、专一性强（参阅</a:t>
            </a:r>
            <a:r>
              <a:rPr lang="en-US" altLang="zh-CN" sz="2800" dirty="0">
                <a:solidFill>
                  <a:schemeClr val="tx1"/>
                </a:solidFill>
                <a:latin typeface="+mn-ea"/>
              </a:rPr>
              <a:t>21.4</a:t>
            </a:r>
            <a:r>
              <a:rPr lang="zh-CN" altLang="zh-CN" sz="2800" dirty="0">
                <a:solidFill>
                  <a:schemeClr val="tx1"/>
                </a:solidFill>
                <a:latin typeface="+mn-ea"/>
              </a:rPr>
              <a:t>节</a:t>
            </a:r>
            <a:r>
              <a:rPr lang="en-US" altLang="zh-CN" sz="2800" dirty="0">
                <a:solidFill>
                  <a:schemeClr val="tx1"/>
                </a:solidFill>
                <a:latin typeface="+mn-ea"/>
              </a:rPr>
              <a:t>）</a:t>
            </a:r>
            <a:r>
              <a:rPr lang="zh-CN" altLang="zh-CN" sz="2800" dirty="0">
                <a:solidFill>
                  <a:schemeClr val="tx1"/>
                </a:solidFill>
                <a:latin typeface="+mn-ea"/>
              </a:rPr>
              <a:t>。催化</a:t>
            </a:r>
            <a:r>
              <a:rPr lang="en-US" altLang="zh-CN" sz="2800" dirty="0">
                <a:solidFill>
                  <a:schemeClr val="tx1"/>
                </a:solidFill>
                <a:latin typeface="+mn-ea"/>
              </a:rPr>
              <a:t>3-</a:t>
            </a:r>
            <a:r>
              <a:rPr lang="zh-CN" altLang="zh-CN" sz="2800" dirty="0">
                <a:solidFill>
                  <a:schemeClr val="tx1"/>
                </a:solidFill>
                <a:latin typeface="+mn-ea"/>
              </a:rPr>
              <a:t>丁酮酸脱羧反应的酶含有氨基</a:t>
            </a:r>
            <a:r>
              <a:rPr lang="zh-CN" altLang="zh-CN" sz="2800" dirty="0" smtClean="0">
                <a:solidFill>
                  <a:schemeClr val="tx1"/>
                </a:solidFill>
                <a:latin typeface="+mn-ea"/>
              </a:rPr>
              <a:t>，首先</a:t>
            </a:r>
            <a:r>
              <a:rPr lang="zh-CN" altLang="zh-CN" sz="2800" dirty="0">
                <a:solidFill>
                  <a:schemeClr val="tx1"/>
                </a:solidFill>
                <a:latin typeface="+mn-ea"/>
              </a:rPr>
              <a:t>它与</a:t>
            </a:r>
            <a:r>
              <a:rPr lang="en-US" altLang="zh-CN" sz="2800" dirty="0">
                <a:solidFill>
                  <a:schemeClr val="tx1"/>
                </a:solidFill>
                <a:latin typeface="+mn-ea"/>
              </a:rPr>
              <a:t>3-</a:t>
            </a:r>
            <a:r>
              <a:rPr lang="zh-CN" altLang="zh-CN" sz="2800" dirty="0">
                <a:solidFill>
                  <a:schemeClr val="tx1"/>
                </a:solidFill>
                <a:latin typeface="+mn-ea"/>
              </a:rPr>
              <a:t>丁酮酸的酮羧基作用生成亚胺，而后发生质子转移，羧基以负离子的形式发生</a:t>
            </a:r>
            <a:r>
              <a:rPr lang="zh-CN" altLang="zh-CN" sz="2800" dirty="0" smtClean="0">
                <a:solidFill>
                  <a:schemeClr val="tx1"/>
                </a:solidFill>
                <a:latin typeface="+mn-ea"/>
              </a:rPr>
              <a:t>脱羧</a:t>
            </a:r>
            <a:r>
              <a:rPr lang="zh-CN" altLang="zh-CN" sz="2800" dirty="0">
                <a:solidFill>
                  <a:schemeClr val="tx1"/>
                </a:solidFill>
                <a:latin typeface="+mn-ea"/>
              </a:rPr>
              <a:t>。</a:t>
            </a:r>
          </a:p>
        </p:txBody>
      </p:sp>
      <p:pic>
        <p:nvPicPr>
          <p:cNvPr id="4" name="图片 3" descr="屏幕快照 2018-11-14 14.39.3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346" y="4069080"/>
            <a:ext cx="8152875" cy="1845934"/>
          </a:xfrm>
          <a:prstGeom prst="rect">
            <a:avLst/>
          </a:prstGeom>
        </p:spPr>
      </p:pic>
    </p:spTree>
    <p:extLst>
      <p:ext uri="{BB962C8B-B14F-4D97-AF65-F5344CB8AC3E}">
        <p14:creationId xmlns:p14="http://schemas.microsoft.com/office/powerpoint/2010/main" val="3937949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屏幕快照 2018-11-14 14.40.23.png"/>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t="-7690" b="-67154"/>
          <a:stretch/>
        </p:blipFill>
        <p:spPr>
          <a:xfrm>
            <a:off x="114303" y="1314440"/>
            <a:ext cx="9015413" cy="4958130"/>
          </a:xfrm>
        </p:spPr>
      </p:pic>
    </p:spTree>
    <p:extLst>
      <p:ext uri="{BB962C8B-B14F-4D97-AF65-F5344CB8AC3E}">
        <p14:creationId xmlns:p14="http://schemas.microsoft.com/office/powerpoint/2010/main" val="1293837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628672" y="1171560"/>
            <a:ext cx="8229600" cy="4525963"/>
          </a:xfrm>
        </p:spPr>
        <p:txBody>
          <a:bodyPr/>
          <a:lstStyle/>
          <a:p>
            <a:pPr marL="0" indent="0">
              <a:buNone/>
            </a:pPr>
            <a:r>
              <a:rPr lang="en-US" altLang="zh-CN" sz="2800" dirty="0">
                <a:solidFill>
                  <a:schemeClr val="tx1"/>
                </a:solidFill>
                <a:latin typeface="+mn-ea"/>
              </a:rPr>
              <a:t>3.</a:t>
            </a:r>
            <a:r>
              <a:rPr lang="zh-CN" altLang="zh-CN" sz="2800" dirty="0">
                <a:solidFill>
                  <a:schemeClr val="tx1"/>
                </a:solidFill>
                <a:latin typeface="+mn-ea"/>
              </a:rPr>
              <a:t>羧酸盐的脱羧反应</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脂肪酸</a:t>
            </a:r>
            <a:r>
              <a:rPr lang="zh-CN" altLang="zh-CN" sz="2800" dirty="0">
                <a:solidFill>
                  <a:schemeClr val="tx1"/>
                </a:solidFill>
                <a:latin typeface="+mn-ea"/>
              </a:rPr>
              <a:t>不容易脱羧，而它们的盐在一定条件下却能完成这个反应。</a:t>
            </a:r>
          </a:p>
          <a:p>
            <a:pPr marL="0" lvl="0" indent="0">
              <a:buNone/>
            </a:pPr>
            <a:r>
              <a:rPr lang="zh-CN" altLang="en-US" sz="2800" dirty="0" smtClean="0">
                <a:solidFill>
                  <a:schemeClr val="tx1"/>
                </a:solidFill>
                <a:latin typeface="+mn-ea"/>
              </a:rPr>
              <a:t>    （</a:t>
            </a:r>
            <a:r>
              <a:rPr lang="en-US" altLang="zh-CN" sz="2800" dirty="0" smtClean="0">
                <a:solidFill>
                  <a:schemeClr val="tx1"/>
                </a:solidFill>
                <a:latin typeface="+mn-ea"/>
              </a:rPr>
              <a:t>1</a:t>
            </a:r>
            <a:r>
              <a:rPr lang="zh-CN" altLang="en-US" sz="2800" dirty="0" smtClean="0">
                <a:solidFill>
                  <a:schemeClr val="tx1"/>
                </a:solidFill>
                <a:latin typeface="+mn-ea"/>
              </a:rPr>
              <a:t>）</a:t>
            </a:r>
            <a:r>
              <a:rPr lang="zh-CN" altLang="zh-CN" sz="2800" dirty="0" smtClean="0">
                <a:solidFill>
                  <a:schemeClr val="tx1"/>
                </a:solidFill>
                <a:latin typeface="+mn-ea"/>
              </a:rPr>
              <a:t>汉斯狄克</a:t>
            </a:r>
            <a:r>
              <a:rPr lang="en-US" altLang="zh-CN" sz="2800" dirty="0">
                <a:solidFill>
                  <a:schemeClr val="tx1"/>
                </a:solidFill>
                <a:latin typeface="+mn-ea"/>
              </a:rPr>
              <a:t>（</a:t>
            </a:r>
            <a:r>
              <a:rPr lang="en-US" altLang="zh-CN" sz="2800" dirty="0" err="1">
                <a:solidFill>
                  <a:schemeClr val="tx1"/>
                </a:solidFill>
                <a:latin typeface="+mn-ea"/>
              </a:rPr>
              <a:t>Hunsdiecker</a:t>
            </a:r>
            <a:r>
              <a:rPr lang="en-US" altLang="zh-CN" sz="2800" dirty="0">
                <a:solidFill>
                  <a:schemeClr val="tx1"/>
                </a:solidFill>
                <a:latin typeface="+mn-ea"/>
              </a:rPr>
              <a:t>)</a:t>
            </a:r>
            <a:r>
              <a:rPr lang="zh-CN" altLang="zh-CN" sz="2800" dirty="0">
                <a:solidFill>
                  <a:schemeClr val="tx1"/>
                </a:solidFill>
                <a:latin typeface="+mn-ea"/>
              </a:rPr>
              <a:t>反应</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纯</a:t>
            </a:r>
            <a:r>
              <a:rPr lang="zh-CN" altLang="zh-CN" sz="2800" dirty="0">
                <a:solidFill>
                  <a:schemeClr val="tx1"/>
                </a:solidFill>
                <a:latin typeface="+mn-ea"/>
              </a:rPr>
              <a:t>的干燥的羧酸银盐在四氯化碳中与溴一起加热，可以放出二氧化碳生成溴代烃。</a:t>
            </a:r>
          </a:p>
          <a:p>
            <a:endParaRPr kumimoji="1" lang="zh-CN" altLang="en-US" dirty="0"/>
          </a:p>
        </p:txBody>
      </p:sp>
      <p:pic>
        <p:nvPicPr>
          <p:cNvPr id="4" name="图片 3" descr="屏幕快照 2018-11-14 14.41.2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28" y="4300538"/>
            <a:ext cx="9059069" cy="1076325"/>
          </a:xfrm>
          <a:prstGeom prst="rect">
            <a:avLst/>
          </a:prstGeom>
        </p:spPr>
      </p:pic>
    </p:spTree>
    <p:extLst>
      <p:ext uri="{BB962C8B-B14F-4D97-AF65-F5344CB8AC3E}">
        <p14:creationId xmlns:p14="http://schemas.microsoft.com/office/powerpoint/2010/main" val="216503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42944" y="871512"/>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这个</a:t>
            </a:r>
            <a:r>
              <a:rPr lang="zh-CN" altLang="zh-CN" sz="2800" dirty="0">
                <a:solidFill>
                  <a:schemeClr val="tx1"/>
                </a:solidFill>
                <a:latin typeface="+mn-ea"/>
              </a:rPr>
              <a:t>反应通过自由基历程，用反应式可以清楚地表示这个过程，其历程如下</a:t>
            </a:r>
            <a:r>
              <a:rPr lang="en-US" altLang="zh-CN" sz="2800" dirty="0" smtClean="0">
                <a:solidFill>
                  <a:schemeClr val="tx1"/>
                </a:solidFill>
                <a:latin typeface="+mn-ea"/>
              </a:rPr>
              <a:t>：</a:t>
            </a:r>
          </a:p>
          <a:p>
            <a:endParaRPr lang="zh-CN" altLang="zh-CN" dirty="0"/>
          </a:p>
        </p:txBody>
      </p:sp>
      <p:pic>
        <p:nvPicPr>
          <p:cNvPr id="4" name="图片 3" descr="屏幕快照 2018-11-14 14.42.0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1034" y="2192727"/>
            <a:ext cx="7294220" cy="3436538"/>
          </a:xfrm>
          <a:prstGeom prst="rect">
            <a:avLst/>
          </a:prstGeom>
        </p:spPr>
      </p:pic>
    </p:spTree>
    <p:extLst>
      <p:ext uri="{BB962C8B-B14F-4D97-AF65-F5344CB8AC3E}">
        <p14:creationId xmlns:p14="http://schemas.microsoft.com/office/powerpoint/2010/main" val="2480247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71504" y="942952"/>
            <a:ext cx="8229600" cy="285752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无论</a:t>
            </a:r>
            <a:r>
              <a:rPr lang="zh-CN" altLang="zh-CN" sz="2800" dirty="0">
                <a:solidFill>
                  <a:schemeClr val="tx1"/>
                </a:solidFill>
                <a:latin typeface="+mn-ea"/>
              </a:rPr>
              <a:t>脂肪酸还是芳香酸都可通过这个途径脱羧，用于制备比原料酸少一个碳的溴代烃。</a:t>
            </a:r>
          </a:p>
          <a:p>
            <a:pPr marL="0" lvl="0" indent="0">
              <a:buNone/>
            </a:pPr>
            <a:r>
              <a:rPr lang="zh-CN" altLang="en-US" sz="2800" dirty="0" smtClean="0">
                <a:solidFill>
                  <a:schemeClr val="tx1"/>
                </a:solidFill>
                <a:latin typeface="+mn-ea"/>
              </a:rPr>
              <a:t>    （</a:t>
            </a:r>
            <a:r>
              <a:rPr lang="en-US" altLang="zh-CN" sz="2800" dirty="0" smtClean="0">
                <a:solidFill>
                  <a:schemeClr val="tx1"/>
                </a:solidFill>
                <a:latin typeface="+mn-ea"/>
              </a:rPr>
              <a:t>2</a:t>
            </a:r>
            <a:r>
              <a:rPr lang="zh-CN" altLang="en-US" sz="2800" dirty="0" smtClean="0">
                <a:solidFill>
                  <a:schemeClr val="tx1"/>
                </a:solidFill>
                <a:latin typeface="+mn-ea"/>
              </a:rPr>
              <a:t>）</a:t>
            </a:r>
            <a:r>
              <a:rPr lang="zh-CN" altLang="zh-CN" sz="2800" dirty="0" smtClean="0">
                <a:solidFill>
                  <a:schemeClr val="tx1"/>
                </a:solidFill>
                <a:latin typeface="+mn-ea"/>
              </a:rPr>
              <a:t>科</a:t>
            </a:r>
            <a:r>
              <a:rPr lang="zh-CN" altLang="en-US" sz="2800" dirty="0" smtClean="0">
                <a:solidFill>
                  <a:schemeClr val="tx1"/>
                </a:solidFill>
                <a:latin typeface="+mn-ea"/>
              </a:rPr>
              <a:t>西</a:t>
            </a:r>
            <a:r>
              <a:rPr lang="en-US" altLang="zh-CN" sz="2800" dirty="0" smtClean="0">
                <a:solidFill>
                  <a:schemeClr val="tx1"/>
                </a:solidFill>
                <a:latin typeface="+mn-ea"/>
              </a:rPr>
              <a:t>（Kochi</a:t>
            </a:r>
            <a:r>
              <a:rPr lang="zh-CN" altLang="en-US" sz="2800" dirty="0" smtClean="0">
                <a:solidFill>
                  <a:schemeClr val="tx1"/>
                </a:solidFill>
                <a:latin typeface="+mn-ea"/>
              </a:rPr>
              <a:t>）</a:t>
            </a:r>
            <a:r>
              <a:rPr lang="zh-CN" altLang="zh-CN" sz="2800" dirty="0" smtClean="0">
                <a:solidFill>
                  <a:schemeClr val="tx1"/>
                </a:solidFill>
                <a:latin typeface="+mn-ea"/>
              </a:rPr>
              <a:t>反应</a:t>
            </a:r>
            <a:endParaRPr lang="zh-CN" altLang="zh-CN" sz="2800" dirty="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羧酸</a:t>
            </a:r>
            <a:r>
              <a:rPr lang="zh-CN" altLang="zh-CN" sz="2800" dirty="0">
                <a:solidFill>
                  <a:schemeClr val="tx1"/>
                </a:solidFill>
                <a:latin typeface="+mn-ea"/>
              </a:rPr>
              <a:t>用四乙酸铅和氯化锂处理，可发生脱羧反应生成氯代烃。</a:t>
            </a:r>
            <a:r>
              <a:rPr lang="zh-CN" altLang="zh-CN" sz="2800" dirty="0" smtClean="0">
                <a:solidFill>
                  <a:schemeClr val="tx1"/>
                </a:solidFill>
                <a:latin typeface="+mn-ea"/>
              </a:rPr>
              <a:t>该反应起始</a:t>
            </a:r>
            <a:r>
              <a:rPr lang="zh-CN" altLang="zh-CN" sz="2800" dirty="0" smtClean="0">
                <a:solidFill>
                  <a:schemeClr val="tx1"/>
                </a:solidFill>
                <a:latin typeface="+mn-ea"/>
              </a:rPr>
              <a:t>于</a:t>
            </a:r>
            <a:r>
              <a:rPr lang="en-US" altLang="zh-CN" sz="2800" dirty="0" smtClean="0">
                <a:solidFill>
                  <a:schemeClr val="tx1"/>
                </a:solidFill>
                <a:latin typeface="+mn-ea"/>
              </a:rPr>
              <a:t>RC0</a:t>
            </a:r>
            <a:r>
              <a:rPr lang="en-US" altLang="zh-CN" sz="2800" baseline="-25000" dirty="0" smtClean="0">
                <a:solidFill>
                  <a:schemeClr val="tx1"/>
                </a:solidFill>
                <a:latin typeface="+mn-ea"/>
              </a:rPr>
              <a:t>2</a:t>
            </a:r>
            <a:r>
              <a:rPr lang="en-US" altLang="zh-CN" sz="2800" dirty="0" smtClean="0">
                <a:solidFill>
                  <a:schemeClr val="tx1"/>
                </a:solidFill>
                <a:latin typeface="+mn-ea"/>
              </a:rPr>
              <a:t>Pb(0</a:t>
            </a:r>
            <a:r>
              <a:rPr lang="en-US" altLang="zh-CN" sz="2800" baseline="-25000" dirty="0" smtClean="0">
                <a:solidFill>
                  <a:schemeClr val="tx1"/>
                </a:solidFill>
                <a:latin typeface="+mn-ea"/>
              </a:rPr>
              <a:t>2</a:t>
            </a:r>
            <a:r>
              <a:rPr lang="en-US" altLang="zh-CN" sz="2800" dirty="0" smtClean="0">
                <a:solidFill>
                  <a:schemeClr val="tx1"/>
                </a:solidFill>
                <a:latin typeface="+mn-ea"/>
              </a:rPr>
              <a:t>CCH</a:t>
            </a:r>
            <a:r>
              <a:rPr lang="zh-CN" altLang="zh-CN" sz="2800" baseline="-25000" dirty="0">
                <a:solidFill>
                  <a:schemeClr val="tx1"/>
                </a:solidFill>
                <a:latin typeface="+mn-ea"/>
              </a:rPr>
              <a:t>3</a:t>
            </a:r>
            <a:r>
              <a:rPr lang="zh-CN" altLang="zh-CN" sz="2800" dirty="0">
                <a:solidFill>
                  <a:schemeClr val="tx1"/>
                </a:solidFill>
                <a:latin typeface="+mn-ea"/>
              </a:rPr>
              <a:t>)</a:t>
            </a:r>
            <a:r>
              <a:rPr lang="zh-CN" altLang="zh-CN" sz="2800" baseline="-25000" dirty="0" smtClean="0">
                <a:solidFill>
                  <a:schemeClr val="tx1"/>
                </a:solidFill>
                <a:latin typeface="+mn-ea"/>
              </a:rPr>
              <a:t>3</a:t>
            </a:r>
            <a:r>
              <a:rPr lang="zh-CN" altLang="en-US" sz="2800" baseline="-25000" dirty="0" smtClean="0">
                <a:solidFill>
                  <a:schemeClr val="tx1"/>
                </a:solidFill>
                <a:latin typeface="+mn-ea"/>
              </a:rPr>
              <a:t>。</a:t>
            </a:r>
            <a:endParaRPr lang="en-US" altLang="zh-CN" sz="2800" baseline="-25000" dirty="0" smtClean="0">
              <a:solidFill>
                <a:schemeClr val="tx1"/>
              </a:solidFill>
              <a:latin typeface="+mn-ea"/>
            </a:endParaRPr>
          </a:p>
          <a:p>
            <a:endParaRPr lang="zh-CN" altLang="zh-CN" sz="2800" dirty="0">
              <a:solidFill>
                <a:schemeClr val="tx1"/>
              </a:solidFill>
              <a:latin typeface="+mn-ea"/>
            </a:endParaRPr>
          </a:p>
          <a:p>
            <a:endParaRPr lang="zh-CN" altLang="zh-CN" dirty="0"/>
          </a:p>
          <a:p>
            <a:endParaRPr kumimoji="1" lang="zh-CN" altLang="en-US" dirty="0"/>
          </a:p>
        </p:txBody>
      </p:sp>
      <p:pic>
        <p:nvPicPr>
          <p:cNvPr id="4" name="图片 3" descr="屏幕快照 2018-11-14 14.43.0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561" y="3538787"/>
            <a:ext cx="8658575" cy="1193633"/>
          </a:xfrm>
          <a:prstGeom prst="rect">
            <a:avLst/>
          </a:prstGeom>
        </p:spPr>
      </p:pic>
    </p:spTree>
    <p:extLst>
      <p:ext uri="{BB962C8B-B14F-4D97-AF65-F5344CB8AC3E}">
        <p14:creationId xmlns:p14="http://schemas.microsoft.com/office/powerpoint/2010/main" val="9192401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42944" y="728632"/>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因此</a:t>
            </a:r>
            <a:r>
              <a:rPr lang="zh-CN" altLang="zh-CN" sz="2800" dirty="0">
                <a:solidFill>
                  <a:schemeClr val="tx1"/>
                </a:solidFill>
                <a:latin typeface="+mn-ea"/>
              </a:rPr>
              <a:t>也作为羧酸盐的脱羧。反应亦为自由基历程。一般</a:t>
            </a:r>
            <a:r>
              <a:rPr lang="zh-CN" altLang="zh-CN" sz="2800" dirty="0" smtClean="0">
                <a:solidFill>
                  <a:schemeClr val="tx1"/>
                </a:solidFill>
                <a:latin typeface="+mn-ea"/>
              </a:rPr>
              <a:t>羧酸</a:t>
            </a:r>
            <a:r>
              <a:rPr lang="el-GR" altLang="zh-CN" sz="2800" dirty="0">
                <a:solidFill>
                  <a:schemeClr val="tx1"/>
                </a:solidFill>
                <a:latin typeface="+mn-ea"/>
              </a:rPr>
              <a:t>α</a:t>
            </a:r>
            <a:r>
              <a:rPr lang="zh-CN" altLang="zh-CN" sz="2800" dirty="0" smtClean="0">
                <a:solidFill>
                  <a:schemeClr val="tx1"/>
                </a:solidFill>
                <a:latin typeface="+mn-ea"/>
              </a:rPr>
              <a:t>碳</a:t>
            </a:r>
            <a:r>
              <a:rPr lang="zh-CN" altLang="zh-CN" sz="2800" dirty="0">
                <a:solidFill>
                  <a:schemeClr val="tx1"/>
                </a:solidFill>
                <a:latin typeface="+mn-ea"/>
              </a:rPr>
              <a:t>连有</a:t>
            </a:r>
            <a:r>
              <a:rPr lang="en-US" altLang="zh-CN" sz="2800" dirty="0">
                <a:solidFill>
                  <a:schemeClr val="tx1"/>
                </a:solidFill>
                <a:latin typeface="+mn-ea"/>
              </a:rPr>
              <a:t>2</a:t>
            </a:r>
            <a:r>
              <a:rPr lang="zh-CN" altLang="zh-CN" sz="2800" dirty="0">
                <a:solidFill>
                  <a:schemeClr val="tx1"/>
                </a:solidFill>
                <a:latin typeface="+mn-ea"/>
              </a:rPr>
              <a:t>个或</a:t>
            </a:r>
            <a:r>
              <a:rPr lang="en-US" altLang="zh-CN" sz="2800" dirty="0">
                <a:solidFill>
                  <a:schemeClr val="tx1"/>
                </a:solidFill>
                <a:latin typeface="+mn-ea"/>
              </a:rPr>
              <a:t>3</a:t>
            </a:r>
            <a:r>
              <a:rPr lang="zh-CN" altLang="zh-CN" sz="2800" dirty="0">
                <a:solidFill>
                  <a:schemeClr val="tx1"/>
                </a:solidFill>
                <a:latin typeface="+mn-ea"/>
              </a:rPr>
              <a:t>个烃基时</a:t>
            </a:r>
            <a:r>
              <a:rPr lang="zh-CN" altLang="zh-CN" sz="2800" dirty="0" smtClean="0">
                <a:solidFill>
                  <a:schemeClr val="tx1"/>
                </a:solidFill>
                <a:latin typeface="+mn-ea"/>
              </a:rPr>
              <a:t>收率最好</a:t>
            </a:r>
            <a:r>
              <a:rPr lang="zh-CN" altLang="zh-CN" sz="2800" dirty="0">
                <a:solidFill>
                  <a:schemeClr val="tx1"/>
                </a:solidFill>
                <a:latin typeface="+mn-ea"/>
              </a:rPr>
              <a:t>，直链脂肪酸收率稍差，芳香酸收率很低，脂环酸一般收率较高。具有几何异构的环烷</a:t>
            </a:r>
            <a:r>
              <a:rPr lang="zh-CN" altLang="zh-CN" sz="2800" dirty="0" smtClean="0">
                <a:solidFill>
                  <a:schemeClr val="tx1"/>
                </a:solidFill>
                <a:latin typeface="+mn-ea"/>
              </a:rPr>
              <a:t>酸产物</a:t>
            </a:r>
            <a:r>
              <a:rPr lang="zh-CN" altLang="zh-CN" sz="2800" dirty="0">
                <a:solidFill>
                  <a:schemeClr val="tx1"/>
                </a:solidFill>
                <a:latin typeface="+mn-ea"/>
              </a:rPr>
              <a:t>为顺反异构体。</a:t>
            </a:r>
          </a:p>
          <a:p>
            <a:endParaRPr kumimoji="1" lang="zh-CN" altLang="en-US" dirty="0"/>
          </a:p>
        </p:txBody>
      </p:sp>
      <p:pic>
        <p:nvPicPr>
          <p:cNvPr id="4" name="图片 3" descr="屏幕快照 2018-11-14 14.43.5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92" y="3020126"/>
            <a:ext cx="8959888" cy="2336661"/>
          </a:xfrm>
          <a:prstGeom prst="rect">
            <a:avLst/>
          </a:prstGeom>
        </p:spPr>
      </p:pic>
    </p:spTree>
    <p:extLst>
      <p:ext uri="{BB962C8B-B14F-4D97-AF65-F5344CB8AC3E}">
        <p14:creationId xmlns:p14="http://schemas.microsoft.com/office/powerpoint/2010/main" val="1685924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42846" y="1157296"/>
            <a:ext cx="5415003" cy="714375"/>
          </a:xfrm>
        </p:spPr>
        <p:txBody>
          <a:bodyPr/>
          <a:lstStyle/>
          <a:p>
            <a:r>
              <a:rPr lang="zh-CN" altLang="zh-CN" sz="2800" dirty="0">
                <a:solidFill>
                  <a:schemeClr val="tx1"/>
                </a:solidFill>
                <a:effectLst/>
                <a:latin typeface="+mn-ea"/>
                <a:ea typeface="+mn-ea"/>
              </a:rPr>
              <a:t>问题14-6完成下列反应式。 </a:t>
            </a:r>
            <a:endParaRPr kumimoji="1" lang="zh-CN" altLang="en-US" sz="2800" dirty="0">
              <a:solidFill>
                <a:schemeClr val="tx1"/>
              </a:solidFill>
              <a:latin typeface="+mn-ea"/>
              <a:ea typeface="+mn-ea"/>
            </a:endParaRPr>
          </a:p>
        </p:txBody>
      </p:sp>
      <p:pic>
        <p:nvPicPr>
          <p:cNvPr id="10241" name="Picture 1" descr="C:\Users\dmt\AppData\Roaming\Tencent\Users\280268031\QQ\WinTemp\RichOle\MI$J8UGAMV0F[)C1AU5W6H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0" y="2243107"/>
            <a:ext cx="8818673" cy="1243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356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71520" y="871512"/>
            <a:ext cx="8229600" cy="4525963"/>
          </a:xfrm>
        </p:spPr>
        <p:txBody>
          <a:bodyPr/>
          <a:lstStyle/>
          <a:p>
            <a:pPr marL="0" indent="0">
              <a:buNone/>
            </a:pPr>
            <a:r>
              <a:rPr lang="zh-CN" altLang="zh-CN" sz="2800" dirty="0">
                <a:solidFill>
                  <a:schemeClr val="tx1"/>
                </a:solidFill>
                <a:latin typeface="+mn-ea"/>
              </a:rPr>
              <a:t>(3)柯尔柏</a:t>
            </a:r>
            <a:r>
              <a:rPr lang="en-US" altLang="zh-CN" sz="2800" dirty="0">
                <a:solidFill>
                  <a:schemeClr val="tx1"/>
                </a:solidFill>
                <a:latin typeface="+mn-ea"/>
              </a:rPr>
              <a:t>（</a:t>
            </a:r>
            <a:r>
              <a:rPr lang="zh-CN" altLang="zh-CN" sz="2800" dirty="0">
                <a:solidFill>
                  <a:schemeClr val="tx1"/>
                </a:solidFill>
                <a:latin typeface="+mn-ea"/>
              </a:rPr>
              <a:t>Kolbe</a:t>
            </a:r>
            <a:r>
              <a:rPr lang="en-US" altLang="zh-CN" sz="2800" dirty="0">
                <a:solidFill>
                  <a:schemeClr val="tx1"/>
                </a:solidFill>
                <a:latin typeface="+mn-ea"/>
              </a:rPr>
              <a:t>)</a:t>
            </a:r>
            <a:r>
              <a:rPr lang="zh-CN" altLang="zh-CN" sz="2800" dirty="0">
                <a:solidFill>
                  <a:schemeClr val="tx1"/>
                </a:solidFill>
                <a:latin typeface="+mn-ea"/>
              </a:rPr>
              <a:t>电解</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脂肪酸</a:t>
            </a:r>
            <a:r>
              <a:rPr lang="zh-CN" altLang="zh-CN" sz="2800" dirty="0">
                <a:solidFill>
                  <a:schemeClr val="tx1"/>
                </a:solidFill>
                <a:latin typeface="+mn-ea"/>
              </a:rPr>
              <a:t>钠盐或钾盐的浓溶液电解放出二氧化碳得到两个羧酸烃基相偶联的产物</a:t>
            </a:r>
            <a:r>
              <a:rPr lang="zh-CN" altLang="zh-CN" sz="2800" dirty="0" smtClean="0">
                <a:solidFill>
                  <a:schemeClr val="tx1"/>
                </a:solidFill>
                <a:latin typeface="+mn-ea"/>
              </a:rPr>
              <a:t>。</a:t>
            </a:r>
            <a:endParaRPr lang="en-US" altLang="zh-CN" sz="2800" dirty="0" smtClean="0">
              <a:solidFill>
                <a:schemeClr val="tx1"/>
              </a:solidFill>
              <a:latin typeface="+mn-ea"/>
            </a:endParaRPr>
          </a:p>
          <a:p>
            <a:endParaRPr lang="en-US" altLang="zh-CN" sz="2800" dirty="0">
              <a:solidFill>
                <a:schemeClr val="tx1"/>
              </a:solidFill>
              <a:latin typeface="+mn-ea"/>
            </a:endParaRPr>
          </a:p>
          <a:p>
            <a:pPr marL="0" indent="0">
              <a:buNone/>
            </a:pP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2</a:t>
            </a:r>
            <a:r>
              <a:rPr lang="zh-CN" altLang="zh-CN" sz="2800" dirty="0">
                <a:solidFill>
                  <a:schemeClr val="tx1"/>
                </a:solidFill>
                <a:latin typeface="+mn-ea"/>
              </a:rPr>
              <a:t>〜</a:t>
            </a:r>
            <a:r>
              <a:rPr lang="en-US" altLang="zh-CN" sz="2800" dirty="0">
                <a:solidFill>
                  <a:schemeClr val="tx1"/>
                </a:solidFill>
                <a:latin typeface="+mn-ea"/>
              </a:rPr>
              <a:t>18</a:t>
            </a:r>
            <a:r>
              <a:rPr lang="zh-CN" altLang="zh-CN" sz="2800" dirty="0">
                <a:solidFill>
                  <a:schemeClr val="tx1"/>
                </a:solidFill>
                <a:latin typeface="+mn-ea"/>
              </a:rPr>
              <a:t>个碳的直链羧酸盐电解能得到</a:t>
            </a:r>
            <a:r>
              <a:rPr lang="en-US" altLang="zh-CN" sz="2800" dirty="0">
                <a:solidFill>
                  <a:schemeClr val="tx1"/>
                </a:solidFill>
                <a:latin typeface="+mn-ea"/>
              </a:rPr>
              <a:t>50%</a:t>
            </a:r>
            <a:r>
              <a:rPr lang="zh-CN" altLang="zh-CN" sz="2800" dirty="0">
                <a:solidFill>
                  <a:schemeClr val="tx1"/>
                </a:solidFill>
                <a:latin typeface="+mn-ea"/>
              </a:rPr>
              <a:t>〜</a:t>
            </a:r>
            <a:r>
              <a:rPr lang="en-US" altLang="zh-CN" sz="2800" dirty="0">
                <a:solidFill>
                  <a:schemeClr val="tx1"/>
                </a:solidFill>
                <a:latin typeface="+mn-ea"/>
              </a:rPr>
              <a:t>90%</a:t>
            </a:r>
            <a:r>
              <a:rPr lang="zh-CN" altLang="zh-CN" sz="2800" dirty="0">
                <a:solidFill>
                  <a:schemeClr val="tx1"/>
                </a:solidFill>
                <a:latin typeface="+mn-ea"/>
              </a:rPr>
              <a:t>产率的烃类。若酸分子中带有对电解不</a:t>
            </a:r>
            <a:r>
              <a:rPr lang="zh-CN" altLang="zh-CN" sz="2800" dirty="0" smtClean="0">
                <a:solidFill>
                  <a:schemeClr val="tx1"/>
                </a:solidFill>
                <a:latin typeface="+mn-ea"/>
              </a:rPr>
              <a:t>敏感的</a:t>
            </a:r>
            <a:r>
              <a:rPr lang="zh-CN" altLang="zh-CN" sz="2800" dirty="0">
                <a:solidFill>
                  <a:schemeClr val="tx1"/>
                </a:solidFill>
                <a:latin typeface="+mn-ea"/>
              </a:rPr>
              <a:t>官能团也能较满意地完成反应。如带有酯基的羧酸钾电解可以理想地合成二元羧酸 </a:t>
            </a:r>
            <a:endParaRPr lang="en-US" altLang="zh-CN" sz="2800" dirty="0" smtClean="0">
              <a:solidFill>
                <a:schemeClr val="tx1"/>
              </a:solidFill>
              <a:latin typeface="+mn-ea"/>
            </a:endParaRPr>
          </a:p>
          <a:p>
            <a:endParaRPr lang="zh-CN" altLang="zh-CN" dirty="0"/>
          </a:p>
          <a:p>
            <a:endParaRPr kumimoji="1" lang="zh-CN" altLang="en-US" dirty="0"/>
          </a:p>
        </p:txBody>
      </p:sp>
      <p:pic>
        <p:nvPicPr>
          <p:cNvPr id="4" name="图片 3" descr="屏幕快照 2018-11-14 14.45.1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3" y="2466111"/>
            <a:ext cx="9063721" cy="617602"/>
          </a:xfrm>
          <a:prstGeom prst="rect">
            <a:avLst/>
          </a:prstGeom>
        </p:spPr>
      </p:pic>
      <p:pic>
        <p:nvPicPr>
          <p:cNvPr id="5" name="图片 4" descr="屏幕快照 2018-11-14 14.45.4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60" y="5229233"/>
            <a:ext cx="8896898" cy="807062"/>
          </a:xfrm>
          <a:prstGeom prst="rect">
            <a:avLst/>
          </a:prstGeom>
        </p:spPr>
      </p:pic>
    </p:spTree>
    <p:extLst>
      <p:ext uri="{BB962C8B-B14F-4D97-AF65-F5344CB8AC3E}">
        <p14:creationId xmlns:p14="http://schemas.microsoft.com/office/powerpoint/2010/main" val="31990596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14368" y="971529"/>
            <a:ext cx="8229600" cy="742972"/>
          </a:xfrm>
        </p:spPr>
        <p:txBody>
          <a:bodyPr/>
          <a:lstStyle/>
          <a:p>
            <a:pPr marL="0" indent="0">
              <a:buNone/>
            </a:pPr>
            <a:r>
              <a:rPr lang="zh-CN" altLang="zh-CN" sz="2800" dirty="0">
                <a:solidFill>
                  <a:schemeClr val="tx1"/>
                </a:solidFill>
                <a:latin typeface="+mn-ea"/>
              </a:rPr>
              <a:t>反应为自由基历程</a:t>
            </a:r>
            <a:r>
              <a:rPr lang="zh-CN" altLang="zh-CN" sz="2800" dirty="0" smtClean="0">
                <a:solidFill>
                  <a:schemeClr val="tx1"/>
                </a:solidFill>
                <a:latin typeface="+mn-ea"/>
              </a:rPr>
              <a:t>：</a:t>
            </a:r>
            <a:endParaRPr lang="en-US" altLang="zh-CN" sz="2800" dirty="0" smtClean="0">
              <a:solidFill>
                <a:schemeClr val="tx1"/>
              </a:solidFill>
              <a:latin typeface="+mn-ea"/>
            </a:endParaRPr>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en-US" altLang="zh-CN" dirty="0"/>
          </a:p>
          <a:p>
            <a:endParaRPr lang="en-US" altLang="zh-CN" dirty="0" smtClean="0"/>
          </a:p>
          <a:p>
            <a:endParaRPr lang="en-US" altLang="zh-CN" dirty="0"/>
          </a:p>
          <a:p>
            <a:endParaRPr lang="zh-CN" altLang="zh-CN" dirty="0"/>
          </a:p>
          <a:p>
            <a:endParaRPr kumimoji="1" lang="zh-CN" altLang="en-US" dirty="0"/>
          </a:p>
        </p:txBody>
      </p:sp>
      <p:pic>
        <p:nvPicPr>
          <p:cNvPr id="4" name="图片 3" descr="屏幕快照 2018-11-14 14.46.1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282" y="1714501"/>
            <a:ext cx="8570221" cy="3063965"/>
          </a:xfrm>
          <a:prstGeom prst="rect">
            <a:avLst/>
          </a:prstGeom>
        </p:spPr>
      </p:pic>
    </p:spTree>
    <p:extLst>
      <p:ext uri="{BB962C8B-B14F-4D97-AF65-F5344CB8AC3E}">
        <p14:creationId xmlns:p14="http://schemas.microsoft.com/office/powerpoint/2010/main" val="2999935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42928" y="1128714"/>
            <a:ext cx="8229600" cy="4997450"/>
          </a:xfrm>
        </p:spPr>
        <p:txBody>
          <a:bodyPr/>
          <a:lstStyle/>
          <a:p>
            <a:pPr marL="0" indent="0">
              <a:buNone/>
            </a:pPr>
            <a:r>
              <a:rPr lang="en-US" altLang="zh-CN" sz="2800" dirty="0">
                <a:solidFill>
                  <a:schemeClr val="tx1"/>
                </a:solidFill>
                <a:latin typeface="+mn-ea"/>
              </a:rPr>
              <a:t>2.</a:t>
            </a:r>
            <a:r>
              <a:rPr lang="zh-CN" altLang="zh-CN" sz="2800" dirty="0">
                <a:solidFill>
                  <a:schemeClr val="tx1"/>
                </a:solidFill>
                <a:latin typeface="+mn-ea"/>
              </a:rPr>
              <a:t>羧酸盐</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羧酸</a:t>
            </a:r>
            <a:r>
              <a:rPr lang="zh-CN" altLang="zh-CN" sz="2800" dirty="0">
                <a:solidFill>
                  <a:schemeClr val="tx1"/>
                </a:solidFill>
                <a:latin typeface="+mn-ea"/>
              </a:rPr>
              <a:t>盐有无机盐的性质，具有良好的水溶性和较高的熔点，一般为无味的固体。</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羧酸</a:t>
            </a:r>
            <a:r>
              <a:rPr lang="zh-CN" altLang="zh-CN" sz="2800" dirty="0">
                <a:solidFill>
                  <a:schemeClr val="tx1"/>
                </a:solidFill>
                <a:latin typeface="+mn-ea"/>
              </a:rPr>
              <a:t>根负离子具有亲核性，可与卤代烃发生反应生成羧酸酯。这作为合成酯的一种</a:t>
            </a:r>
            <a:r>
              <a:rPr lang="zh-CN" altLang="zh-CN" sz="2800" dirty="0" smtClean="0">
                <a:solidFill>
                  <a:schemeClr val="tx1"/>
                </a:solidFill>
                <a:latin typeface="+mn-ea"/>
              </a:rPr>
              <a:t>方法</a:t>
            </a:r>
            <a:r>
              <a:rPr lang="zh-CN" altLang="en-US" sz="2800" dirty="0" smtClean="0">
                <a:solidFill>
                  <a:schemeClr val="tx1"/>
                </a:solidFill>
                <a:latin typeface="+mn-ea"/>
              </a:rPr>
              <a:t>。</a:t>
            </a:r>
            <a:endParaRPr lang="en-US" altLang="zh-CN" sz="2800" dirty="0" smtClean="0">
              <a:solidFill>
                <a:schemeClr val="tx1"/>
              </a:solidFill>
              <a:latin typeface="+mn-ea"/>
            </a:endParaRPr>
          </a:p>
          <a:p>
            <a:endParaRPr lang="en-US" altLang="zh-CN" dirty="0"/>
          </a:p>
          <a:p>
            <a:endParaRPr lang="en-US" altLang="zh-CN" dirty="0" smtClean="0"/>
          </a:p>
          <a:p>
            <a:endParaRPr lang="zh-CN" altLang="zh-CN" dirty="0" smtClean="0"/>
          </a:p>
          <a:p>
            <a:endParaRPr kumimoji="1" lang="zh-CN" altLang="en-US" dirty="0"/>
          </a:p>
        </p:txBody>
      </p:sp>
      <p:pic>
        <p:nvPicPr>
          <p:cNvPr id="4" name="图片 3" descr="屏幕快照 2018-11-07 16.08.5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488" y="3965431"/>
            <a:ext cx="8724900" cy="850900"/>
          </a:xfrm>
          <a:prstGeom prst="rect">
            <a:avLst/>
          </a:prstGeom>
        </p:spPr>
      </p:pic>
    </p:spTree>
    <p:extLst>
      <p:ext uri="{BB962C8B-B14F-4D97-AF65-F5344CB8AC3E}">
        <p14:creationId xmlns:p14="http://schemas.microsoft.com/office/powerpoint/2010/main" val="2308015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42944" y="1500184"/>
            <a:ext cx="8229600" cy="2228879"/>
          </a:xfrm>
        </p:spPr>
        <p:txBody>
          <a:bodyPr/>
          <a:lstStyle/>
          <a:p>
            <a:pPr marL="0" indent="0">
              <a:buNone/>
            </a:pPr>
            <a:r>
              <a:rPr lang="zh-CN" altLang="zh-CN" sz="2800" b="1" dirty="0">
                <a:solidFill>
                  <a:schemeClr val="tx1"/>
                </a:solidFill>
                <a:latin typeface="+mn-ea"/>
              </a:rPr>
              <a:t>四</a:t>
            </a:r>
            <a:r>
              <a:rPr lang="zh-CN" altLang="zh-CN" sz="2800" b="1" dirty="0" smtClean="0">
                <a:solidFill>
                  <a:schemeClr val="tx1"/>
                </a:solidFill>
                <a:latin typeface="+mn-ea"/>
              </a:rPr>
              <a:t>、</a:t>
            </a:r>
            <a:r>
              <a:rPr lang="el-GR" altLang="zh-CN" sz="2800" b="1" dirty="0">
                <a:solidFill>
                  <a:schemeClr val="tx1"/>
                </a:solidFill>
                <a:latin typeface="+mn-ea"/>
              </a:rPr>
              <a:t>α</a:t>
            </a:r>
            <a:r>
              <a:rPr lang="zh-CN" altLang="zh-CN" sz="2800" b="1" dirty="0" smtClean="0">
                <a:solidFill>
                  <a:schemeClr val="tx1"/>
                </a:solidFill>
                <a:latin typeface="+mn-ea"/>
              </a:rPr>
              <a:t>卤</a:t>
            </a:r>
            <a:r>
              <a:rPr lang="zh-CN" altLang="zh-CN" sz="2800" b="1" dirty="0">
                <a:solidFill>
                  <a:schemeClr val="tx1"/>
                </a:solidFill>
                <a:latin typeface="+mn-ea"/>
              </a:rPr>
              <a:t>代反应</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具有</a:t>
            </a:r>
            <a:r>
              <a:rPr lang="el-GR" altLang="zh-CN" sz="2800" dirty="0">
                <a:solidFill>
                  <a:schemeClr val="tx1"/>
                </a:solidFill>
                <a:latin typeface="+mn-ea"/>
              </a:rPr>
              <a:t>α</a:t>
            </a:r>
            <a:r>
              <a:rPr lang="zh-CN" altLang="zh-CN" sz="2800" dirty="0" smtClean="0">
                <a:solidFill>
                  <a:schemeClr val="tx1"/>
                </a:solidFill>
                <a:latin typeface="+mn-ea"/>
              </a:rPr>
              <a:t>氢</a:t>
            </a:r>
            <a:r>
              <a:rPr lang="zh-CN" altLang="zh-CN" sz="2800" dirty="0">
                <a:solidFill>
                  <a:schemeClr val="tx1"/>
                </a:solidFill>
                <a:latin typeface="+mn-ea"/>
              </a:rPr>
              <a:t>的羧酸在少量红磷或三溴化磷存在下与溴发生反应，</a:t>
            </a:r>
            <a:r>
              <a:rPr lang="zh-CN" altLang="zh-CN" sz="2800" dirty="0" smtClean="0">
                <a:solidFill>
                  <a:schemeClr val="tx1"/>
                </a:solidFill>
                <a:latin typeface="+mn-ea"/>
              </a:rPr>
              <a:t>得到</a:t>
            </a:r>
            <a:r>
              <a:rPr lang="el-GR" altLang="zh-CN" sz="2800" dirty="0">
                <a:solidFill>
                  <a:schemeClr val="tx1"/>
                </a:solidFill>
                <a:latin typeface="+mn-ea"/>
              </a:rPr>
              <a:t>α</a:t>
            </a:r>
            <a:r>
              <a:rPr lang="zh-CN" altLang="zh-CN" sz="2800" dirty="0" smtClean="0">
                <a:solidFill>
                  <a:schemeClr val="tx1"/>
                </a:solidFill>
                <a:latin typeface="+mn-ea"/>
              </a:rPr>
              <a:t>溴</a:t>
            </a:r>
            <a:r>
              <a:rPr lang="zh-CN" altLang="zh-CN" sz="2800" dirty="0">
                <a:solidFill>
                  <a:schemeClr val="tx1"/>
                </a:solidFill>
                <a:latin typeface="+mn-ea"/>
              </a:rPr>
              <a:t>代</a:t>
            </a:r>
            <a:r>
              <a:rPr lang="zh-CN" altLang="zh-CN" sz="2800" dirty="0" smtClean="0">
                <a:solidFill>
                  <a:schemeClr val="tx1"/>
                </a:solidFill>
                <a:latin typeface="+mn-ea"/>
              </a:rPr>
              <a:t>酸</a:t>
            </a:r>
            <a:r>
              <a:rPr lang="zh-CN" altLang="en-US" sz="2800" dirty="0" smtClean="0">
                <a:solidFill>
                  <a:schemeClr val="tx1"/>
                </a:solidFill>
                <a:latin typeface="+mn-ea"/>
              </a:rPr>
              <a:t>。</a:t>
            </a:r>
            <a:endParaRPr lang="zh-CN" altLang="zh-CN" sz="2800" dirty="0">
              <a:solidFill>
                <a:schemeClr val="tx1"/>
              </a:solidFill>
              <a:latin typeface="+mn-ea"/>
            </a:endParaRPr>
          </a:p>
          <a:p>
            <a:pPr marL="0" indent="0">
              <a:buNone/>
            </a:pPr>
            <a:endParaRPr lang="en-US" altLang="zh-CN" sz="2800" dirty="0" smtClean="0">
              <a:solidFill>
                <a:schemeClr val="tx1"/>
              </a:solidFill>
              <a:latin typeface="+mn-ea"/>
            </a:endParaRPr>
          </a:p>
          <a:p>
            <a:endParaRPr kumimoji="1" lang="en-US" altLang="zh-CN" dirty="0"/>
          </a:p>
          <a:p>
            <a:endParaRPr kumimoji="1" lang="zh-CN" altLang="en-US" dirty="0"/>
          </a:p>
        </p:txBody>
      </p:sp>
      <p:pic>
        <p:nvPicPr>
          <p:cNvPr id="4" name="图片 3" descr="屏幕快照 2018-11-14 14.47.1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178" y="3427415"/>
            <a:ext cx="8732822" cy="1401763"/>
          </a:xfrm>
          <a:prstGeom prst="rect">
            <a:avLst/>
          </a:prstGeom>
        </p:spPr>
      </p:pic>
    </p:spTree>
    <p:extLst>
      <p:ext uri="{BB962C8B-B14F-4D97-AF65-F5344CB8AC3E}">
        <p14:creationId xmlns:p14="http://schemas.microsoft.com/office/powerpoint/2010/main" val="3648871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28623" y="957241"/>
            <a:ext cx="8372461" cy="2300288"/>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反应</a:t>
            </a:r>
            <a:r>
              <a:rPr lang="zh-CN" altLang="zh-CN" sz="2800" dirty="0">
                <a:solidFill>
                  <a:schemeClr val="tx1"/>
                </a:solidFill>
                <a:latin typeface="+mn-ea"/>
              </a:rPr>
              <a:t>是分步进行的。首先是三溴化磷（若用红磷，与溴反应生成）与羧酸作用生成酰基溴</a:t>
            </a:r>
            <a:r>
              <a:rPr lang="zh-CN" altLang="zh-CN" sz="2800" dirty="0" smtClean="0">
                <a:solidFill>
                  <a:schemeClr val="tx1"/>
                </a:solidFill>
                <a:latin typeface="+mn-ea"/>
              </a:rPr>
              <a:t>，酰基</a:t>
            </a:r>
            <a:r>
              <a:rPr lang="zh-CN" altLang="zh-CN" sz="2800" dirty="0">
                <a:solidFill>
                  <a:schemeClr val="tx1"/>
                </a:solidFill>
                <a:latin typeface="+mn-ea"/>
              </a:rPr>
              <a:t>溴具有烯醇形式，它与溴加成</a:t>
            </a:r>
            <a:r>
              <a:rPr lang="zh-CN" altLang="zh-CN" sz="2800" dirty="0" smtClean="0">
                <a:solidFill>
                  <a:schemeClr val="tx1"/>
                </a:solidFill>
                <a:latin typeface="+mn-ea"/>
              </a:rPr>
              <a:t>得到</a:t>
            </a:r>
            <a:r>
              <a:rPr lang="el-GR" altLang="zh-CN" sz="2800" dirty="0">
                <a:solidFill>
                  <a:schemeClr val="tx1"/>
                </a:solidFill>
                <a:latin typeface="+mn-ea"/>
              </a:rPr>
              <a:t>α</a:t>
            </a:r>
            <a:r>
              <a:rPr lang="zh-CN" altLang="zh-CN" sz="2800" dirty="0" smtClean="0">
                <a:solidFill>
                  <a:schemeClr val="tx1"/>
                </a:solidFill>
                <a:latin typeface="+mn-ea"/>
              </a:rPr>
              <a:t>溴</a:t>
            </a:r>
            <a:r>
              <a:rPr lang="zh-CN" altLang="zh-CN" sz="2800" dirty="0">
                <a:solidFill>
                  <a:schemeClr val="tx1"/>
                </a:solidFill>
                <a:latin typeface="+mn-ea"/>
              </a:rPr>
              <a:t>代酰基溴，过量酸存在下发生溴的交换，最终</a:t>
            </a:r>
            <a:r>
              <a:rPr lang="zh-CN" altLang="zh-CN" sz="2800" dirty="0" smtClean="0">
                <a:solidFill>
                  <a:schemeClr val="tx1"/>
                </a:solidFill>
                <a:latin typeface="+mn-ea"/>
              </a:rPr>
              <a:t>生成</a:t>
            </a:r>
            <a:r>
              <a:rPr lang="el-GR" altLang="zh-CN" sz="2800" dirty="0" smtClean="0">
                <a:solidFill>
                  <a:schemeClr val="tx1"/>
                </a:solidFill>
                <a:latin typeface="+mn-ea"/>
              </a:rPr>
              <a:t>α</a:t>
            </a:r>
            <a:r>
              <a:rPr lang="zh-CN" altLang="zh-CN" sz="2800" dirty="0" smtClean="0">
                <a:solidFill>
                  <a:schemeClr val="tx1"/>
                </a:solidFill>
                <a:latin typeface="+mn-ea"/>
              </a:rPr>
              <a:t>溴</a:t>
            </a:r>
            <a:r>
              <a:rPr lang="zh-CN" altLang="zh-CN" sz="2800" dirty="0">
                <a:solidFill>
                  <a:schemeClr val="tx1"/>
                </a:solidFill>
                <a:latin typeface="+mn-ea"/>
              </a:rPr>
              <a:t>代羧酸。</a:t>
            </a:r>
          </a:p>
          <a:p>
            <a:endParaRPr kumimoji="1" lang="zh-CN" altLang="en-US" dirty="0"/>
          </a:p>
        </p:txBody>
      </p:sp>
      <p:pic>
        <p:nvPicPr>
          <p:cNvPr id="4" name="图片 3" descr="屏幕快照 2018-11-14 14.47.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3270" y="2725898"/>
            <a:ext cx="6756330" cy="3843177"/>
          </a:xfrm>
          <a:prstGeom prst="rect">
            <a:avLst/>
          </a:prstGeom>
        </p:spPr>
      </p:pic>
    </p:spTree>
    <p:extLst>
      <p:ext uri="{BB962C8B-B14F-4D97-AF65-F5344CB8AC3E}">
        <p14:creationId xmlns:p14="http://schemas.microsoft.com/office/powerpoint/2010/main" val="26874904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42928" y="900088"/>
            <a:ext cx="8229600" cy="3829075"/>
          </a:xfrm>
        </p:spPr>
        <p:txBody>
          <a:bodyPr>
            <a:normAutofit lnSpcReduction="10000"/>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这个</a:t>
            </a:r>
            <a:r>
              <a:rPr lang="zh-CN" altLang="zh-CN" sz="2800" dirty="0">
                <a:solidFill>
                  <a:schemeClr val="tx1"/>
                </a:solidFill>
                <a:latin typeface="+mn-ea"/>
              </a:rPr>
              <a:t>反应采用三氯化磷与氯反应可以</a:t>
            </a:r>
            <a:r>
              <a:rPr lang="zh-CN" altLang="zh-CN" sz="2800" dirty="0" smtClean="0">
                <a:solidFill>
                  <a:schemeClr val="tx1"/>
                </a:solidFill>
                <a:latin typeface="+mn-ea"/>
              </a:rPr>
              <a:t>制备</a:t>
            </a:r>
            <a:r>
              <a:rPr lang="el-GR" altLang="zh-CN" sz="2800" dirty="0">
                <a:solidFill>
                  <a:schemeClr val="tx1"/>
                </a:solidFill>
                <a:latin typeface="+mn-ea"/>
              </a:rPr>
              <a:t>α</a:t>
            </a:r>
            <a:r>
              <a:rPr lang="zh-CN" altLang="zh-CN" sz="2800" dirty="0" smtClean="0">
                <a:solidFill>
                  <a:schemeClr val="tx1"/>
                </a:solidFill>
                <a:latin typeface="+mn-ea"/>
              </a:rPr>
              <a:t>氯</a:t>
            </a:r>
            <a:r>
              <a:rPr lang="zh-CN" altLang="zh-CN" sz="2800" dirty="0">
                <a:solidFill>
                  <a:schemeClr val="tx1"/>
                </a:solidFill>
                <a:latin typeface="+mn-ea"/>
              </a:rPr>
              <a:t>代羧酸。应该注意的是该反应中红磷</a:t>
            </a:r>
            <a:r>
              <a:rPr lang="zh-CN" altLang="zh-CN" sz="2800" dirty="0" smtClean="0">
                <a:solidFill>
                  <a:schemeClr val="tx1"/>
                </a:solidFill>
                <a:latin typeface="+mn-ea"/>
              </a:rPr>
              <a:t>或三</a:t>
            </a:r>
            <a:r>
              <a:rPr lang="zh-CN" altLang="zh-CN" sz="2800" dirty="0">
                <a:solidFill>
                  <a:schemeClr val="tx1"/>
                </a:solidFill>
                <a:latin typeface="+mn-ea"/>
              </a:rPr>
              <a:t>卤化磷是催化量的，如果用量发生改变将会得到不同产物</a:t>
            </a:r>
            <a:r>
              <a:rPr lang="en-US" altLang="zh-CN" sz="2800" dirty="0">
                <a:solidFill>
                  <a:schemeClr val="tx1"/>
                </a:solidFill>
                <a:latin typeface="+mn-ea"/>
              </a:rPr>
              <a:t>(</a:t>
            </a:r>
            <a:r>
              <a:rPr lang="zh-CN" altLang="zh-CN" sz="2800" dirty="0">
                <a:solidFill>
                  <a:schemeClr val="tx1"/>
                </a:solidFill>
                <a:latin typeface="+mn-ea"/>
              </a:rPr>
              <a:t>参见问题</a:t>
            </a:r>
            <a:r>
              <a:rPr lang="en-US" altLang="zh-CN" sz="2800" dirty="0">
                <a:solidFill>
                  <a:schemeClr val="tx1"/>
                </a:solidFill>
                <a:latin typeface="+mn-ea"/>
              </a:rPr>
              <a:t>14-7)</a:t>
            </a:r>
            <a:r>
              <a:rPr lang="zh-CN" altLang="zh-CN" sz="2800" dirty="0" smtClean="0">
                <a:solidFill>
                  <a:schemeClr val="tx1"/>
                </a:solidFill>
                <a:latin typeface="+mn-ea"/>
              </a:rPr>
              <a:t>。</a:t>
            </a:r>
            <a:endParaRPr lang="en-US" altLang="zh-CN" sz="2800" dirty="0" smtClean="0">
              <a:solidFill>
                <a:schemeClr val="tx1"/>
              </a:solidFill>
              <a:latin typeface="+mn-ea"/>
            </a:endParaRPr>
          </a:p>
          <a:p>
            <a:pPr marL="0" indent="0">
              <a:buNone/>
            </a:pPr>
            <a:r>
              <a:rPr lang="en-US" altLang="zh-CN" sz="2800" dirty="0">
                <a:solidFill>
                  <a:schemeClr val="tx1"/>
                </a:solidFill>
                <a:latin typeface="+mn-ea"/>
              </a:rPr>
              <a:t> </a:t>
            </a:r>
            <a:r>
              <a:rPr lang="en-US" altLang="zh-CN" sz="2800" dirty="0" smtClean="0">
                <a:solidFill>
                  <a:schemeClr val="tx1"/>
                </a:solidFill>
                <a:latin typeface="+mn-ea"/>
              </a:rPr>
              <a:t>   </a:t>
            </a:r>
          </a:p>
          <a:p>
            <a:pPr marL="0" indent="0">
              <a:buNone/>
            </a:pPr>
            <a:endParaRPr lang="en-US" altLang="zh-CN" dirty="0" smtClean="0">
              <a:solidFill>
                <a:schemeClr val="tx1"/>
              </a:solidFill>
              <a:latin typeface="+mn-ea"/>
            </a:endParaRPr>
          </a:p>
          <a:p>
            <a:pPr marL="0" indent="0">
              <a:buNone/>
            </a:pPr>
            <a:r>
              <a:rPr lang="zh-CN" altLang="zh-CN" dirty="0" smtClean="0">
                <a:solidFill>
                  <a:schemeClr val="tx1"/>
                </a:solidFill>
                <a:latin typeface="+mn-ea"/>
              </a:rPr>
              <a:t>问题</a:t>
            </a:r>
            <a:r>
              <a:rPr lang="en-US" altLang="zh-CN" dirty="0">
                <a:solidFill>
                  <a:schemeClr val="tx1"/>
                </a:solidFill>
                <a:latin typeface="+mn-ea"/>
              </a:rPr>
              <a:t>14-7</a:t>
            </a:r>
            <a:r>
              <a:rPr lang="zh-CN" altLang="zh-CN" dirty="0" smtClean="0">
                <a:solidFill>
                  <a:schemeClr val="tx1"/>
                </a:solidFill>
                <a:latin typeface="+mn-ea"/>
              </a:rPr>
              <a:t>写出</a:t>
            </a:r>
            <a:r>
              <a:rPr lang="el-GR" altLang="zh-CN" dirty="0">
                <a:solidFill>
                  <a:schemeClr val="tx1"/>
                </a:solidFill>
                <a:latin typeface="+mn-ea"/>
              </a:rPr>
              <a:t>α</a:t>
            </a:r>
            <a:r>
              <a:rPr lang="en-US" altLang="zh-CN" dirty="0" smtClean="0">
                <a:solidFill>
                  <a:schemeClr val="tx1"/>
                </a:solidFill>
                <a:latin typeface="+mn-ea"/>
              </a:rPr>
              <a:t> </a:t>
            </a:r>
            <a:r>
              <a:rPr lang="en-US" altLang="zh-CN" dirty="0">
                <a:solidFill>
                  <a:schemeClr val="tx1"/>
                </a:solidFill>
                <a:latin typeface="+mn-ea"/>
              </a:rPr>
              <a:t>-</a:t>
            </a:r>
            <a:r>
              <a:rPr lang="zh-CN" altLang="zh-CN" dirty="0">
                <a:solidFill>
                  <a:schemeClr val="tx1"/>
                </a:solidFill>
                <a:latin typeface="+mn-ea"/>
              </a:rPr>
              <a:t>苯乙酸与溴、红磷和三溴化磷反应的产物。</a:t>
            </a:r>
            <a:endParaRPr lang="zh-CN" altLang="zh-CN" dirty="0">
              <a:solidFill>
                <a:schemeClr val="tx1"/>
              </a:solidFill>
              <a:latin typeface="+mn-ea"/>
            </a:endParaRPr>
          </a:p>
          <a:p>
            <a:endParaRPr kumimoji="1" lang="zh-CN" altLang="en-US" dirty="0">
              <a:solidFill>
                <a:schemeClr val="tx1"/>
              </a:solidFill>
            </a:endParaRPr>
          </a:p>
        </p:txBody>
      </p:sp>
      <p:pic>
        <p:nvPicPr>
          <p:cNvPr id="11265" name="Picture 1" descr="C:\Users\dmt\AppData\Roaming\Tencent\Users\280268031\QQ\WinTemp\RichOle\BGRJ34(81JMP4VP{75U@MU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41" y="4271950"/>
            <a:ext cx="851662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4079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57216" y="1528761"/>
            <a:ext cx="8229600" cy="1200150"/>
          </a:xfrm>
        </p:spPr>
        <p:txBody>
          <a:bodyPr/>
          <a:lstStyle/>
          <a:p>
            <a:pPr marL="0" indent="0">
              <a:buNone/>
            </a:pPr>
            <a:r>
              <a:rPr lang="zh-CN" altLang="zh-CN" sz="2800" b="1" dirty="0">
                <a:solidFill>
                  <a:schemeClr val="tx1"/>
                </a:solidFill>
                <a:latin typeface="+mn-ea"/>
              </a:rPr>
              <a:t>五、二元羧酸的酸性和热分解反应</a:t>
            </a:r>
            <a:r>
              <a:rPr lang="zh-CN" altLang="zh-CN" sz="2800" dirty="0">
                <a:solidFill>
                  <a:schemeClr val="tx1"/>
                </a:solidFill>
                <a:latin typeface="+mn-ea"/>
              </a:rPr>
              <a:t> </a:t>
            </a:r>
            <a:endParaRPr lang="en-US" altLang="zh-CN" sz="2800" dirty="0" smtClean="0">
              <a:solidFill>
                <a:schemeClr val="tx1"/>
              </a:solidFill>
              <a:latin typeface="+mn-ea"/>
            </a:endParaRPr>
          </a:p>
          <a:p>
            <a:pPr marL="0" indent="0">
              <a:buNone/>
            </a:pPr>
            <a:r>
              <a:rPr lang="zh-CN" altLang="zh-CN" sz="2800" dirty="0" smtClean="0">
                <a:solidFill>
                  <a:schemeClr val="tx1"/>
                </a:solidFill>
                <a:latin typeface="+mn-ea"/>
              </a:rPr>
              <a:t>1</a:t>
            </a:r>
            <a:r>
              <a:rPr lang="en-US" altLang="zh-CN" sz="2800" dirty="0">
                <a:solidFill>
                  <a:schemeClr val="tx1"/>
                </a:solidFill>
                <a:latin typeface="+mn-ea"/>
              </a:rPr>
              <a:t>.</a:t>
            </a:r>
            <a:r>
              <a:rPr lang="zh-CN" altLang="zh-CN" sz="2800" dirty="0">
                <a:solidFill>
                  <a:schemeClr val="tx1"/>
                </a:solidFill>
                <a:latin typeface="+mn-ea"/>
              </a:rPr>
              <a:t>酸性</a:t>
            </a:r>
          </a:p>
          <a:p>
            <a:endParaRPr kumimoji="1" lang="zh-CN" altLang="en-US" dirty="0"/>
          </a:p>
        </p:txBody>
      </p:sp>
      <p:pic>
        <p:nvPicPr>
          <p:cNvPr id="4" name="图片 3" descr="屏幕快照 2018-11-14 14.50.5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588" y="3145628"/>
            <a:ext cx="8939696" cy="1103317"/>
          </a:xfrm>
          <a:prstGeom prst="rect">
            <a:avLst/>
          </a:prstGeom>
        </p:spPr>
      </p:pic>
    </p:spTree>
    <p:extLst>
      <p:ext uri="{BB962C8B-B14F-4D97-AF65-F5344CB8AC3E}">
        <p14:creationId xmlns:p14="http://schemas.microsoft.com/office/powerpoint/2010/main" val="589578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42928" y="385720"/>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第一</a:t>
            </a:r>
            <a:r>
              <a:rPr lang="zh-CN" altLang="zh-CN" sz="2800" dirty="0">
                <a:solidFill>
                  <a:schemeClr val="tx1"/>
                </a:solidFill>
                <a:latin typeface="+mn-ea"/>
              </a:rPr>
              <a:t>个</a:t>
            </a:r>
            <a:r>
              <a:rPr lang="zh-CN" altLang="zh-CN" sz="2800" dirty="0" smtClean="0">
                <a:solidFill>
                  <a:schemeClr val="tx1"/>
                </a:solidFill>
                <a:latin typeface="+mn-ea"/>
              </a:rPr>
              <a:t>离解常数</a:t>
            </a:r>
            <a:r>
              <a:rPr lang="en-US" altLang="zh-CN" sz="2800" dirty="0" smtClean="0">
                <a:solidFill>
                  <a:schemeClr val="tx1"/>
                </a:solidFill>
                <a:latin typeface="+mn-ea"/>
              </a:rPr>
              <a:t>K</a:t>
            </a:r>
            <a:r>
              <a:rPr lang="en-US" altLang="zh-CN" sz="2800" baseline="-25000" dirty="0" smtClean="0">
                <a:solidFill>
                  <a:schemeClr val="tx1"/>
                </a:solidFill>
                <a:latin typeface="+mn-ea"/>
              </a:rPr>
              <a:t>a1</a:t>
            </a:r>
            <a:r>
              <a:rPr lang="zh-CN" altLang="zh-CN" sz="2800" dirty="0" smtClean="0">
                <a:solidFill>
                  <a:schemeClr val="tx1"/>
                </a:solidFill>
                <a:latin typeface="+mn-ea"/>
              </a:rPr>
              <a:t>要</a:t>
            </a:r>
            <a:r>
              <a:rPr lang="zh-CN" altLang="zh-CN" sz="2800" dirty="0">
                <a:solidFill>
                  <a:schemeClr val="tx1"/>
                </a:solidFill>
                <a:latin typeface="+mn-ea"/>
              </a:rPr>
              <a:t>大，也就是说第一个质子容易离解。一般情况下</a:t>
            </a:r>
            <a:r>
              <a:rPr lang="en-US" altLang="zh-CN" sz="2800" dirty="0">
                <a:solidFill>
                  <a:schemeClr val="tx1"/>
                </a:solidFill>
                <a:latin typeface="+mn-ea"/>
              </a:rPr>
              <a:t>, K</a:t>
            </a:r>
            <a:r>
              <a:rPr lang="en-US" altLang="zh-CN" sz="2800" baseline="-25000" dirty="0">
                <a:solidFill>
                  <a:schemeClr val="tx1"/>
                </a:solidFill>
                <a:latin typeface="+mn-ea"/>
              </a:rPr>
              <a:t>a1</a:t>
            </a:r>
            <a:r>
              <a:rPr lang="zh-CN" altLang="zh-CN" sz="2800" dirty="0" smtClean="0">
                <a:solidFill>
                  <a:schemeClr val="tx1"/>
                </a:solidFill>
                <a:latin typeface="+mn-ea"/>
              </a:rPr>
              <a:t>值</a:t>
            </a:r>
            <a:r>
              <a:rPr lang="zh-CN" altLang="zh-CN" sz="2800" dirty="0">
                <a:solidFill>
                  <a:schemeClr val="tx1"/>
                </a:solidFill>
                <a:latin typeface="+mn-ea"/>
              </a:rPr>
              <a:t>或</a:t>
            </a:r>
            <a:r>
              <a:rPr lang="en-US" altLang="zh-CN" sz="2800" dirty="0" err="1">
                <a:solidFill>
                  <a:schemeClr val="tx1"/>
                </a:solidFill>
                <a:latin typeface="+mn-ea"/>
              </a:rPr>
              <a:t>pK</a:t>
            </a:r>
            <a:r>
              <a:rPr lang="en-US" altLang="zh-CN" sz="2800" baseline="-25000" dirty="0" err="1">
                <a:solidFill>
                  <a:schemeClr val="tx1"/>
                </a:solidFill>
                <a:latin typeface="+mn-ea"/>
              </a:rPr>
              <a:t>;l</a:t>
            </a:r>
            <a:r>
              <a:rPr lang="en-US" altLang="zh-CN" sz="2800" baseline="-25000" dirty="0">
                <a:solidFill>
                  <a:schemeClr val="tx1"/>
                </a:solidFill>
                <a:latin typeface="+mn-ea"/>
              </a:rPr>
              <a:t>|</a:t>
            </a:r>
            <a:r>
              <a:rPr lang="zh-CN" altLang="zh-CN" sz="2800" dirty="0">
                <a:solidFill>
                  <a:schemeClr val="tx1"/>
                </a:solidFill>
                <a:latin typeface="+mn-ea"/>
              </a:rPr>
              <a:t>值</a:t>
            </a:r>
            <a:r>
              <a:rPr lang="zh-CN" altLang="zh-CN" sz="2800" dirty="0" smtClean="0">
                <a:solidFill>
                  <a:schemeClr val="tx1"/>
                </a:solidFill>
                <a:latin typeface="+mn-ea"/>
              </a:rPr>
              <a:t>可以</a:t>
            </a:r>
            <a:r>
              <a:rPr lang="zh-CN" altLang="zh-CN" sz="2800" dirty="0">
                <a:solidFill>
                  <a:schemeClr val="tx1"/>
                </a:solidFill>
                <a:latin typeface="+mn-ea"/>
              </a:rPr>
              <a:t>描述它的酸性强度。二元酸的酸性比一元酸强，这是预料之中的。因羧基是拉电子基团，</a:t>
            </a:r>
            <a:r>
              <a:rPr lang="zh-CN" altLang="zh-CN" sz="2800" dirty="0" smtClean="0">
                <a:solidFill>
                  <a:schemeClr val="tx1"/>
                </a:solidFill>
                <a:latin typeface="+mn-ea"/>
              </a:rPr>
              <a:t>可以</a:t>
            </a:r>
            <a:r>
              <a:rPr lang="zh-CN" altLang="zh-CN" sz="2800" dirty="0">
                <a:solidFill>
                  <a:schemeClr val="tx1"/>
                </a:solidFill>
                <a:latin typeface="+mn-ea"/>
              </a:rPr>
              <a:t>通过诱导效应使另一羧基上的氢以质子形式离解，</a:t>
            </a:r>
            <a:r>
              <a:rPr lang="en-US" altLang="zh-CN" sz="2800" dirty="0" smtClean="0">
                <a:solidFill>
                  <a:schemeClr val="tx1"/>
                </a:solidFill>
                <a:latin typeface="+mn-ea"/>
              </a:rPr>
              <a:t>pK</a:t>
            </a:r>
            <a:r>
              <a:rPr lang="en-US" altLang="zh-CN" sz="2800" baseline="-25000" dirty="0" smtClean="0">
                <a:solidFill>
                  <a:schemeClr val="tx1"/>
                </a:solidFill>
                <a:latin typeface="+mn-ea"/>
              </a:rPr>
              <a:t>a1</a:t>
            </a:r>
            <a:r>
              <a:rPr lang="zh-CN" altLang="zh-CN" sz="2800" dirty="0" smtClean="0">
                <a:solidFill>
                  <a:schemeClr val="tx1"/>
                </a:solidFill>
                <a:latin typeface="+mn-ea"/>
              </a:rPr>
              <a:t>值</a:t>
            </a:r>
            <a:r>
              <a:rPr lang="zh-CN" altLang="zh-CN" sz="2800" dirty="0">
                <a:solidFill>
                  <a:schemeClr val="tx1"/>
                </a:solidFill>
                <a:latin typeface="+mn-ea"/>
              </a:rPr>
              <a:t>应小于一元酸</a:t>
            </a:r>
            <a:r>
              <a:rPr lang="zh-CN" altLang="zh-CN" sz="2800" dirty="0" smtClean="0">
                <a:solidFill>
                  <a:schemeClr val="tx1"/>
                </a:solidFill>
                <a:latin typeface="+mn-ea"/>
              </a:rPr>
              <a:t>的</a:t>
            </a:r>
            <a:r>
              <a:rPr lang="en-US" altLang="zh-CN" sz="2800" dirty="0" err="1" smtClean="0">
                <a:solidFill>
                  <a:schemeClr val="tx1"/>
                </a:solidFill>
                <a:latin typeface="+mn-ea"/>
              </a:rPr>
              <a:t>K</a:t>
            </a:r>
            <a:r>
              <a:rPr lang="en-US" altLang="zh-CN" sz="2800" baseline="-25000" dirty="0" err="1" smtClean="0">
                <a:solidFill>
                  <a:schemeClr val="tx1"/>
                </a:solidFill>
                <a:latin typeface="+mn-ea"/>
              </a:rPr>
              <a:t>a</a:t>
            </a:r>
            <a:r>
              <a:rPr lang="zh-CN" altLang="zh-CN" sz="2800" dirty="0" smtClean="0">
                <a:solidFill>
                  <a:schemeClr val="tx1"/>
                </a:solidFill>
                <a:latin typeface="+mn-ea"/>
              </a:rPr>
              <a:t>值</a:t>
            </a:r>
            <a:r>
              <a:rPr lang="zh-CN" altLang="zh-CN" sz="2800" dirty="0">
                <a:solidFill>
                  <a:schemeClr val="tx1"/>
                </a:solidFill>
                <a:latin typeface="+mn-ea"/>
              </a:rPr>
              <a:t>。不难</a:t>
            </a:r>
            <a:r>
              <a:rPr lang="zh-CN" altLang="zh-CN" sz="2800" dirty="0" smtClean="0">
                <a:solidFill>
                  <a:schemeClr val="tx1"/>
                </a:solidFill>
                <a:latin typeface="+mn-ea"/>
              </a:rPr>
              <a:t>想象</a:t>
            </a:r>
            <a:r>
              <a:rPr lang="zh-CN" altLang="zh-CN" sz="2800" dirty="0">
                <a:solidFill>
                  <a:schemeClr val="tx1"/>
                </a:solidFill>
                <a:latin typeface="+mn-ea"/>
              </a:rPr>
              <a:t>，两个羧基的距离越近</a:t>
            </a:r>
            <a:r>
              <a:rPr lang="zh-CN" altLang="zh-CN" sz="2800" dirty="0" smtClean="0">
                <a:solidFill>
                  <a:schemeClr val="tx1"/>
                </a:solidFill>
                <a:latin typeface="+mn-ea"/>
              </a:rPr>
              <a:t>，</a:t>
            </a:r>
            <a:r>
              <a:rPr lang="en-US" altLang="zh-CN" sz="2800" dirty="0">
                <a:solidFill>
                  <a:schemeClr val="tx1"/>
                </a:solidFill>
                <a:latin typeface="+mn-ea"/>
              </a:rPr>
              <a:t> pK</a:t>
            </a:r>
            <a:r>
              <a:rPr lang="en-US" altLang="zh-CN" sz="2800" baseline="-25000" dirty="0">
                <a:solidFill>
                  <a:schemeClr val="tx1"/>
                </a:solidFill>
                <a:latin typeface="+mn-ea"/>
              </a:rPr>
              <a:t>a1</a:t>
            </a:r>
            <a:r>
              <a:rPr lang="zh-CN" altLang="zh-CN" sz="2800" dirty="0" smtClean="0">
                <a:solidFill>
                  <a:schemeClr val="tx1"/>
                </a:solidFill>
                <a:latin typeface="+mn-ea"/>
              </a:rPr>
              <a:t>值</a:t>
            </a:r>
            <a:r>
              <a:rPr lang="zh-CN" altLang="zh-CN" sz="2800" dirty="0">
                <a:solidFill>
                  <a:schemeClr val="tx1"/>
                </a:solidFill>
                <a:latin typeface="+mn-ea"/>
              </a:rPr>
              <a:t>越小，酸性越强。表</a:t>
            </a:r>
            <a:r>
              <a:rPr lang="en-US" altLang="zh-CN" sz="2800" dirty="0">
                <a:solidFill>
                  <a:schemeClr val="tx1"/>
                </a:solidFill>
                <a:latin typeface="+mn-ea"/>
              </a:rPr>
              <a:t>14-3</a:t>
            </a:r>
            <a:r>
              <a:rPr lang="zh-CN" altLang="zh-CN" sz="2800" dirty="0">
                <a:solidFill>
                  <a:schemeClr val="tx1"/>
                </a:solidFill>
                <a:latin typeface="+mn-ea"/>
              </a:rPr>
              <a:t>列出了一些二元酸</a:t>
            </a:r>
            <a:r>
              <a:rPr lang="zh-CN" altLang="zh-CN" sz="2800" dirty="0" smtClean="0">
                <a:solidFill>
                  <a:schemeClr val="tx1"/>
                </a:solidFill>
                <a:latin typeface="+mn-ea"/>
              </a:rPr>
              <a:t>的</a:t>
            </a:r>
            <a:r>
              <a:rPr lang="en-US" altLang="zh-CN" sz="2800" dirty="0" err="1" smtClean="0">
                <a:solidFill>
                  <a:schemeClr val="tx1"/>
                </a:solidFill>
                <a:latin typeface="+mn-ea"/>
              </a:rPr>
              <a:t>pK</a:t>
            </a:r>
            <a:r>
              <a:rPr lang="en-US" altLang="zh-CN" sz="2800" baseline="-25000" dirty="0" err="1" smtClean="0">
                <a:solidFill>
                  <a:schemeClr val="tx1"/>
                </a:solidFill>
                <a:latin typeface="+mn-ea"/>
              </a:rPr>
              <a:t>a</a:t>
            </a:r>
            <a:r>
              <a:rPr lang="zh-CN" altLang="zh-CN" sz="2800" dirty="0" smtClean="0">
                <a:solidFill>
                  <a:schemeClr val="tx1"/>
                </a:solidFill>
                <a:latin typeface="+mn-ea"/>
              </a:rPr>
              <a:t>值</a:t>
            </a:r>
            <a:r>
              <a:rPr lang="zh-CN" altLang="zh-CN" sz="2800" dirty="0">
                <a:solidFill>
                  <a:schemeClr val="tx1"/>
                </a:solidFill>
                <a:latin typeface="+mn-ea"/>
              </a:rPr>
              <a:t>。</a:t>
            </a:r>
          </a:p>
          <a:p>
            <a:endParaRPr kumimoji="1" lang="zh-CN" altLang="en-US" dirty="0"/>
          </a:p>
        </p:txBody>
      </p:sp>
      <p:pic>
        <p:nvPicPr>
          <p:cNvPr id="12289" name="Picture 1" descr="C:\Users\dmt\AppData\Roaming\Tencent\Users\280268031\QQ\WinTemp\RichOle\[H(]X48%G]U58UI9FHPF@R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429" y="3491365"/>
            <a:ext cx="6492775" cy="3080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060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descr="C:\Users\dmt\AppData\Roaming\Tencent\Users\280268031\QQ\WinTemp\RichOle\N6L1[4WLY577Q2)Y[LLHO@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56" y="197427"/>
            <a:ext cx="7124081" cy="4103110"/>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C:\Users\dmt\AppData\Roaming\Tencent\Users\280268031\QQ\WinTemp\RichOle\[QYPA~_4OB71D4)4FL$PNP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0494" y="4352488"/>
            <a:ext cx="7304438" cy="23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8342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85792" y="1128696"/>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二</a:t>
            </a:r>
            <a:r>
              <a:rPr lang="zh-CN" altLang="zh-CN" sz="2800" dirty="0">
                <a:solidFill>
                  <a:schemeClr val="tx1"/>
                </a:solidFill>
                <a:latin typeface="+mn-ea"/>
              </a:rPr>
              <a:t>元羧酸在化学上有一元酸的通性。它可与碱反应，也能酯化</a:t>
            </a:r>
            <a:r>
              <a:rPr lang="zh-CN" altLang="zh-CN" sz="2800" dirty="0" smtClean="0">
                <a:solidFill>
                  <a:schemeClr val="tx1"/>
                </a:solidFill>
                <a:latin typeface="+mn-ea"/>
              </a:rPr>
              <a:t>，</a:t>
            </a:r>
            <a:r>
              <a:rPr lang="el-GR" altLang="zh-CN" sz="2800" dirty="0">
                <a:solidFill>
                  <a:schemeClr val="tx1"/>
                </a:solidFill>
                <a:latin typeface="+mn-ea"/>
              </a:rPr>
              <a:t> </a:t>
            </a:r>
            <a:r>
              <a:rPr lang="el-GR" altLang="zh-CN" sz="2800" dirty="0" smtClean="0">
                <a:solidFill>
                  <a:schemeClr val="tx1"/>
                </a:solidFill>
                <a:latin typeface="+mn-ea"/>
              </a:rPr>
              <a:t>α</a:t>
            </a:r>
            <a:r>
              <a:rPr lang="zh-CN" altLang="en-US" sz="2800" dirty="0" smtClean="0">
                <a:solidFill>
                  <a:schemeClr val="tx1"/>
                </a:solidFill>
                <a:latin typeface="+mn-ea"/>
              </a:rPr>
              <a:t>卤</a:t>
            </a:r>
            <a:r>
              <a:rPr lang="zh-CN" altLang="zh-CN" sz="2800" dirty="0" smtClean="0">
                <a:solidFill>
                  <a:schemeClr val="tx1"/>
                </a:solidFill>
                <a:latin typeface="+mn-ea"/>
              </a:rPr>
              <a:t>代</a:t>
            </a:r>
            <a:r>
              <a:rPr lang="zh-CN" altLang="zh-CN" sz="2800" dirty="0">
                <a:solidFill>
                  <a:schemeClr val="tx1"/>
                </a:solidFill>
                <a:latin typeface="+mn-ea"/>
              </a:rPr>
              <a:t>等，在此不重复</a:t>
            </a:r>
            <a:r>
              <a:rPr lang="zh-CN" altLang="zh-CN" sz="2800" dirty="0" smtClean="0">
                <a:solidFill>
                  <a:schemeClr val="tx1"/>
                </a:solidFill>
                <a:latin typeface="+mn-ea"/>
              </a:rPr>
              <a:t>讨论</a:t>
            </a:r>
            <a:r>
              <a:rPr lang="zh-CN" altLang="zh-CN" sz="2800" dirty="0">
                <a:solidFill>
                  <a:schemeClr val="tx1"/>
                </a:solidFill>
                <a:latin typeface="+mn-ea"/>
              </a:rPr>
              <a:t>。二元酸的特征反应是受热分解。不同的二元酸受热得到不同产物。草酸和丙二酸加热</a:t>
            </a:r>
            <a:r>
              <a:rPr lang="zh-CN" altLang="zh-CN" sz="2800" dirty="0" smtClean="0">
                <a:solidFill>
                  <a:schemeClr val="tx1"/>
                </a:solidFill>
                <a:latin typeface="+mn-ea"/>
              </a:rPr>
              <a:t>脱羧</a:t>
            </a:r>
            <a:r>
              <a:rPr lang="zh-CN" altLang="zh-CN" sz="2800" dirty="0">
                <a:solidFill>
                  <a:schemeClr val="tx1"/>
                </a:solidFill>
                <a:latin typeface="+mn-ea"/>
              </a:rPr>
              <a:t>，丁二酸和戊二酸则失水成酸酐，己二酸和庚二酸既脱羧又失水生成五、六元环酮。更长</a:t>
            </a:r>
            <a:r>
              <a:rPr lang="zh-CN" altLang="zh-CN" sz="2800" dirty="0" smtClean="0">
                <a:solidFill>
                  <a:schemeClr val="tx1"/>
                </a:solidFill>
                <a:latin typeface="+mn-ea"/>
              </a:rPr>
              <a:t>碳链</a:t>
            </a:r>
            <a:r>
              <a:rPr lang="zh-CN" altLang="zh-CN" sz="2800" dirty="0">
                <a:solidFill>
                  <a:schemeClr val="tx1"/>
                </a:solidFill>
                <a:latin typeface="+mn-ea"/>
              </a:rPr>
              <a:t>的二酸受热往往生成聚酐。布郎克</a:t>
            </a:r>
            <a:r>
              <a:rPr lang="en-US" altLang="zh-CN" sz="2800" dirty="0">
                <a:solidFill>
                  <a:schemeClr val="tx1"/>
                </a:solidFill>
                <a:latin typeface="+mn-ea"/>
              </a:rPr>
              <a:t>（Blanc)</a:t>
            </a:r>
            <a:r>
              <a:rPr lang="zh-CN" altLang="zh-CN" sz="2800" dirty="0">
                <a:solidFill>
                  <a:schemeClr val="tx1"/>
                </a:solidFill>
                <a:latin typeface="+mn-ea"/>
              </a:rPr>
              <a:t>对此进行研究后提出五、六元环容易形成</a:t>
            </a:r>
            <a:r>
              <a:rPr lang="zh-CN" altLang="zh-CN" sz="2800" dirty="0" smtClean="0">
                <a:solidFill>
                  <a:schemeClr val="tx1"/>
                </a:solidFill>
                <a:latin typeface="+mn-ea"/>
              </a:rPr>
              <a:t>的规律</a:t>
            </a:r>
            <a:r>
              <a:rPr lang="zh-CN" altLang="zh-CN" sz="2800" dirty="0">
                <a:solidFill>
                  <a:schemeClr val="tx1"/>
                </a:solidFill>
                <a:latin typeface="+mn-ea"/>
              </a:rPr>
              <a:t>。</a:t>
            </a:r>
          </a:p>
          <a:p>
            <a:endParaRPr kumimoji="1" lang="zh-CN" altLang="en-US" dirty="0"/>
          </a:p>
        </p:txBody>
      </p:sp>
    </p:spTree>
    <p:extLst>
      <p:ext uri="{BB962C8B-B14F-4D97-AF65-F5344CB8AC3E}">
        <p14:creationId xmlns:p14="http://schemas.microsoft.com/office/powerpoint/2010/main" val="1073351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00080" y="1171560"/>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相对</a:t>
            </a:r>
            <a:r>
              <a:rPr lang="zh-CN" altLang="zh-CN" sz="2800" dirty="0">
                <a:solidFill>
                  <a:schemeClr val="tx1"/>
                </a:solidFill>
                <a:latin typeface="+mn-ea"/>
              </a:rPr>
              <a:t>分子质量大的羧酸</a:t>
            </a:r>
            <a:r>
              <a:rPr lang="en-US" altLang="zh-CN" sz="2800" dirty="0" smtClean="0">
                <a:solidFill>
                  <a:schemeClr val="tx1"/>
                </a:solidFill>
                <a:latin typeface="+mn-ea"/>
              </a:rPr>
              <a:t>（C</a:t>
            </a:r>
            <a:r>
              <a:rPr lang="en-US" altLang="zh-CN" sz="2800" baseline="-25000" dirty="0">
                <a:solidFill>
                  <a:schemeClr val="tx1"/>
                </a:solidFill>
                <a:latin typeface="+mn-ea"/>
              </a:rPr>
              <a:t>1</a:t>
            </a:r>
            <a:r>
              <a:rPr lang="en-US" altLang="zh-CN" sz="2800" baseline="-25000" dirty="0" smtClean="0">
                <a:solidFill>
                  <a:schemeClr val="tx1"/>
                </a:solidFill>
                <a:latin typeface="+mn-ea"/>
              </a:rPr>
              <a:t>2</a:t>
            </a:r>
            <a:r>
              <a:rPr lang="en-US" altLang="zh-CN" sz="2800" dirty="0" smtClean="0">
                <a:solidFill>
                  <a:schemeClr val="tx1"/>
                </a:solidFill>
                <a:latin typeface="+mn-ea"/>
              </a:rPr>
              <a:t>〜C</a:t>
            </a:r>
            <a:r>
              <a:rPr lang="en-US" altLang="zh-CN" sz="2800" baseline="-25000" dirty="0" smtClean="0">
                <a:solidFill>
                  <a:schemeClr val="tx1"/>
                </a:solidFill>
                <a:latin typeface="+mn-ea"/>
              </a:rPr>
              <a:t>18</a:t>
            </a:r>
            <a:r>
              <a:rPr lang="en-US" altLang="zh-CN" sz="2800" dirty="0">
                <a:solidFill>
                  <a:schemeClr val="tx1"/>
                </a:solidFill>
                <a:latin typeface="+mn-ea"/>
              </a:rPr>
              <a:t>)</a:t>
            </a:r>
            <a:r>
              <a:rPr lang="zh-CN" altLang="zh-CN" sz="2800" dirty="0">
                <a:solidFill>
                  <a:schemeClr val="tx1"/>
                </a:solidFill>
                <a:latin typeface="+mn-ea"/>
              </a:rPr>
              <a:t>的钠盐可由油脂水解得到（见</a:t>
            </a:r>
            <a:r>
              <a:rPr lang="en-US" altLang="zh-CN" sz="2800" dirty="0">
                <a:solidFill>
                  <a:schemeClr val="tx1"/>
                </a:solidFill>
                <a:latin typeface="+mn-ea"/>
              </a:rPr>
              <a:t>14. 4</a:t>
            </a:r>
            <a:r>
              <a:rPr lang="zh-CN" altLang="zh-CN" sz="2800" dirty="0">
                <a:solidFill>
                  <a:schemeClr val="tx1"/>
                </a:solidFill>
                <a:latin typeface="+mn-ea"/>
              </a:rPr>
              <a:t>节</a:t>
            </a:r>
            <a:r>
              <a:rPr lang="zh-CN" altLang="zh-CN" sz="2800" dirty="0" smtClean="0">
                <a:solidFill>
                  <a:schemeClr val="tx1"/>
                </a:solidFill>
                <a:latin typeface="+mn-ea"/>
              </a:rPr>
              <a:t>）</a:t>
            </a:r>
            <a:r>
              <a:rPr lang="zh-CN" altLang="en-US" sz="2800" dirty="0">
                <a:solidFill>
                  <a:schemeClr val="tx1"/>
                </a:solidFill>
                <a:latin typeface="+mn-ea"/>
              </a:rPr>
              <a:t>。</a:t>
            </a:r>
            <a:r>
              <a:rPr lang="zh-CN" altLang="zh-CN" sz="2800" dirty="0" smtClean="0">
                <a:solidFill>
                  <a:schemeClr val="tx1"/>
                </a:solidFill>
                <a:latin typeface="+mn-ea"/>
              </a:rPr>
              <a:t>被</a:t>
            </a:r>
            <a:r>
              <a:rPr lang="zh-CN" altLang="zh-CN" sz="2800" dirty="0">
                <a:solidFill>
                  <a:schemeClr val="tx1"/>
                </a:solidFill>
                <a:latin typeface="+mn-ea"/>
              </a:rPr>
              <a:t>称为</a:t>
            </a:r>
            <a:r>
              <a:rPr lang="zh-CN" altLang="zh-CN" sz="2800" dirty="0" smtClean="0">
                <a:solidFill>
                  <a:schemeClr val="tx1"/>
                </a:solidFill>
                <a:latin typeface="+mn-ea"/>
              </a:rPr>
              <a:t>高级脂肪酸</a:t>
            </a:r>
            <a:r>
              <a:rPr lang="zh-CN" altLang="zh-CN" sz="2800" dirty="0">
                <a:solidFill>
                  <a:schemeClr val="tx1"/>
                </a:solidFill>
                <a:latin typeface="+mn-ea"/>
              </a:rPr>
              <a:t>的钠盐，可用作肥皂。因它具有一个极性的羧基负离子是亲水的，而它的长链烃基是</a:t>
            </a:r>
            <a:r>
              <a:rPr lang="zh-CN" altLang="zh-CN" sz="2800" dirty="0" smtClean="0">
                <a:solidFill>
                  <a:schemeClr val="tx1"/>
                </a:solidFill>
                <a:latin typeface="+mn-ea"/>
              </a:rPr>
              <a:t>亲油</a:t>
            </a:r>
            <a:r>
              <a:rPr lang="zh-CN" altLang="zh-CN" sz="2800" dirty="0">
                <a:solidFill>
                  <a:schemeClr val="tx1"/>
                </a:solidFill>
                <a:latin typeface="+mn-ea"/>
              </a:rPr>
              <a:t>的</a:t>
            </a:r>
            <a:r>
              <a:rPr lang="en-US" altLang="zh-CN" sz="2800" dirty="0">
                <a:solidFill>
                  <a:schemeClr val="tx1"/>
                </a:solidFill>
                <a:latin typeface="+mn-ea"/>
              </a:rPr>
              <a:t>（</a:t>
            </a:r>
            <a:r>
              <a:rPr lang="zh-CN" altLang="zh-CN" sz="2800" dirty="0">
                <a:solidFill>
                  <a:schemeClr val="tx1"/>
                </a:solidFill>
                <a:latin typeface="+mn-ea"/>
              </a:rPr>
              <a:t>憎水基），这就使它具备了良好的去污性能。</a:t>
            </a:r>
          </a:p>
          <a:p>
            <a:endParaRPr kumimoji="1" lang="zh-CN" altLang="en-US" dirty="0"/>
          </a:p>
        </p:txBody>
      </p:sp>
      <p:pic>
        <p:nvPicPr>
          <p:cNvPr id="4" name="图片 3" descr="屏幕快照 2018-11-07 16.10.0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142" y="3563844"/>
            <a:ext cx="8467222" cy="1193894"/>
          </a:xfrm>
          <a:prstGeom prst="rect">
            <a:avLst/>
          </a:prstGeom>
        </p:spPr>
      </p:pic>
    </p:spTree>
    <p:extLst>
      <p:ext uri="{BB962C8B-B14F-4D97-AF65-F5344CB8AC3E}">
        <p14:creationId xmlns:p14="http://schemas.microsoft.com/office/powerpoint/2010/main" val="1161855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28639" y="1171560"/>
            <a:ext cx="8415323"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在</a:t>
            </a:r>
            <a:r>
              <a:rPr lang="zh-CN" altLang="zh-CN" sz="2800" dirty="0">
                <a:solidFill>
                  <a:schemeClr val="tx1"/>
                </a:solidFill>
                <a:latin typeface="+mn-ea"/>
              </a:rPr>
              <a:t>一般情况下，肥皂溶于水中形成离子胶束（图</a:t>
            </a:r>
            <a:r>
              <a:rPr lang="en-US" altLang="zh-CN" sz="2800" dirty="0">
                <a:solidFill>
                  <a:schemeClr val="tx1"/>
                </a:solidFill>
                <a:latin typeface="+mn-ea"/>
              </a:rPr>
              <a:t>14-3</a:t>
            </a:r>
            <a:r>
              <a:rPr lang="zh-CN" altLang="zh-CN" sz="2800" dirty="0">
                <a:solidFill>
                  <a:schemeClr val="tx1"/>
                </a:solidFill>
                <a:latin typeface="+mn-ea"/>
              </a:rPr>
              <a:t>)。洗涤时大的烃基伸入油污，亲水</a:t>
            </a:r>
            <a:r>
              <a:rPr lang="zh-CN" altLang="zh-CN" sz="2800" dirty="0" smtClean="0">
                <a:solidFill>
                  <a:schemeClr val="tx1"/>
                </a:solidFill>
                <a:latin typeface="+mn-ea"/>
              </a:rPr>
              <a:t>的羧基</a:t>
            </a:r>
            <a:r>
              <a:rPr lang="zh-CN" altLang="zh-CN" sz="2800" dirty="0">
                <a:solidFill>
                  <a:schemeClr val="tx1"/>
                </a:solidFill>
                <a:latin typeface="+mn-ea"/>
              </a:rPr>
              <a:t>负离子溶于水中（图</a:t>
            </a:r>
            <a:r>
              <a:rPr lang="en-US" altLang="zh-CN" sz="2800" dirty="0">
                <a:solidFill>
                  <a:schemeClr val="tx1"/>
                </a:solidFill>
                <a:latin typeface="+mn-ea"/>
              </a:rPr>
              <a:t>14-4)</a:t>
            </a:r>
            <a:r>
              <a:rPr lang="zh-CN" altLang="zh-CN" sz="2800" dirty="0">
                <a:solidFill>
                  <a:schemeClr val="tx1"/>
                </a:solidFill>
                <a:latin typeface="+mn-ea"/>
              </a:rPr>
              <a:t>，在揉搓振动下使油污乳化，达到清洁衣物的目的。因肥皂是</a:t>
            </a:r>
            <a:r>
              <a:rPr lang="zh-CN" altLang="zh-CN" sz="2800" dirty="0" smtClean="0">
                <a:solidFill>
                  <a:schemeClr val="tx1"/>
                </a:solidFill>
                <a:latin typeface="+mn-ea"/>
              </a:rPr>
              <a:t>高</a:t>
            </a:r>
            <a:r>
              <a:rPr lang="zh-CN" altLang="zh-CN" sz="2800" dirty="0">
                <a:solidFill>
                  <a:schemeClr val="tx1"/>
                </a:solidFill>
                <a:latin typeface="+mn-ea"/>
              </a:rPr>
              <a:t>级脂肪酸钠盐，它可与水中</a:t>
            </a:r>
            <a:r>
              <a:rPr lang="en-US" altLang="zh-CN" sz="2800" dirty="0">
                <a:solidFill>
                  <a:schemeClr val="tx1"/>
                </a:solidFill>
                <a:latin typeface="+mn-ea"/>
              </a:rPr>
              <a:t>Mg</a:t>
            </a:r>
            <a:r>
              <a:rPr lang="en-US" altLang="zh-CN" sz="2800" baseline="30000" dirty="0">
                <a:solidFill>
                  <a:schemeClr val="tx1"/>
                </a:solidFill>
                <a:latin typeface="+mn-ea"/>
              </a:rPr>
              <a:t>2+</a:t>
            </a:r>
            <a:r>
              <a:rPr lang="en-US" altLang="zh-CN" sz="2800" dirty="0">
                <a:solidFill>
                  <a:schemeClr val="tx1"/>
                </a:solidFill>
                <a:latin typeface="+mn-ea"/>
              </a:rPr>
              <a:t>、Ca</a:t>
            </a:r>
            <a:r>
              <a:rPr lang="en-US" altLang="zh-CN" sz="2800" baseline="30000" dirty="0">
                <a:solidFill>
                  <a:schemeClr val="tx1"/>
                </a:solidFill>
                <a:latin typeface="+mn-ea"/>
              </a:rPr>
              <a:t>2+</a:t>
            </a:r>
            <a:r>
              <a:rPr lang="zh-CN" altLang="zh-CN" sz="2800" dirty="0">
                <a:solidFill>
                  <a:schemeClr val="tx1"/>
                </a:solidFill>
                <a:latin typeface="+mn-ea"/>
              </a:rPr>
              <a:t>等生成相应盐的沉淀，所以在硬水中使用并不理想。</a:t>
            </a:r>
            <a:r>
              <a:rPr lang="zh-CN" altLang="zh-CN" sz="2800" dirty="0" smtClean="0">
                <a:solidFill>
                  <a:schemeClr val="tx1"/>
                </a:solidFill>
                <a:latin typeface="+mn-ea"/>
              </a:rPr>
              <a:t>后来</a:t>
            </a:r>
            <a:r>
              <a:rPr lang="zh-CN" altLang="zh-CN" sz="2800" dirty="0">
                <a:solidFill>
                  <a:schemeClr val="tx1"/>
                </a:solidFill>
                <a:latin typeface="+mn-ea"/>
              </a:rPr>
              <a:t>人们合成了不与</a:t>
            </a:r>
            <a:r>
              <a:rPr lang="en-US" altLang="zh-CN" sz="2800" dirty="0">
                <a:solidFill>
                  <a:schemeClr val="tx1"/>
                </a:solidFill>
                <a:latin typeface="+mn-ea"/>
              </a:rPr>
              <a:t>Mg</a:t>
            </a:r>
            <a:r>
              <a:rPr lang="en-US" altLang="zh-CN" sz="2800" baseline="30000" dirty="0">
                <a:solidFill>
                  <a:schemeClr val="tx1"/>
                </a:solidFill>
                <a:latin typeface="+mn-ea"/>
              </a:rPr>
              <a:t>2+</a:t>
            </a:r>
            <a:r>
              <a:rPr lang="en-US" altLang="zh-CN" sz="2800" dirty="0">
                <a:solidFill>
                  <a:schemeClr val="tx1"/>
                </a:solidFill>
                <a:latin typeface="+mn-ea"/>
              </a:rPr>
              <a:t>、Ca</a:t>
            </a:r>
            <a:r>
              <a:rPr lang="en-US" altLang="zh-CN" sz="2800" baseline="30000" dirty="0">
                <a:solidFill>
                  <a:schemeClr val="tx1"/>
                </a:solidFill>
                <a:latin typeface="+mn-ea"/>
              </a:rPr>
              <a:t>2 +</a:t>
            </a:r>
            <a:r>
              <a:rPr lang="zh-CN" altLang="zh-CN" sz="2800" dirty="0">
                <a:solidFill>
                  <a:schemeClr val="tx1"/>
                </a:solidFill>
                <a:latin typeface="+mn-ea"/>
              </a:rPr>
              <a:t>生成沉淀的洗涤剂，它们都是磺酸盐类。像对位具有大的烃基的苯磺酸钠、长链脂肪基的磺酸钾等都是较好的洗涤和</a:t>
            </a:r>
            <a:r>
              <a:rPr lang="zh-CN" altLang="zh-CN" sz="2800" dirty="0" smtClean="0">
                <a:solidFill>
                  <a:schemeClr val="tx1"/>
                </a:solidFill>
                <a:latin typeface="+mn-ea"/>
              </a:rPr>
              <a:t>乳化剂</a:t>
            </a:r>
            <a:r>
              <a:rPr lang="zh-CN" altLang="en-US" sz="2800" dirty="0" smtClean="0">
                <a:solidFill>
                  <a:schemeClr val="tx1"/>
                </a:solidFill>
                <a:latin typeface="+mn-ea"/>
              </a:rPr>
              <a:t>。</a:t>
            </a:r>
            <a:endParaRPr lang="en-US" altLang="zh-CN" sz="2800" dirty="0">
              <a:solidFill>
                <a:schemeClr val="tx1"/>
              </a:solidFill>
              <a:latin typeface="+mn-ea"/>
            </a:endParaRPr>
          </a:p>
          <a:p>
            <a:pPr marL="0" indent="0">
              <a:buNone/>
            </a:pPr>
            <a:endParaRPr lang="zh-CN" altLang="zh-CN" sz="2800" dirty="0">
              <a:solidFill>
                <a:schemeClr val="tx1"/>
              </a:solidFill>
              <a:latin typeface="+mn-ea"/>
            </a:endParaRPr>
          </a:p>
          <a:p>
            <a:endParaRPr kumimoji="1" lang="zh-CN" altLang="en-US" dirty="0"/>
          </a:p>
        </p:txBody>
      </p:sp>
    </p:spTree>
    <p:extLst>
      <p:ext uri="{BB962C8B-B14F-4D97-AF65-F5344CB8AC3E}">
        <p14:creationId xmlns:p14="http://schemas.microsoft.com/office/powerpoint/2010/main" val="790519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屏幕快照 2018-11-07 16.16.4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4396" y="4529445"/>
            <a:ext cx="5422900" cy="1054100"/>
          </a:xfrm>
          <a:prstGeom prst="rect">
            <a:avLst/>
          </a:prstGeom>
        </p:spPr>
      </p:pic>
      <p:pic>
        <p:nvPicPr>
          <p:cNvPr id="5" name="图片 4" descr="屏幕快照 2018-11-07 16.13.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4" y="795961"/>
            <a:ext cx="8886825" cy="3397179"/>
          </a:xfrm>
          <a:prstGeom prst="rect">
            <a:avLst/>
          </a:prstGeom>
        </p:spPr>
      </p:pic>
    </p:spTree>
    <p:extLst>
      <p:ext uri="{BB962C8B-B14F-4D97-AF65-F5344CB8AC3E}">
        <p14:creationId xmlns:p14="http://schemas.microsoft.com/office/powerpoint/2010/main" val="518833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00063" y="585752"/>
            <a:ext cx="8401035" cy="5686462"/>
          </a:xfrm>
        </p:spPr>
        <p:txBody>
          <a:bodyPr>
            <a:noAutofit/>
          </a:bodyPr>
          <a:lstStyle/>
          <a:p>
            <a:pPr marL="0" indent="0">
              <a:buNone/>
            </a:pPr>
            <a:r>
              <a:rPr lang="zh-CN" altLang="zh-CN" sz="2800" b="1" dirty="0">
                <a:solidFill>
                  <a:schemeClr val="tx1"/>
                </a:solidFill>
                <a:latin typeface="+mn-ea"/>
              </a:rPr>
              <a:t>二、羰基的反应</a:t>
            </a:r>
            <a:endParaRPr lang="en-US" altLang="zh-CN" sz="2800" dirty="0" smtClean="0">
              <a:solidFill>
                <a:schemeClr val="tx1"/>
              </a:solidFill>
              <a:latin typeface="+mn-ea"/>
            </a:endParaRP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羧酸</a:t>
            </a:r>
            <a:r>
              <a:rPr lang="zh-CN" altLang="zh-CN" sz="2800" dirty="0">
                <a:solidFill>
                  <a:schemeClr val="tx1"/>
                </a:solidFill>
                <a:latin typeface="+mn-ea"/>
              </a:rPr>
              <a:t>具有羰基，尽管不如醛、酮羰基活泼，在一定条件下同样可被亲核试剂进攻发生</a:t>
            </a:r>
            <a:r>
              <a:rPr lang="zh-CN" altLang="zh-CN" sz="2800" b="1" dirty="0" smtClean="0">
                <a:solidFill>
                  <a:schemeClr val="tx1"/>
                </a:solidFill>
                <a:latin typeface="+mn-ea"/>
              </a:rPr>
              <a:t>加成</a:t>
            </a:r>
            <a:r>
              <a:rPr lang="en-US" altLang="zh-CN" sz="2800" b="1" dirty="0" smtClean="0">
                <a:solidFill>
                  <a:schemeClr val="tx1"/>
                </a:solidFill>
                <a:latin typeface="+mn-ea"/>
              </a:rPr>
              <a:t>—</a:t>
            </a:r>
            <a:r>
              <a:rPr lang="zh-CN" altLang="zh-CN" sz="2800" b="1" dirty="0" smtClean="0">
                <a:solidFill>
                  <a:schemeClr val="tx1"/>
                </a:solidFill>
                <a:latin typeface="+mn-ea"/>
              </a:rPr>
              <a:t>消</a:t>
            </a:r>
            <a:r>
              <a:rPr lang="zh-CN" altLang="zh-CN" sz="2800" b="1" dirty="0">
                <a:solidFill>
                  <a:schemeClr val="tx1"/>
                </a:solidFill>
                <a:latin typeface="+mn-ea"/>
              </a:rPr>
              <a:t>去</a:t>
            </a:r>
            <a:r>
              <a:rPr lang="zh-CN" altLang="zh-CN" sz="2800" dirty="0">
                <a:solidFill>
                  <a:schemeClr val="tx1"/>
                </a:solidFill>
                <a:latin typeface="+mn-ea"/>
              </a:rPr>
              <a:t>反应，结果使碳氧键断裂，羟基被其他基团取代。</a:t>
            </a:r>
          </a:p>
          <a:p>
            <a:pPr marL="0" indent="0">
              <a:buNone/>
            </a:pPr>
            <a:r>
              <a:rPr lang="en-US" altLang="zh-CN" sz="2800" dirty="0">
                <a:solidFill>
                  <a:schemeClr val="tx1"/>
                </a:solidFill>
                <a:latin typeface="+mn-ea"/>
              </a:rPr>
              <a:t>1.</a:t>
            </a:r>
            <a:r>
              <a:rPr lang="zh-CN" altLang="zh-CN" sz="2800" dirty="0">
                <a:solidFill>
                  <a:schemeClr val="tx1"/>
                </a:solidFill>
                <a:latin typeface="+mn-ea"/>
              </a:rPr>
              <a:t>成酯</a:t>
            </a:r>
          </a:p>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在</a:t>
            </a:r>
            <a:r>
              <a:rPr lang="zh-CN" altLang="zh-CN" sz="2800" dirty="0">
                <a:solidFill>
                  <a:schemeClr val="tx1"/>
                </a:solidFill>
                <a:latin typeface="+mn-ea"/>
              </a:rPr>
              <a:t>少量酸</a:t>
            </a:r>
            <a:r>
              <a:rPr lang="en-US" altLang="zh-CN" sz="2800" dirty="0">
                <a:solidFill>
                  <a:schemeClr val="tx1"/>
                </a:solidFill>
                <a:latin typeface="+mn-ea"/>
              </a:rPr>
              <a:t>（H</a:t>
            </a:r>
            <a:r>
              <a:rPr lang="en-US" altLang="zh-CN" sz="2800" baseline="-25000" dirty="0">
                <a:solidFill>
                  <a:schemeClr val="tx1"/>
                </a:solidFill>
                <a:latin typeface="+mn-ea"/>
              </a:rPr>
              <a:t>2</a:t>
            </a:r>
            <a:r>
              <a:rPr lang="en-US" altLang="zh-CN" sz="2800" dirty="0">
                <a:solidFill>
                  <a:schemeClr val="tx1"/>
                </a:solidFill>
                <a:latin typeface="+mn-ea"/>
              </a:rPr>
              <a:t>S0</a:t>
            </a:r>
            <a:r>
              <a:rPr lang="en-US" altLang="zh-CN" sz="2800" baseline="-25000" dirty="0">
                <a:solidFill>
                  <a:schemeClr val="tx1"/>
                </a:solidFill>
                <a:latin typeface="+mn-ea"/>
              </a:rPr>
              <a:t>4</a:t>
            </a:r>
            <a:r>
              <a:rPr lang="zh-CN" altLang="zh-CN" sz="2800" dirty="0">
                <a:solidFill>
                  <a:schemeClr val="tx1"/>
                </a:solidFill>
                <a:latin typeface="+mn-ea"/>
              </a:rPr>
              <a:t>或干</a:t>
            </a:r>
            <a:r>
              <a:rPr lang="en-US" altLang="zh-CN" sz="2800" dirty="0">
                <a:solidFill>
                  <a:schemeClr val="tx1"/>
                </a:solidFill>
                <a:latin typeface="+mn-ea"/>
              </a:rPr>
              <a:t>HC1)</a:t>
            </a:r>
            <a:r>
              <a:rPr lang="zh-CN" altLang="zh-CN" sz="2800" dirty="0">
                <a:solidFill>
                  <a:schemeClr val="tx1"/>
                </a:solidFill>
                <a:latin typeface="+mn-ea"/>
              </a:rPr>
              <a:t>存在下，羧酸和醇反应生成酯，这个反应叫做酯</a:t>
            </a:r>
            <a:r>
              <a:rPr lang="zh-CN" altLang="zh-CN" sz="2800" b="1" dirty="0">
                <a:solidFill>
                  <a:schemeClr val="tx1"/>
                </a:solidFill>
                <a:latin typeface="+mn-ea"/>
              </a:rPr>
              <a:t>化</a:t>
            </a:r>
            <a:r>
              <a:rPr lang="zh-CN" altLang="zh-CN" sz="2800" b="1" dirty="0" smtClean="0">
                <a:solidFill>
                  <a:schemeClr val="tx1"/>
                </a:solidFill>
                <a:latin typeface="+mn-ea"/>
              </a:rPr>
              <a:t>反</a:t>
            </a:r>
            <a:r>
              <a:rPr lang="zh-CN" altLang="en-US" sz="2800" b="1" dirty="0" smtClean="0">
                <a:solidFill>
                  <a:schemeClr val="tx1"/>
                </a:solidFill>
                <a:latin typeface="+mn-ea"/>
              </a:rPr>
              <a:t>应</a:t>
            </a:r>
            <a:r>
              <a:rPr lang="en-US" altLang="zh-CN" sz="2800" dirty="0" smtClean="0">
                <a:solidFill>
                  <a:schemeClr val="tx1"/>
                </a:solidFill>
                <a:latin typeface="+mn-ea"/>
              </a:rPr>
              <a:t>(</a:t>
            </a:r>
            <a:r>
              <a:rPr lang="en-US" altLang="zh-CN" sz="2800" dirty="0">
                <a:solidFill>
                  <a:schemeClr val="tx1"/>
                </a:solidFill>
                <a:latin typeface="+mn-ea"/>
              </a:rPr>
              <a:t>esterification)</a:t>
            </a:r>
            <a:r>
              <a:rPr lang="zh-CN" altLang="zh-CN" sz="2800" dirty="0">
                <a:solidFill>
                  <a:schemeClr val="tx1"/>
                </a:solidFill>
                <a:latin typeface="+mn-ea"/>
              </a:rPr>
              <a:t>。反应通过加</a:t>
            </a:r>
            <a:r>
              <a:rPr lang="zh-CN" altLang="zh-CN" sz="2800" dirty="0" smtClean="0">
                <a:solidFill>
                  <a:schemeClr val="tx1"/>
                </a:solidFill>
                <a:latin typeface="+mn-ea"/>
              </a:rPr>
              <a:t>成</a:t>
            </a:r>
            <a:r>
              <a:rPr lang="en-US" altLang="zh-CN" sz="2800" dirty="0" smtClean="0">
                <a:solidFill>
                  <a:schemeClr val="tx1"/>
                </a:solidFill>
                <a:latin typeface="+mn-ea"/>
              </a:rPr>
              <a:t>—</a:t>
            </a:r>
            <a:r>
              <a:rPr lang="zh-CN" altLang="zh-CN" sz="2800" dirty="0" smtClean="0">
                <a:solidFill>
                  <a:schemeClr val="tx1"/>
                </a:solidFill>
                <a:latin typeface="+mn-ea"/>
              </a:rPr>
              <a:t>消</a:t>
            </a:r>
            <a:r>
              <a:rPr lang="zh-CN" altLang="zh-CN" sz="2800" dirty="0">
                <a:solidFill>
                  <a:schemeClr val="tx1"/>
                </a:solidFill>
                <a:latin typeface="+mn-ea"/>
              </a:rPr>
              <a:t>去过程。质子活化的羰基被亲核的醇进攻发生加成，在</a:t>
            </a:r>
            <a:r>
              <a:rPr lang="zh-CN" altLang="zh-CN" sz="2800" dirty="0" smtClean="0">
                <a:solidFill>
                  <a:schemeClr val="tx1"/>
                </a:solidFill>
                <a:latin typeface="+mn-ea"/>
              </a:rPr>
              <a:t>酸作用</a:t>
            </a:r>
            <a:r>
              <a:rPr lang="zh-CN" altLang="zh-CN" sz="2800" dirty="0">
                <a:solidFill>
                  <a:schemeClr val="tx1"/>
                </a:solidFill>
                <a:latin typeface="+mn-ea"/>
              </a:rPr>
              <a:t>下脱水成酯。这个历程说明反应生成的水是由羧酸的羟基和醇羟基的氢组成。含</a:t>
            </a:r>
            <a:r>
              <a:rPr lang="zh-CN" altLang="zh-CN" sz="2800" dirty="0" smtClean="0">
                <a:solidFill>
                  <a:schemeClr val="tx1"/>
                </a:solidFill>
                <a:latin typeface="+mn-ea"/>
              </a:rPr>
              <a:t>氧同位素</a:t>
            </a:r>
            <a:r>
              <a:rPr lang="zh-CN" altLang="zh-CN" sz="2800" dirty="0">
                <a:solidFill>
                  <a:schemeClr val="tx1"/>
                </a:solidFill>
                <a:latin typeface="+mn-ea"/>
              </a:rPr>
              <a:t>的醇与羧酸的作用明确地说明这个反应</a:t>
            </a:r>
            <a:r>
              <a:rPr lang="zh-CN" altLang="zh-CN" sz="2800" dirty="0" smtClean="0">
                <a:solidFill>
                  <a:schemeClr val="tx1"/>
                </a:solidFill>
                <a:latin typeface="+mn-ea"/>
              </a:rPr>
              <a:t>过程</a:t>
            </a:r>
            <a:r>
              <a:rPr lang="zh-CN" altLang="en-US" sz="2800" dirty="0" smtClean="0">
                <a:solidFill>
                  <a:schemeClr val="tx1"/>
                </a:solidFill>
                <a:latin typeface="+mn-ea"/>
              </a:rPr>
              <a:t>。</a:t>
            </a:r>
            <a:r>
              <a:rPr lang="zh-CN" altLang="zh-CN" sz="2800" dirty="0" smtClean="0">
                <a:solidFill>
                  <a:schemeClr val="tx1"/>
                </a:solidFill>
                <a:latin typeface="+mn-ea"/>
              </a:rPr>
              <a:t> </a:t>
            </a:r>
            <a:endParaRPr kumimoji="1" lang="zh-CN" altLang="en-US" sz="2800" dirty="0">
              <a:solidFill>
                <a:schemeClr val="tx1"/>
              </a:solidFill>
              <a:latin typeface="+mn-ea"/>
            </a:endParaRPr>
          </a:p>
        </p:txBody>
      </p:sp>
    </p:spTree>
    <p:extLst>
      <p:ext uri="{BB962C8B-B14F-4D97-AF65-F5344CB8AC3E}">
        <p14:creationId xmlns:p14="http://schemas.microsoft.com/office/powerpoint/2010/main" val="589749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屏幕快照 2018-11-07 16.19.26.png"/>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5033" r="2029"/>
          <a:stretch/>
        </p:blipFill>
        <p:spPr>
          <a:xfrm>
            <a:off x="-142873" y="1271590"/>
            <a:ext cx="8984261" cy="3768725"/>
          </a:xfrm>
        </p:spPr>
      </p:pic>
    </p:spTree>
    <p:extLst>
      <p:ext uri="{BB962C8B-B14F-4D97-AF65-F5344CB8AC3E}">
        <p14:creationId xmlns:p14="http://schemas.microsoft.com/office/powerpoint/2010/main" val="4102843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71504" y="1128696"/>
            <a:ext cx="8229600" cy="4525963"/>
          </a:xfrm>
        </p:spPr>
        <p:txBody>
          <a:bodyPr/>
          <a:lstStyle/>
          <a:p>
            <a:pPr marL="0" indent="0">
              <a:buNone/>
            </a:pPr>
            <a:r>
              <a:rPr lang="en-US" altLang="zh-CN" sz="2800" dirty="0" smtClean="0">
                <a:solidFill>
                  <a:schemeClr val="tx1"/>
                </a:solidFill>
                <a:latin typeface="+mn-ea"/>
              </a:rPr>
              <a:t>    </a:t>
            </a:r>
            <a:r>
              <a:rPr lang="zh-CN" altLang="zh-CN" sz="2800" dirty="0" smtClean="0">
                <a:solidFill>
                  <a:schemeClr val="tx1"/>
                </a:solidFill>
                <a:latin typeface="+mn-ea"/>
              </a:rPr>
              <a:t>该</a:t>
            </a:r>
            <a:r>
              <a:rPr lang="zh-CN" altLang="zh-CN" sz="2800" dirty="0">
                <a:solidFill>
                  <a:schemeClr val="tx1"/>
                </a:solidFill>
                <a:latin typeface="+mn-ea"/>
              </a:rPr>
              <a:t>反应是可逆的，为完成反应一般采用过量的反应试剂（根据反应物的价格，过量酸</a:t>
            </a:r>
            <a:r>
              <a:rPr lang="zh-CN" altLang="zh-CN" sz="2800" dirty="0" smtClean="0">
                <a:solidFill>
                  <a:schemeClr val="tx1"/>
                </a:solidFill>
                <a:latin typeface="+mn-ea"/>
              </a:rPr>
              <a:t>或醇</a:t>
            </a:r>
            <a:r>
              <a:rPr lang="zh-CN" altLang="zh-CN" sz="2800" dirty="0">
                <a:solidFill>
                  <a:schemeClr val="tx1"/>
                </a:solidFill>
                <a:latin typeface="+mn-ea"/>
              </a:rPr>
              <a:t>）。加入与水恒沸的物质不断从反应体系中带出水移动平衡。实验中采用水分离器可</a:t>
            </a:r>
            <a:r>
              <a:rPr lang="zh-CN" altLang="zh-CN" sz="2800" dirty="0" smtClean="0">
                <a:solidFill>
                  <a:schemeClr val="tx1"/>
                </a:solidFill>
                <a:latin typeface="+mn-ea"/>
              </a:rPr>
              <a:t>满意地</a:t>
            </a:r>
            <a:r>
              <a:rPr lang="zh-CN" altLang="zh-CN" sz="2800" dirty="0">
                <a:solidFill>
                  <a:schemeClr val="tx1"/>
                </a:solidFill>
                <a:latin typeface="+mn-ea"/>
              </a:rPr>
              <a:t>完成酯化。酚酯不容易由酚和羧酸直接制备，因平衡非常不利于</a:t>
            </a:r>
            <a:r>
              <a:rPr lang="zh-CN" altLang="zh-CN" sz="2800" dirty="0">
                <a:solidFill>
                  <a:schemeClr val="tx1"/>
                </a:solidFill>
                <a:latin typeface="+mn-ea"/>
              </a:rPr>
              <a:t>生成酯的</a:t>
            </a:r>
            <a:r>
              <a:rPr lang="zh-CN" altLang="zh-CN" sz="2800" dirty="0">
                <a:solidFill>
                  <a:schemeClr val="tx1"/>
                </a:solidFill>
                <a:latin typeface="+mn-ea"/>
              </a:rPr>
              <a:t>一方。</a:t>
            </a:r>
          </a:p>
          <a:p>
            <a:endParaRPr kumimoji="1" lang="zh-CN" altLang="en-US" dirty="0"/>
          </a:p>
        </p:txBody>
      </p:sp>
      <p:pic>
        <p:nvPicPr>
          <p:cNvPr id="4" name="图片 3" descr="屏幕快照 2018-11-14 14.04.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92" y="3866201"/>
            <a:ext cx="8973228" cy="1977383"/>
          </a:xfrm>
          <a:prstGeom prst="rect">
            <a:avLst/>
          </a:prstGeom>
        </p:spPr>
      </p:pic>
    </p:spTree>
    <p:extLst>
      <p:ext uri="{BB962C8B-B14F-4D97-AF65-F5344CB8AC3E}">
        <p14:creationId xmlns:p14="http://schemas.microsoft.com/office/powerpoint/2010/main" val="345370062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1919</Words>
  <Application>Microsoft Office PowerPoint</Application>
  <PresentationFormat>全屏显示(4:3)</PresentationFormat>
  <Paragraphs>77</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问题14-3完成下列反应式。</vt:lpstr>
      <vt:lpstr>PowerPoint 演示文稿</vt:lpstr>
      <vt:lpstr>PowerPoint 演示文稿</vt:lpstr>
      <vt:lpstr>问题14-5写出下列化合物的加热产物。</vt:lpstr>
      <vt:lpstr>PowerPoint 演示文稿</vt:lpstr>
      <vt:lpstr>PowerPoint 演示文稿</vt:lpstr>
      <vt:lpstr>PowerPoint 演示文稿</vt:lpstr>
      <vt:lpstr>PowerPoint 演示文稿</vt:lpstr>
      <vt:lpstr>PowerPoint 演示文稿</vt:lpstr>
      <vt:lpstr>PowerPoint 演示文稿</vt:lpstr>
      <vt:lpstr>问题14-6完成下列反应式。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dmt</dc:creator>
  <cp:lastModifiedBy>dmt</cp:lastModifiedBy>
  <cp:revision>1</cp:revision>
  <dcterms:created xsi:type="dcterms:W3CDTF">2018-10-22T00:31:45Z</dcterms:created>
  <dcterms:modified xsi:type="dcterms:W3CDTF">2018-11-16T07:17:46Z</dcterms:modified>
</cp:coreProperties>
</file>