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64" r:id="rId5"/>
    <p:sldId id="258" r:id="rId6"/>
    <p:sldId id="265" r:id="rId7"/>
    <p:sldId id="259" r:id="rId8"/>
    <p:sldId id="260" r:id="rId9"/>
    <p:sldId id="266" r:id="rId10"/>
    <p:sldId id="261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620688"/>
            <a:ext cx="8280920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4000" b="1" dirty="0">
                <a:latin typeface="+mn-ea"/>
              </a:rPr>
              <a:t>第十二章核磁共振和质</a:t>
            </a:r>
            <a:r>
              <a:rPr lang="zh-CN" altLang="zh-CN" sz="4000" b="1" dirty="0" smtClean="0">
                <a:latin typeface="+mn-ea"/>
              </a:rPr>
              <a:t>谱</a:t>
            </a:r>
            <a:endParaRPr lang="en-US" altLang="zh-CN" sz="4000" b="1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核磁共振</a:t>
            </a:r>
            <a:r>
              <a:rPr lang="en-US" altLang="zh-CN" sz="2800" dirty="0">
                <a:latin typeface="+mn-ea"/>
              </a:rPr>
              <a:t>(NMR)</a:t>
            </a:r>
            <a:r>
              <a:rPr lang="zh-CN" altLang="zh-CN" sz="2800" dirty="0">
                <a:latin typeface="+mn-ea"/>
              </a:rPr>
              <a:t>和质谱</a:t>
            </a:r>
            <a:r>
              <a:rPr lang="en-US" altLang="zh-CN" sz="2800" dirty="0">
                <a:latin typeface="+mn-ea"/>
              </a:rPr>
              <a:t>(MS)</a:t>
            </a:r>
            <a:r>
              <a:rPr lang="zh-CN" altLang="zh-CN" sz="2800" dirty="0">
                <a:latin typeface="+mn-ea"/>
              </a:rPr>
              <a:t>都是近年来普遍使用的仪器分析技术，对有机化学</a:t>
            </a:r>
            <a:r>
              <a:rPr lang="zh-CN" altLang="zh-CN" sz="2800" dirty="0" smtClean="0">
                <a:latin typeface="+mn-ea"/>
              </a:rPr>
              <a:t>工作者是</a:t>
            </a:r>
            <a:r>
              <a:rPr lang="zh-CN" altLang="zh-CN" sz="2800" dirty="0">
                <a:latin typeface="+mn-ea"/>
              </a:rPr>
              <a:t>很好的结构测定工具。特别是核磁共振，它具有操作方便、分析快速、能准确测定有机</a:t>
            </a:r>
            <a:r>
              <a:rPr lang="zh-CN" altLang="zh-CN" sz="2800" dirty="0" smtClean="0">
                <a:latin typeface="+mn-ea"/>
              </a:rPr>
              <a:t>分子的</a:t>
            </a:r>
            <a:r>
              <a:rPr lang="zh-CN" altLang="zh-CN" sz="2800" dirty="0">
                <a:latin typeface="+mn-ea"/>
              </a:rPr>
              <a:t>骨架结构等优点。随着高场仪器、多核谱仪、大容量快速计算机的出现和使用，</a:t>
            </a:r>
            <a:r>
              <a:rPr lang="zh-CN" altLang="zh-CN" sz="2800" dirty="0" smtClean="0">
                <a:latin typeface="+mn-ea"/>
              </a:rPr>
              <a:t>核磁共振仪器</a:t>
            </a:r>
            <a:r>
              <a:rPr lang="zh-CN" altLang="zh-CN" sz="2800" dirty="0">
                <a:latin typeface="+mn-ea"/>
              </a:rPr>
              <a:t>提高到了一个新的水平，也使其测试技术，像二维</a:t>
            </a:r>
            <a:r>
              <a:rPr lang="en-US" altLang="zh-CN" sz="2800" dirty="0">
                <a:latin typeface="+mn-ea"/>
              </a:rPr>
              <a:t>(2D)</a:t>
            </a:r>
            <a:r>
              <a:rPr lang="zh-CN" altLang="zh-CN" sz="2800" dirty="0">
                <a:latin typeface="+mn-ea"/>
              </a:rPr>
              <a:t>傅立叶变换核磁共振、固体高分辨</a:t>
            </a:r>
            <a:r>
              <a:rPr lang="zh-CN" altLang="zh-CN" sz="2800" dirty="0" smtClean="0">
                <a:latin typeface="+mn-ea"/>
              </a:rPr>
              <a:t>核磁共振</a:t>
            </a:r>
            <a:r>
              <a:rPr lang="zh-CN" altLang="zh-CN" sz="2800" dirty="0">
                <a:latin typeface="+mn-ea"/>
              </a:rPr>
              <a:t>、核磁共振成像等技术得到发展。核磁共振是有机化学应用最普遍的且是最好的</a:t>
            </a:r>
            <a:r>
              <a:rPr lang="zh-CN" altLang="zh-CN" sz="2800" dirty="0" smtClean="0">
                <a:latin typeface="+mn-ea"/>
              </a:rPr>
              <a:t>结构分析</a:t>
            </a:r>
            <a:r>
              <a:rPr lang="zh-CN" altLang="zh-CN" sz="2800" dirty="0">
                <a:latin typeface="+mn-ea"/>
              </a:rPr>
              <a:t>方法，利用它可测定</a:t>
            </a:r>
            <a:r>
              <a:rPr lang="en-US" altLang="zh-CN" sz="2800" baseline="30000" dirty="0">
                <a:latin typeface="+mn-ea"/>
              </a:rPr>
              <a:t>1</a:t>
            </a:r>
            <a:r>
              <a:rPr lang="en-US" altLang="zh-CN" sz="2800" dirty="0">
                <a:latin typeface="+mn-ea"/>
              </a:rPr>
              <a:t>H</a:t>
            </a:r>
            <a:r>
              <a:rPr lang="zh-CN" altLang="zh-CN" sz="2800" dirty="0">
                <a:latin typeface="+mn-ea"/>
              </a:rPr>
              <a:t>、</a:t>
            </a:r>
            <a:r>
              <a:rPr lang="en-US" altLang="zh-CN" sz="2800" baseline="30000" dirty="0">
                <a:latin typeface="+mn-ea"/>
              </a:rPr>
              <a:t>13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dirty="0">
                <a:latin typeface="+mn-ea"/>
              </a:rPr>
              <a:t>、</a:t>
            </a:r>
            <a:r>
              <a:rPr lang="en-US" altLang="zh-CN" sz="2800" baseline="30000" dirty="0">
                <a:latin typeface="+mn-ea"/>
              </a:rPr>
              <a:t>15</a:t>
            </a:r>
            <a:r>
              <a:rPr lang="en-US" altLang="zh-CN" sz="2800" dirty="0">
                <a:latin typeface="+mn-ea"/>
              </a:rPr>
              <a:t>N</a:t>
            </a:r>
            <a:r>
              <a:rPr lang="zh-CN" altLang="zh-CN" sz="2800" dirty="0">
                <a:latin typeface="+mn-ea"/>
              </a:rPr>
              <a:t>、</a:t>
            </a:r>
            <a:r>
              <a:rPr lang="en-US" altLang="zh-CN" sz="2800" baseline="30000" dirty="0">
                <a:latin typeface="+mn-ea"/>
              </a:rPr>
              <a:t>31</a:t>
            </a:r>
            <a:r>
              <a:rPr lang="en-US" altLang="zh-CN" sz="2800" dirty="0">
                <a:latin typeface="+mn-ea"/>
              </a:rPr>
              <a:t>P</a:t>
            </a:r>
            <a:r>
              <a:rPr lang="zh-CN" altLang="zh-CN" sz="2800" dirty="0">
                <a:latin typeface="+mn-ea"/>
              </a:rPr>
              <a:t>、</a:t>
            </a:r>
            <a:r>
              <a:rPr lang="en-US" altLang="zh-CN" sz="2800" baseline="30000" dirty="0">
                <a:latin typeface="+mn-ea"/>
              </a:rPr>
              <a:t>19</a:t>
            </a:r>
            <a:r>
              <a:rPr lang="en-US" altLang="zh-CN" sz="2800" dirty="0">
                <a:latin typeface="+mn-ea"/>
              </a:rPr>
              <a:t>F</a:t>
            </a:r>
            <a:r>
              <a:rPr lang="zh-CN" altLang="zh-CN" sz="2800" dirty="0">
                <a:latin typeface="+mn-ea"/>
              </a:rPr>
              <a:t>等你所感兴趣的各种核的谱图。但由于篇幅所限</a:t>
            </a:r>
            <a:br>
              <a:rPr lang="zh-CN" altLang="zh-CN" sz="2800" dirty="0">
                <a:latin typeface="+mn-ea"/>
              </a:rPr>
            </a:br>
            <a:r>
              <a:rPr lang="zh-CN" altLang="zh-CN" sz="2800" dirty="0">
                <a:latin typeface="+mn-ea"/>
              </a:rPr>
              <a:t>本书只涉及最常见的</a:t>
            </a:r>
            <a:r>
              <a:rPr lang="en-US" altLang="zh-CN" sz="28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baseline="30000" dirty="0">
                <a:latin typeface="+mn-ea"/>
              </a:rPr>
              <a:t>13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dirty="0">
                <a:latin typeface="+mn-ea"/>
              </a:rPr>
              <a:t>核磁谱图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75290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340768"/>
            <a:ext cx="806489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将</a:t>
            </a:r>
            <a:r>
              <a:rPr lang="zh-CN" altLang="zh-CN" sz="2800" dirty="0">
                <a:latin typeface="+mn-ea"/>
              </a:rPr>
              <a:t>样品置于强磁场内，通过辐射频率发生器产生同定频率的无线电波辐射。同时在</a:t>
            </a:r>
            <a:r>
              <a:rPr lang="zh-CN" altLang="zh-CN" sz="2800" dirty="0" smtClean="0">
                <a:latin typeface="+mn-ea"/>
              </a:rPr>
              <a:t>扫描线圈</a:t>
            </a:r>
            <a:r>
              <a:rPr lang="zh-CN" altLang="zh-CN" sz="2800" dirty="0">
                <a:latin typeface="+mn-ea"/>
              </a:rPr>
              <a:t>通入直流电使总磁场强度稍有增加（</a:t>
            </a:r>
            <a:r>
              <a:rPr lang="zh-CN" altLang="zh-CN" sz="2800" dirty="0" smtClean="0">
                <a:latin typeface="+mn-ea"/>
              </a:rPr>
              <a:t>扫场</a:t>
            </a:r>
            <a:r>
              <a:rPr lang="zh-CN" altLang="en-US" sz="2800" dirty="0" smtClean="0">
                <a:latin typeface="+mn-ea"/>
              </a:rPr>
              <a:t>）。</a:t>
            </a:r>
            <a:r>
              <a:rPr lang="zh-CN" altLang="zh-CN" sz="2800" dirty="0" smtClean="0">
                <a:latin typeface="+mn-ea"/>
              </a:rPr>
              <a:t>当</a:t>
            </a:r>
            <a:r>
              <a:rPr lang="zh-CN" altLang="zh-CN" sz="2800" dirty="0">
                <a:latin typeface="+mn-ea"/>
              </a:rPr>
              <a:t>磁场强度增加到一定值，满足式（</a:t>
            </a:r>
            <a:r>
              <a:rPr lang="en-US" altLang="zh-CN" sz="2800" dirty="0">
                <a:latin typeface="+mn-ea"/>
              </a:rPr>
              <a:t>12-2</a:t>
            </a:r>
            <a:r>
              <a:rPr lang="en-US" altLang="zh-CN" sz="2800" dirty="0" smtClean="0">
                <a:latin typeface="+mn-ea"/>
              </a:rPr>
              <a:t>)</a:t>
            </a:r>
            <a:r>
              <a:rPr lang="zh-CN" altLang="zh-CN" sz="2800" dirty="0" smtClean="0">
                <a:latin typeface="+mn-ea"/>
              </a:rPr>
              <a:t>时</a:t>
            </a:r>
            <a:r>
              <a:rPr lang="zh-CN" altLang="zh-CN" sz="2800" dirty="0">
                <a:latin typeface="+mn-ea"/>
              </a:rPr>
              <a:t>，辐射能等于两种不同取向自旋的能差，则会发生共振吸收。信号被接收、放大并被</a:t>
            </a:r>
            <a:r>
              <a:rPr lang="zh-CN" altLang="zh-CN" sz="2800" dirty="0" smtClean="0">
                <a:latin typeface="+mn-ea"/>
              </a:rPr>
              <a:t>记录仪记录。</a:t>
            </a:r>
            <a:r>
              <a:rPr lang="zh-CN" altLang="en-US" sz="2800" dirty="0" smtClean="0">
                <a:latin typeface="+mn-ea"/>
              </a:rPr>
              <a:t>目</a:t>
            </a:r>
            <a:r>
              <a:rPr lang="zh-CN" altLang="zh-CN" sz="2800" dirty="0" smtClean="0">
                <a:latin typeface="+mn-ea"/>
              </a:rPr>
              <a:t>前</a:t>
            </a:r>
            <a:r>
              <a:rPr lang="zh-CN" altLang="zh-CN" sz="2800" dirty="0">
                <a:latin typeface="+mn-ea"/>
              </a:rPr>
              <a:t>最常用的仪器为</a:t>
            </a:r>
            <a:r>
              <a:rPr lang="en-US" altLang="zh-CN" sz="2800" dirty="0">
                <a:latin typeface="+mn-ea"/>
              </a:rPr>
              <a:t>300MH</a:t>
            </a:r>
            <a:r>
              <a:rPr lang="en-US" altLang="zh-CN" sz="2800" baseline="-25000" dirty="0">
                <a:latin typeface="+mn-ea"/>
              </a:rPr>
              <a:t>z</a:t>
            </a:r>
            <a:r>
              <a:rPr lang="zh-CN" altLang="zh-CN" sz="2800" dirty="0">
                <a:latin typeface="+mn-ea"/>
              </a:rPr>
              <a:t>、</a:t>
            </a:r>
            <a:r>
              <a:rPr lang="en-US" altLang="zh-CN" sz="2800" dirty="0">
                <a:latin typeface="+mn-ea"/>
              </a:rPr>
              <a:t>400MHz</a:t>
            </a:r>
            <a:r>
              <a:rPr lang="zh-CN" altLang="zh-CN" sz="2800" dirty="0">
                <a:latin typeface="+mn-ea"/>
              </a:rPr>
              <a:t>、</a:t>
            </a:r>
            <a:r>
              <a:rPr lang="en-US" altLang="zh-CN" sz="2800" dirty="0">
                <a:latin typeface="+mn-ea"/>
              </a:rPr>
              <a:t>600MH</a:t>
            </a:r>
            <a:r>
              <a:rPr lang="en-US" altLang="zh-CN" sz="2800" baseline="-25000" dirty="0">
                <a:latin typeface="+mn-ea"/>
              </a:rPr>
              <a:t>z</a:t>
            </a:r>
            <a:r>
              <a:rPr lang="zh-CN" altLang="zh-CN" sz="2800" dirty="0">
                <a:latin typeface="+mn-ea"/>
              </a:rPr>
              <a:t>等。一般，</a:t>
            </a:r>
            <a:r>
              <a:rPr lang="zh-CN" altLang="zh-CN" sz="2800" dirty="0" smtClean="0">
                <a:latin typeface="+mn-ea"/>
              </a:rPr>
              <a:t>兆赫（</a:t>
            </a:r>
            <a:r>
              <a:rPr lang="en-US" altLang="zh-CN" sz="2800" dirty="0">
                <a:latin typeface="+mn-ea"/>
              </a:rPr>
              <a:t>MHz)</a:t>
            </a:r>
            <a:r>
              <a:rPr lang="zh-CN" altLang="zh-CN" sz="2800" dirty="0">
                <a:latin typeface="+mn-ea"/>
              </a:rPr>
              <a:t>数越高，</a:t>
            </a:r>
            <a:r>
              <a:rPr lang="zh-CN" altLang="zh-CN" sz="2800" dirty="0" smtClean="0">
                <a:latin typeface="+mn-ea"/>
              </a:rPr>
              <a:t>分辨率越</a:t>
            </a:r>
            <a:r>
              <a:rPr lang="zh-CN" altLang="zh-CN" sz="2800" dirty="0">
                <a:latin typeface="+mn-ea"/>
              </a:rPr>
              <a:t>好。</a:t>
            </a:r>
          </a:p>
        </p:txBody>
      </p:sp>
    </p:spTree>
    <p:extLst>
      <p:ext uri="{BB962C8B-B14F-4D97-AF65-F5344CB8AC3E}">
        <p14:creationId xmlns:p14="http://schemas.microsoft.com/office/powerpoint/2010/main" val="1745324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4001" y="2057360"/>
            <a:ext cx="8280920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质</a:t>
            </a:r>
            <a:r>
              <a:rPr lang="zh-CN" altLang="zh-CN" sz="2800" dirty="0">
                <a:latin typeface="+mn-ea"/>
              </a:rPr>
              <a:t>谱只需微量样品就可提供相对分子质量、分子式和分子结构的信息。再配合其他</a:t>
            </a:r>
            <a:r>
              <a:rPr lang="zh-CN" altLang="zh-CN" sz="2800" dirty="0" smtClean="0">
                <a:latin typeface="+mn-ea"/>
              </a:rPr>
              <a:t>仪器测试</a:t>
            </a:r>
            <a:r>
              <a:rPr lang="zh-CN" altLang="zh-CN" sz="2800" dirty="0">
                <a:latin typeface="+mn-ea"/>
              </a:rPr>
              <a:t>方法，如</a:t>
            </a:r>
            <a:r>
              <a:rPr lang="en-US" altLang="zh-CN" sz="2800" dirty="0">
                <a:latin typeface="+mn-ea"/>
              </a:rPr>
              <a:t>NMR</a:t>
            </a:r>
            <a:r>
              <a:rPr lang="zh-CN" altLang="zh-CN" sz="2800" dirty="0">
                <a:latin typeface="+mn-ea"/>
              </a:rPr>
              <a:t>、</a:t>
            </a:r>
            <a:r>
              <a:rPr lang="en-US" altLang="zh-CN" sz="2800" dirty="0">
                <a:latin typeface="+mn-ea"/>
              </a:rPr>
              <a:t>IR</a:t>
            </a:r>
            <a:r>
              <a:rPr lang="zh-CN" altLang="zh-CN" sz="2800" dirty="0">
                <a:latin typeface="+mn-ea"/>
              </a:rPr>
              <a:t>、</a:t>
            </a:r>
            <a:r>
              <a:rPr lang="en-US" altLang="zh-CN" sz="2800" dirty="0">
                <a:latin typeface="+mn-ea"/>
              </a:rPr>
              <a:t>UV</a:t>
            </a:r>
            <a:r>
              <a:rPr lang="zh-CN" altLang="zh-CN" sz="2800" dirty="0">
                <a:latin typeface="+mn-ea"/>
              </a:rPr>
              <a:t>等，能准确测定结构。质谱和色谱联用，质谱和电子计算机联用</a:t>
            </a:r>
            <a:r>
              <a:rPr lang="zh-CN" altLang="zh-CN" sz="2800" dirty="0" smtClean="0">
                <a:latin typeface="+mn-ea"/>
              </a:rPr>
              <a:t>更增加</a:t>
            </a:r>
            <a:r>
              <a:rPr lang="zh-CN" altLang="zh-CN" sz="2800" dirty="0">
                <a:latin typeface="+mn-ea"/>
              </a:rPr>
              <a:t>了质谱的测试范围和能力，使它成为结构分析领域不可缺少的工具。</a:t>
            </a:r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966813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92696"/>
            <a:ext cx="828092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</a:rPr>
              <a:t>12. </a:t>
            </a:r>
            <a:r>
              <a:rPr lang="en-US" altLang="zh-CN" sz="2800" dirty="0" smtClean="0">
                <a:latin typeface="+mn-ea"/>
              </a:rPr>
              <a:t>1    </a:t>
            </a:r>
            <a:r>
              <a:rPr lang="zh-CN" altLang="zh-CN" sz="2800" dirty="0" smtClean="0">
                <a:latin typeface="+mn-ea"/>
              </a:rPr>
              <a:t>核磁共振</a:t>
            </a:r>
            <a:r>
              <a:rPr lang="zh-CN" altLang="zh-CN" sz="2800" dirty="0">
                <a:latin typeface="+mn-ea"/>
              </a:rPr>
              <a:t>基本原理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带</a:t>
            </a:r>
            <a:r>
              <a:rPr lang="zh-CN" altLang="zh-CN" sz="2800" dirty="0">
                <a:latin typeface="+mn-ea"/>
              </a:rPr>
              <a:t>电荷的质点自旋会产生磁场，磁场具有方向性，可用磁矩表示（图</a:t>
            </a:r>
            <a:r>
              <a:rPr lang="en-US" altLang="zh-CN" sz="2800" dirty="0">
                <a:latin typeface="+mn-ea"/>
              </a:rPr>
              <a:t>12-1</a:t>
            </a:r>
            <a:r>
              <a:rPr lang="zh-CN" altLang="zh-CN" sz="2800" dirty="0">
                <a:latin typeface="+mn-ea"/>
              </a:rPr>
              <a:t>)。原子核作为</a:t>
            </a:r>
            <a:r>
              <a:rPr lang="zh-CN" altLang="zh-CN" sz="2800" dirty="0" smtClean="0">
                <a:latin typeface="+mn-ea"/>
              </a:rPr>
              <a:t>带电荷</a:t>
            </a:r>
            <a:r>
              <a:rPr lang="zh-CN" altLang="zh-CN" sz="2800" dirty="0">
                <a:latin typeface="+mn-ea"/>
              </a:rPr>
              <a:t>的质点，它的自旋可以产生磁矩。但并非所有原子核自旋都具有磁矩，实验证明，只有</a:t>
            </a:r>
            <a:r>
              <a:rPr lang="zh-CN" altLang="zh-CN" sz="2800" dirty="0" smtClean="0">
                <a:latin typeface="+mn-ea"/>
              </a:rPr>
              <a:t>那些原子序数</a:t>
            </a:r>
            <a:r>
              <a:rPr lang="zh-CN" altLang="zh-CN" sz="2800" dirty="0">
                <a:latin typeface="+mn-ea"/>
              </a:rPr>
              <a:t>或质量数为奇数的原子核自旋才具有磁矩，如</a:t>
            </a:r>
            <a:r>
              <a:rPr lang="en-US" altLang="zh-CN" sz="2800" baseline="30000" dirty="0">
                <a:latin typeface="+mn-ea"/>
              </a:rPr>
              <a:t>1</a:t>
            </a:r>
            <a:r>
              <a:rPr lang="en-US" altLang="zh-CN" sz="2800" dirty="0">
                <a:latin typeface="+mn-ea"/>
              </a:rPr>
              <a:t> H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baseline="30000" dirty="0">
                <a:latin typeface="+mn-ea"/>
              </a:rPr>
              <a:t>13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baseline="30000" dirty="0">
                <a:latin typeface="+mn-ea"/>
              </a:rPr>
              <a:t>15</a:t>
            </a:r>
            <a:r>
              <a:rPr lang="en-US" altLang="zh-CN" sz="2800" dirty="0">
                <a:latin typeface="+mn-ea"/>
              </a:rPr>
              <a:t>N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baseline="30000" dirty="0">
                <a:latin typeface="+mn-ea"/>
              </a:rPr>
              <a:t>17</a:t>
            </a:r>
            <a:r>
              <a:rPr lang="en-US" altLang="zh-CN" sz="2800" dirty="0">
                <a:latin typeface="+mn-ea"/>
              </a:rPr>
              <a:t>0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baseline="30000" dirty="0">
                <a:latin typeface="+mn-ea"/>
              </a:rPr>
              <a:t>19</a:t>
            </a:r>
            <a:r>
              <a:rPr lang="en-US" altLang="zh-CN" sz="2800" dirty="0">
                <a:latin typeface="+mn-ea"/>
              </a:rPr>
              <a:t>F</a:t>
            </a:r>
            <a:r>
              <a:rPr lang="zh-CN" altLang="zh-CN" sz="2800" dirty="0">
                <a:latin typeface="+mn-ea"/>
              </a:rPr>
              <a:t>，</a:t>
            </a:r>
            <a:r>
              <a:rPr lang="zh-CN" altLang="zh-CN" sz="2800" baseline="30000" dirty="0">
                <a:latin typeface="+mn-ea"/>
              </a:rPr>
              <a:t>29</a:t>
            </a:r>
            <a:r>
              <a:rPr lang="en-US" altLang="zh-CN" sz="2800" dirty="0">
                <a:latin typeface="+mn-ea"/>
              </a:rPr>
              <a:t>Si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baseline="30000" dirty="0">
                <a:latin typeface="+mn-ea"/>
              </a:rPr>
              <a:t>31</a:t>
            </a:r>
            <a:r>
              <a:rPr lang="en-US" altLang="zh-CN" sz="2800" dirty="0">
                <a:latin typeface="+mn-ea"/>
              </a:rPr>
              <a:t>P</a:t>
            </a:r>
            <a:r>
              <a:rPr lang="zh-CN" altLang="zh-CN" sz="2800" dirty="0">
                <a:latin typeface="+mn-ea"/>
              </a:rPr>
              <a:t>等。组成</a:t>
            </a:r>
            <a:r>
              <a:rPr lang="zh-CN" altLang="zh-CN" sz="2800" dirty="0" smtClean="0">
                <a:latin typeface="+mn-ea"/>
              </a:rPr>
              <a:t>有机化合物</a:t>
            </a:r>
            <a:r>
              <a:rPr lang="zh-CN" altLang="zh-CN" sz="2800" dirty="0">
                <a:latin typeface="+mn-ea"/>
              </a:rPr>
              <a:t>的主要元素是氢和碳，现以氢核为例说明核磁共振的基本原理。氢核</a:t>
            </a:r>
            <a:r>
              <a:rPr lang="en-US" altLang="zh-CN" sz="2800" dirty="0">
                <a:latin typeface="+mn-ea"/>
              </a:rPr>
              <a:t>(</a:t>
            </a:r>
            <a:r>
              <a:rPr lang="zh-CN" altLang="zh-CN" sz="2800" dirty="0">
                <a:latin typeface="+mn-ea"/>
              </a:rPr>
              <a:t>质子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带正电荷</a:t>
            </a:r>
            <a:r>
              <a:rPr lang="zh-CN" altLang="zh-CN" sz="2800" dirty="0" smtClean="0">
                <a:latin typeface="+mn-ea"/>
              </a:rPr>
              <a:t>，自旋</a:t>
            </a:r>
            <a:r>
              <a:rPr lang="zh-CN" altLang="zh-CN" sz="2800" dirty="0">
                <a:latin typeface="+mn-ea"/>
              </a:rPr>
              <a:t>会产生磁矩（图</a:t>
            </a:r>
            <a:r>
              <a:rPr lang="en-US" altLang="zh-CN" sz="2800" dirty="0">
                <a:latin typeface="+mn-ea"/>
              </a:rPr>
              <a:t>12-1</a:t>
            </a:r>
            <a:r>
              <a:rPr lang="zh-CN" altLang="zh-CN" sz="2800" dirty="0">
                <a:latin typeface="+mn-ea"/>
              </a:rPr>
              <a:t>八在没有外磁场时，自旋磁矩取向是混乱的（图</a:t>
            </a:r>
            <a:r>
              <a:rPr lang="en-US" altLang="zh-CN" sz="2800" dirty="0">
                <a:latin typeface="+mn-ea"/>
              </a:rPr>
              <a:t>12-2(a))</a:t>
            </a:r>
            <a:r>
              <a:rPr lang="zh-CN" altLang="zh-CN" sz="2800" dirty="0">
                <a:latin typeface="+mn-ea"/>
              </a:rPr>
              <a:t>，但在外</a:t>
            </a:r>
            <a:r>
              <a:rPr lang="zh-CN" altLang="zh-CN" sz="2800" dirty="0" smtClean="0">
                <a:latin typeface="+mn-ea"/>
              </a:rPr>
              <a:t>磁场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en-US" altLang="zh-CN" dirty="0" smtClean="0">
                <a:latin typeface="+mn-ea"/>
              </a:rPr>
              <a:t>0</a:t>
            </a:r>
            <a:r>
              <a:rPr lang="zh-CN" altLang="zh-CN" sz="2800" dirty="0" smtClean="0">
                <a:latin typeface="+mn-ea"/>
              </a:rPr>
              <a:t>中</a:t>
            </a:r>
            <a:r>
              <a:rPr lang="zh-CN" altLang="zh-CN" sz="2800" dirty="0">
                <a:latin typeface="+mn-ea"/>
              </a:rPr>
              <a:t>，它的取向分为两种</a:t>
            </a:r>
            <a:r>
              <a:rPr lang="en-US" altLang="zh-CN" sz="2800" dirty="0">
                <a:latin typeface="+mn-ea"/>
              </a:rPr>
              <a:t>:</a:t>
            </a:r>
            <a:r>
              <a:rPr lang="zh-CN" altLang="zh-CN" sz="2800" dirty="0">
                <a:latin typeface="+mn-ea"/>
              </a:rPr>
              <a:t>一种与外磁场平行，另一种则与外磁场方向相反（图</a:t>
            </a:r>
            <a:r>
              <a:rPr lang="en-US" altLang="zh-CN" sz="2800" dirty="0">
                <a:latin typeface="+mn-ea"/>
              </a:rPr>
              <a:t>12-2(b</a:t>
            </a:r>
            <a:r>
              <a:rPr lang="zh-CN" altLang="zh-CN" sz="2800" dirty="0">
                <a:latin typeface="+mn-ea"/>
              </a:rPr>
              <a:t>))。</a:t>
            </a:r>
          </a:p>
        </p:txBody>
      </p:sp>
    </p:spTree>
    <p:extLst>
      <p:ext uri="{BB962C8B-B14F-4D97-AF65-F5344CB8AC3E}">
        <p14:creationId xmlns:p14="http://schemas.microsoft.com/office/powerpoint/2010/main" val="3419144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dmt\AppData\Roaming\Tencent\Users\280268031\QQ\WinTemp\RichOle\E1F0~}6]]QKO$SE@EJ]~T`J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8141313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dmt\AppData\Roaming\Tencent\Users\280268031\QQ\WinTemp\RichOle\A5%$5WSDFTZ1SPB5IOCTV9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77072"/>
            <a:ext cx="2376264" cy="33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63009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687462"/>
            <a:ext cx="856895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这</a:t>
            </a:r>
            <a:r>
              <a:rPr lang="zh-CN" altLang="zh-CN" sz="2800" dirty="0">
                <a:latin typeface="+mn-ea"/>
              </a:rPr>
              <a:t>两种不同取向的自旋具有不同的</a:t>
            </a:r>
            <a:r>
              <a:rPr lang="zh-CN" altLang="zh-CN" sz="2800" dirty="0" smtClean="0">
                <a:latin typeface="+mn-ea"/>
              </a:rPr>
              <a:t>能</a:t>
            </a:r>
            <a:r>
              <a:rPr lang="zh-CN" altLang="en-US" sz="2800" dirty="0" smtClean="0">
                <a:latin typeface="+mn-ea"/>
              </a:rPr>
              <a:t>量</a:t>
            </a:r>
            <a:r>
              <a:rPr lang="zh-CN" altLang="zh-CN" sz="2800" dirty="0" smtClean="0">
                <a:latin typeface="+mn-ea"/>
              </a:rPr>
              <a:t>。</a:t>
            </a:r>
            <a:r>
              <a:rPr lang="zh-CN" altLang="zh-CN" sz="2800" dirty="0">
                <a:latin typeface="+mn-ea"/>
              </a:rPr>
              <a:t>与外磁场相同取向的自旋能量较低，另一种</a:t>
            </a:r>
            <a:r>
              <a:rPr lang="zh-CN" altLang="zh-CN" sz="2800" dirty="0" smtClean="0">
                <a:latin typeface="+mn-ea"/>
              </a:rPr>
              <a:t>能</a:t>
            </a:r>
            <a:r>
              <a:rPr lang="zh-CN" altLang="en-US" sz="2800" dirty="0" smtClean="0">
                <a:latin typeface="+mn-ea"/>
              </a:rPr>
              <a:t>量</a:t>
            </a:r>
            <a:r>
              <a:rPr lang="zh-CN" altLang="zh-CN" sz="2800" dirty="0" smtClean="0">
                <a:latin typeface="+mn-ea"/>
              </a:rPr>
              <a:t>较高</a:t>
            </a:r>
            <a:r>
              <a:rPr lang="zh-CN" altLang="zh-CN" sz="2800" dirty="0">
                <a:latin typeface="+mn-ea"/>
              </a:rPr>
              <a:t>。这两种取向的能量</a:t>
            </a:r>
            <a:r>
              <a:rPr lang="zh-CN" altLang="zh-CN" sz="2800" dirty="0" smtClean="0">
                <a:latin typeface="+mn-ea"/>
              </a:rPr>
              <a:t>差</a:t>
            </a:r>
            <a:r>
              <a:rPr lang="zh-CN" altLang="en-US" sz="2800" dirty="0" smtClean="0">
                <a:latin typeface="+mn-ea"/>
              </a:rPr>
              <a:t>△</a:t>
            </a:r>
            <a:r>
              <a:rPr lang="en-US" altLang="zh-CN" sz="2800" dirty="0" smtClean="0">
                <a:latin typeface="+mn-ea"/>
              </a:rPr>
              <a:t>E</a:t>
            </a:r>
            <a:r>
              <a:rPr lang="zh-CN" altLang="zh-CN" sz="2800" dirty="0" smtClean="0">
                <a:latin typeface="+mn-ea"/>
              </a:rPr>
              <a:t>可用</a:t>
            </a:r>
            <a:r>
              <a:rPr lang="zh-CN" altLang="zh-CN" sz="2800" dirty="0">
                <a:latin typeface="+mn-ea"/>
              </a:rPr>
              <a:t>式（</a:t>
            </a:r>
            <a:r>
              <a:rPr lang="en-US" altLang="zh-CN" sz="2800" dirty="0">
                <a:latin typeface="+mn-ea"/>
              </a:rPr>
              <a:t>12-1)</a:t>
            </a:r>
            <a:r>
              <a:rPr lang="zh-CN" altLang="zh-CN" sz="2800" dirty="0">
                <a:latin typeface="+mn-ea"/>
              </a:rPr>
              <a:t>表示：</a:t>
            </a: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式中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zh-CN" altLang="zh-CN" sz="2800" dirty="0">
                <a:latin typeface="+mn-ea"/>
              </a:rPr>
              <a:t>普郎克（</a:t>
            </a:r>
            <a:r>
              <a:rPr lang="en-US" altLang="zh-CN" sz="2800" dirty="0">
                <a:latin typeface="+mn-ea"/>
              </a:rPr>
              <a:t>Planck)</a:t>
            </a:r>
            <a:r>
              <a:rPr lang="zh-CN" altLang="zh-CN" sz="2800" dirty="0">
                <a:latin typeface="+mn-ea"/>
              </a:rPr>
              <a:t>常数；</a:t>
            </a:r>
            <a:r>
              <a:rPr lang="en-US" altLang="zh-CN" sz="2800" dirty="0">
                <a:latin typeface="+mn-ea"/>
              </a:rPr>
              <a:t>r</a:t>
            </a:r>
            <a:r>
              <a:rPr lang="zh-CN" altLang="zh-CN" sz="2800" dirty="0">
                <a:latin typeface="+mn-ea"/>
              </a:rPr>
              <a:t>为磁旋比</a:t>
            </a:r>
            <a:r>
              <a:rPr lang="en-US" altLang="zh-CN" sz="2800" dirty="0">
                <a:latin typeface="+mn-ea"/>
              </a:rPr>
              <a:t>（</a:t>
            </a:r>
            <a:r>
              <a:rPr lang="en-US" altLang="zh-CN" sz="2800" dirty="0" err="1">
                <a:latin typeface="+mn-ea"/>
              </a:rPr>
              <a:t>magnetogyric</a:t>
            </a:r>
            <a:r>
              <a:rPr lang="en-US" altLang="zh-CN" sz="2800" dirty="0">
                <a:latin typeface="+mn-ea"/>
              </a:rPr>
              <a:t> ratio)</a:t>
            </a:r>
            <a:r>
              <a:rPr lang="zh-CN" altLang="zh-CN" sz="2800" dirty="0">
                <a:latin typeface="+mn-ea"/>
              </a:rPr>
              <a:t>，对于特定原子核，</a:t>
            </a:r>
            <a:r>
              <a:rPr lang="en-US" altLang="zh-CN" sz="2800" dirty="0">
                <a:latin typeface="+mn-ea"/>
              </a:rPr>
              <a:t>r</a:t>
            </a:r>
            <a:r>
              <a:rPr lang="zh-CN" altLang="zh-CN" sz="2800" dirty="0">
                <a:latin typeface="+mn-ea"/>
              </a:rPr>
              <a:t>为一</a:t>
            </a:r>
            <a:r>
              <a:rPr lang="zh-CN" altLang="zh-CN" sz="2800" dirty="0" smtClean="0">
                <a:latin typeface="+mn-ea"/>
              </a:rPr>
              <a:t>常数</a:t>
            </a:r>
            <a:r>
              <a:rPr lang="en-US" altLang="zh-CN" sz="2800" dirty="0" smtClean="0">
                <a:latin typeface="+mn-ea"/>
              </a:rPr>
              <a:t>(</a:t>
            </a:r>
            <a:r>
              <a:rPr lang="zh-CN" altLang="zh-CN" sz="2800" dirty="0" smtClean="0">
                <a:latin typeface="+mn-ea"/>
              </a:rPr>
              <a:t>如</a:t>
            </a:r>
            <a:r>
              <a:rPr lang="zh-CN" altLang="zh-CN" sz="2800" dirty="0">
                <a:latin typeface="+mn-ea"/>
              </a:rPr>
              <a:t>质子</a:t>
            </a:r>
            <a:r>
              <a:rPr lang="en-US" altLang="zh-CN" sz="2800" dirty="0">
                <a:latin typeface="+mn-ea"/>
              </a:rPr>
              <a:t>r</a:t>
            </a:r>
            <a:r>
              <a:rPr lang="zh-CN" altLang="zh-CN" sz="2800" dirty="0">
                <a:latin typeface="+mn-ea"/>
              </a:rPr>
              <a:t>为</a:t>
            </a:r>
            <a:r>
              <a:rPr lang="en-US" altLang="zh-CN" sz="2800" dirty="0">
                <a:latin typeface="+mn-ea"/>
              </a:rPr>
              <a:t>2. 675 0</a:t>
            </a:r>
            <a:r>
              <a:rPr lang="en-US" altLang="zh-CN" sz="2800" dirty="0" smtClean="0">
                <a:latin typeface="+mn-ea"/>
              </a:rPr>
              <a:t>)</a:t>
            </a:r>
            <a:r>
              <a:rPr lang="zh-CN" altLang="en-US" sz="2800" dirty="0" smtClean="0">
                <a:latin typeface="+mn-ea"/>
              </a:rPr>
              <a:t>；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zh-CN" altLang="zh-CN" sz="2800" dirty="0">
                <a:latin typeface="+mn-ea"/>
              </a:rPr>
              <a:t>外加磁场强度。从式（</a:t>
            </a:r>
            <a:r>
              <a:rPr lang="en-US" altLang="zh-CN" sz="2800" dirty="0">
                <a:latin typeface="+mn-ea"/>
              </a:rPr>
              <a:t>12-1 )</a:t>
            </a:r>
            <a:r>
              <a:rPr lang="zh-CN" altLang="zh-CN" sz="2800" dirty="0">
                <a:latin typeface="+mn-ea"/>
              </a:rPr>
              <a:t>可知，两种取向的能差与外加磁场</a:t>
            </a:r>
            <a:r>
              <a:rPr lang="zh-CN" altLang="zh-CN" sz="2800" dirty="0" smtClean="0">
                <a:latin typeface="+mn-ea"/>
              </a:rPr>
              <a:t>有关</a:t>
            </a:r>
            <a:r>
              <a:rPr lang="zh-CN" altLang="zh-CN" sz="2800" dirty="0">
                <a:latin typeface="+mn-ea"/>
              </a:rPr>
              <a:t>，外磁场越强它们的能差越大。图</a:t>
            </a:r>
            <a:r>
              <a:rPr lang="en-US" altLang="zh-CN" sz="2800" dirty="0">
                <a:latin typeface="+mn-ea"/>
              </a:rPr>
              <a:t>12-3</a:t>
            </a:r>
            <a:r>
              <a:rPr lang="zh-CN" altLang="zh-CN" sz="2800" dirty="0">
                <a:latin typeface="+mn-ea"/>
              </a:rPr>
              <a:t>清楚</a:t>
            </a:r>
            <a:r>
              <a:rPr lang="zh-CN" altLang="zh-CN" sz="2800" dirty="0" smtClean="0">
                <a:latin typeface="+mn-ea"/>
              </a:rPr>
              <a:t>地表</a:t>
            </a:r>
            <a:r>
              <a:rPr lang="zh-CN" altLang="en-US" sz="2800" dirty="0" smtClean="0">
                <a:latin typeface="+mn-ea"/>
              </a:rPr>
              <a:t>示</a:t>
            </a:r>
            <a:r>
              <a:rPr lang="zh-CN" altLang="zh-CN" sz="2800" dirty="0" smtClean="0">
                <a:latin typeface="+mn-ea"/>
              </a:rPr>
              <a:t>外加</a:t>
            </a:r>
            <a:r>
              <a:rPr lang="zh-CN" altLang="zh-CN" sz="2800" dirty="0">
                <a:latin typeface="+mn-ea"/>
              </a:rPr>
              <a:t>磁场强度与两种自旋的能差的</a:t>
            </a:r>
            <a:r>
              <a:rPr lang="zh-CN" altLang="zh-CN" sz="2800" dirty="0" smtClean="0">
                <a:latin typeface="+mn-ea"/>
              </a:rPr>
              <a:t>关系</a:t>
            </a:r>
            <a:r>
              <a:rPr lang="zh-CN" altLang="zh-CN" sz="2800" dirty="0">
                <a:latin typeface="+mn-ea"/>
              </a:rPr>
              <a:t>。当外磁场强度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en-US" altLang="zh-CN" dirty="0" smtClean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时</a:t>
            </a:r>
            <a:r>
              <a:rPr lang="zh-CN" altLang="zh-CN" sz="2800" dirty="0">
                <a:latin typeface="+mn-ea"/>
              </a:rPr>
              <a:t>，能差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zh-CN" altLang="en-US" sz="2800" dirty="0" smtClean="0">
                <a:latin typeface="+mn-ea"/>
              </a:rPr>
              <a:t>△</a:t>
            </a:r>
            <a:r>
              <a:rPr lang="en-US" altLang="zh-CN" sz="2800" dirty="0" smtClean="0">
                <a:latin typeface="+mn-ea"/>
              </a:rPr>
              <a:t>E</a:t>
            </a:r>
            <a:r>
              <a:rPr lang="en-US" altLang="zh-CN" dirty="0" smtClean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,H</a:t>
            </a:r>
            <a:r>
              <a:rPr lang="en-US" altLang="zh-CN" dirty="0" smtClean="0">
                <a:latin typeface="+mn-ea"/>
              </a:rPr>
              <a:t>2</a:t>
            </a:r>
            <a:r>
              <a:rPr lang="zh-CN" altLang="zh-CN" sz="2800" dirty="0" smtClean="0">
                <a:latin typeface="+mn-ea"/>
              </a:rPr>
              <a:t>时</a:t>
            </a:r>
            <a:r>
              <a:rPr lang="zh-CN" altLang="zh-CN" sz="2800" dirty="0">
                <a:latin typeface="+mn-ea"/>
              </a:rPr>
              <a:t>能差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zh-CN" altLang="en-US" sz="2800" dirty="0" smtClean="0">
                <a:latin typeface="+mn-ea"/>
              </a:rPr>
              <a:t>△</a:t>
            </a:r>
            <a:r>
              <a:rPr lang="en-US" altLang="zh-CN" sz="2800" dirty="0" smtClean="0">
                <a:latin typeface="+mn-ea"/>
              </a:rPr>
              <a:t>E</a:t>
            </a:r>
            <a:r>
              <a:rPr lang="en-US" altLang="zh-CN" dirty="0" smtClean="0">
                <a:latin typeface="+mn-ea"/>
              </a:rPr>
              <a:t>2</a:t>
            </a:r>
            <a:r>
              <a:rPr lang="zh-CN" altLang="zh-CN" sz="2800" dirty="0" smtClean="0">
                <a:latin typeface="+mn-ea"/>
              </a:rPr>
              <a:t>，因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en-US" altLang="zh-CN" dirty="0" smtClean="0">
                <a:latin typeface="+mn-ea"/>
              </a:rPr>
              <a:t>2</a:t>
            </a:r>
            <a:r>
              <a:rPr lang="zh-CN" altLang="en-US" sz="2800" dirty="0" smtClean="0">
                <a:latin typeface="+mn-ea"/>
              </a:rPr>
              <a:t>＞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en-US" altLang="zh-CN" dirty="0" smtClean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，所以</a:t>
            </a:r>
            <a:r>
              <a:rPr lang="zh-CN" altLang="en-US" sz="2800" dirty="0" smtClean="0">
                <a:latin typeface="+mn-ea"/>
              </a:rPr>
              <a:t>△</a:t>
            </a:r>
            <a:r>
              <a:rPr lang="en-US" altLang="zh-CN" sz="2800" dirty="0" smtClean="0">
                <a:latin typeface="+mn-ea"/>
              </a:rPr>
              <a:t>E</a:t>
            </a:r>
            <a:r>
              <a:rPr lang="en-US" altLang="zh-CN" dirty="0" smtClean="0">
                <a:latin typeface="+mn-ea"/>
              </a:rPr>
              <a:t>2</a:t>
            </a:r>
            <a:r>
              <a:rPr lang="zh-CN" altLang="en-US" sz="2800" dirty="0">
                <a:latin typeface="+mn-ea"/>
              </a:rPr>
              <a:t>＞</a:t>
            </a:r>
            <a:r>
              <a:rPr lang="zh-CN" altLang="en-US" sz="2800" dirty="0" smtClean="0">
                <a:latin typeface="+mn-ea"/>
              </a:rPr>
              <a:t>△</a:t>
            </a:r>
            <a:r>
              <a:rPr lang="en-US" altLang="zh-CN" sz="2800" dirty="0" smtClean="0">
                <a:latin typeface="+mn-ea"/>
              </a:rPr>
              <a:t>E</a:t>
            </a:r>
            <a:r>
              <a:rPr lang="en-US" altLang="zh-CN" dirty="0" smtClean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2049" name="Picture 1" descr="C:\Users\dmt\AppData\Roaming\Tencent\Users\280268031\QQ\WinTemp\RichOle\]7~%7P{Q`KK0TEA`1BN6FE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108724"/>
            <a:ext cx="6258150" cy="74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2866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dmt\AppData\Roaming\Tencent\Users\280268031\QQ\WinTemp\RichOle\3(K2PLS~3ZB3{ODI0Y)W@X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28919"/>
            <a:ext cx="6984776" cy="380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45460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48680"/>
            <a:ext cx="82089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与</a:t>
            </a:r>
            <a:r>
              <a:rPr lang="zh-CN" altLang="zh-CN" sz="2800" dirty="0">
                <a:latin typeface="+mn-ea"/>
              </a:rPr>
              <a:t>外加磁场方向相同的自旋吸收能量后可以跃迁到较高能级，变为与外磁场方向相反</a:t>
            </a:r>
            <a:r>
              <a:rPr lang="zh-CN" altLang="zh-CN" sz="2800" dirty="0" smtClean="0">
                <a:latin typeface="+mn-ea"/>
              </a:rPr>
              <a:t>的自旋</a:t>
            </a:r>
            <a:r>
              <a:rPr lang="zh-CN" altLang="zh-CN" sz="2800" dirty="0">
                <a:latin typeface="+mn-ea"/>
              </a:rPr>
              <a:t>。电磁辐射可以有效地提供能量。当辐射能恰好等于跃迁所需要能量时，</a:t>
            </a:r>
            <a:r>
              <a:rPr lang="zh-CN" altLang="zh-CN" sz="2800" dirty="0" smtClean="0">
                <a:latin typeface="+mn-ea"/>
              </a:rPr>
              <a:t>即</a:t>
            </a:r>
            <a:r>
              <a:rPr lang="en-US" altLang="zh-CN" sz="2800" dirty="0" smtClean="0">
                <a:latin typeface="+mn-ea"/>
              </a:rPr>
              <a:t>E</a:t>
            </a:r>
            <a:r>
              <a:rPr lang="zh-CN" altLang="en-US" sz="1600" dirty="0" smtClean="0">
                <a:latin typeface="+mn-ea"/>
              </a:rPr>
              <a:t>辐</a:t>
            </a:r>
            <a:r>
              <a:rPr lang="en-US" altLang="zh-CN" sz="2800" dirty="0" smtClean="0">
                <a:latin typeface="+mn-ea"/>
              </a:rPr>
              <a:t>=</a:t>
            </a:r>
            <a:r>
              <a:rPr lang="en-US" altLang="zh-CN" sz="2800" dirty="0" err="1" smtClean="0">
                <a:latin typeface="+mn-ea"/>
              </a:rPr>
              <a:t>hv</a:t>
            </a:r>
            <a:r>
              <a:rPr lang="en-US" altLang="zh-CN" sz="2800" dirty="0" smtClean="0">
                <a:latin typeface="+mn-ea"/>
              </a:rPr>
              <a:t> =</a:t>
            </a:r>
            <a:r>
              <a:rPr lang="en-US" altLang="zh-CN" sz="2800" dirty="0" smtClean="0">
                <a:latin typeface="+mn-ea"/>
              </a:rPr>
              <a:t>△E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zh-CN" altLang="zh-CN" sz="2800" dirty="0">
                <a:latin typeface="+mn-ea"/>
              </a:rPr>
              <a:t>就会发生这种自旋取向的变化，即</a:t>
            </a:r>
            <a:r>
              <a:rPr lang="zh-CN" altLang="zh-CN" sz="2800" b="1" dirty="0">
                <a:latin typeface="+mn-ea"/>
              </a:rPr>
              <a:t>核磁共振</a:t>
            </a:r>
            <a:r>
              <a:rPr lang="zh-CN" altLang="zh-CN" sz="2800" dirty="0">
                <a:latin typeface="+mn-ea"/>
              </a:rPr>
              <a:t>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因</a:t>
            </a:r>
            <a:r>
              <a:rPr lang="zh-CN" altLang="zh-CN" sz="2800" dirty="0">
                <a:latin typeface="+mn-ea"/>
              </a:rPr>
              <a:t>两种自旋状态的能差</a:t>
            </a:r>
            <a:r>
              <a:rPr lang="en-US" altLang="zh-CN" sz="2800" dirty="0">
                <a:latin typeface="+mn-ea"/>
              </a:rPr>
              <a:t>(</a:t>
            </a:r>
            <a:r>
              <a:rPr lang="en-US" altLang="zh-CN" sz="2800" dirty="0" smtClean="0">
                <a:latin typeface="+mn-ea"/>
              </a:rPr>
              <a:t>△E)</a:t>
            </a:r>
            <a:r>
              <a:rPr lang="zh-CN" altLang="zh-CN" sz="2800" dirty="0" smtClean="0">
                <a:latin typeface="+mn-ea"/>
              </a:rPr>
              <a:t>与</a:t>
            </a:r>
            <a:r>
              <a:rPr lang="zh-CN" altLang="zh-CN" sz="2800" dirty="0">
                <a:latin typeface="+mn-ea"/>
              </a:rPr>
              <a:t>外磁场强度有关，所以发生共振的辐射频率也随外加</a:t>
            </a:r>
            <a:r>
              <a:rPr lang="zh-CN" altLang="zh-CN" sz="2800" dirty="0" smtClean="0">
                <a:latin typeface="+mn-ea"/>
              </a:rPr>
              <a:t>磁场强度</a:t>
            </a:r>
            <a:r>
              <a:rPr lang="zh-CN" altLang="zh-CN" sz="2800" dirty="0">
                <a:latin typeface="+mn-ea"/>
              </a:rPr>
              <a:t>变化。很容易找到它们之间的关系。将式（</a:t>
            </a:r>
            <a:r>
              <a:rPr lang="en-US" altLang="zh-CN" sz="2800" dirty="0">
                <a:latin typeface="+mn-ea"/>
              </a:rPr>
              <a:t>12-1)</a:t>
            </a:r>
            <a:r>
              <a:rPr lang="zh-CN" altLang="zh-CN" sz="2800" dirty="0" smtClean="0">
                <a:latin typeface="+mn-ea"/>
              </a:rPr>
              <a:t>代入</a:t>
            </a:r>
            <a:r>
              <a:rPr lang="en-US" altLang="zh-CN" sz="2800" dirty="0" smtClean="0">
                <a:latin typeface="+mn-ea"/>
              </a:rPr>
              <a:t>    </a:t>
            </a:r>
            <a:r>
              <a:rPr lang="en-US" altLang="zh-CN" sz="2800" dirty="0" smtClean="0">
                <a:latin typeface="+mn-ea"/>
              </a:rPr>
              <a:t>E</a:t>
            </a:r>
            <a:r>
              <a:rPr lang="zh-CN" altLang="en-US" sz="1600" dirty="0">
                <a:latin typeface="+mn-ea"/>
              </a:rPr>
              <a:t>辐</a:t>
            </a:r>
            <a:r>
              <a:rPr lang="en-US" altLang="zh-CN" sz="2800" dirty="0">
                <a:latin typeface="+mn-ea"/>
              </a:rPr>
              <a:t>=</a:t>
            </a:r>
            <a:r>
              <a:rPr lang="en-US" altLang="zh-CN" sz="2800" dirty="0" err="1">
                <a:latin typeface="+mn-ea"/>
              </a:rPr>
              <a:t>hv</a:t>
            </a:r>
            <a:r>
              <a:rPr lang="en-US" altLang="zh-CN" sz="2800" dirty="0">
                <a:latin typeface="+mn-ea"/>
              </a:rPr>
              <a:t> =△</a:t>
            </a:r>
            <a:r>
              <a:rPr lang="en-US" altLang="zh-CN" sz="2800" dirty="0" smtClean="0">
                <a:latin typeface="+mn-ea"/>
              </a:rPr>
              <a:t>E</a:t>
            </a:r>
            <a:r>
              <a:rPr lang="zh-CN" altLang="zh-CN" sz="2800" dirty="0" smtClean="0">
                <a:latin typeface="+mn-ea"/>
              </a:rPr>
              <a:t>式</a:t>
            </a:r>
            <a:r>
              <a:rPr lang="zh-CN" altLang="zh-CN" sz="2800" dirty="0">
                <a:latin typeface="+mn-ea"/>
              </a:rPr>
              <a:t>可得到式（</a:t>
            </a:r>
            <a:r>
              <a:rPr lang="en-US" altLang="zh-CN" sz="2800" dirty="0">
                <a:latin typeface="+mn-ea"/>
              </a:rPr>
              <a:t>12-2</a:t>
            </a:r>
            <a:r>
              <a:rPr lang="zh-CN" altLang="zh-CN" sz="2800" dirty="0">
                <a:latin typeface="+mn-ea"/>
              </a:rPr>
              <a:t>)。</a:t>
            </a:r>
          </a:p>
        </p:txBody>
      </p:sp>
      <p:pic>
        <p:nvPicPr>
          <p:cNvPr id="4097" name="Picture 1" descr="C:\Users\dmt\AppData\Roaming\Tencent\Users\280268031\QQ\WinTemp\RichOle\~QGS$[%[6R3A`0BHO12TCJ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653135"/>
            <a:ext cx="5760640" cy="1368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2437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7706" y="1124744"/>
            <a:ext cx="813690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由</a:t>
            </a:r>
            <a:r>
              <a:rPr lang="zh-CN" altLang="zh-CN" sz="2800" dirty="0">
                <a:latin typeface="+mn-ea"/>
              </a:rPr>
              <a:t>式（</a:t>
            </a:r>
            <a:r>
              <a:rPr lang="en-US" altLang="zh-CN" sz="2800" dirty="0">
                <a:latin typeface="+mn-ea"/>
              </a:rPr>
              <a:t>12-2)</a:t>
            </a:r>
            <a:r>
              <a:rPr lang="zh-CN" altLang="zh-CN" sz="2800" dirty="0">
                <a:latin typeface="+mn-ea"/>
              </a:rPr>
              <a:t>可求得不同磁场强度时发生共振所需的辐射频率。如果固定磁场强度，根据式</a:t>
            </a:r>
            <a:br>
              <a:rPr lang="zh-CN" altLang="zh-CN" sz="2800" dirty="0">
                <a:latin typeface="+mn-ea"/>
              </a:rPr>
            </a:br>
            <a:r>
              <a:rPr lang="en-US" altLang="zh-CN" sz="2800" dirty="0">
                <a:latin typeface="+mn-ea"/>
              </a:rPr>
              <a:t>(12-2)</a:t>
            </a:r>
            <a:r>
              <a:rPr lang="zh-CN" altLang="zh-CN" sz="2800" dirty="0">
                <a:latin typeface="+mn-ea"/>
              </a:rPr>
              <a:t>可求出共振所需频率。如外加磁场强度为</a:t>
            </a:r>
            <a:r>
              <a:rPr lang="en-US" altLang="zh-CN" sz="2800" dirty="0" smtClean="0">
                <a:latin typeface="+mn-ea"/>
              </a:rPr>
              <a:t>1.4092T</a:t>
            </a:r>
            <a:r>
              <a:rPr lang="zh-CN" altLang="zh-CN" sz="2800" dirty="0">
                <a:latin typeface="+mn-ea"/>
              </a:rPr>
              <a:t>，辐射</a:t>
            </a:r>
            <a:r>
              <a:rPr lang="zh-CN" altLang="zh-CN" sz="2800" dirty="0" smtClean="0">
                <a:latin typeface="+mn-ea"/>
              </a:rPr>
              <a:t>频率</a:t>
            </a:r>
            <a:r>
              <a:rPr lang="el-GR" altLang="zh-CN" sz="2800" dirty="0">
                <a:latin typeface="+mn-ea"/>
              </a:rPr>
              <a:t>ν</a:t>
            </a:r>
            <a:r>
              <a:rPr lang="zh-CN" altLang="zh-CN" sz="2800" dirty="0" smtClean="0">
                <a:latin typeface="+mn-ea"/>
              </a:rPr>
              <a:t>应</a:t>
            </a:r>
            <a:r>
              <a:rPr lang="zh-CN" altLang="zh-CN" sz="2800" dirty="0">
                <a:latin typeface="+mn-ea"/>
              </a:rPr>
              <a:t>为</a:t>
            </a:r>
            <a:r>
              <a:rPr lang="en-US" altLang="zh-CN" sz="2800" dirty="0">
                <a:latin typeface="+mn-ea"/>
              </a:rPr>
              <a:t>2. </a:t>
            </a:r>
            <a:r>
              <a:rPr lang="en-US" altLang="zh-CN" sz="2800" dirty="0" smtClean="0">
                <a:latin typeface="+mn-ea"/>
              </a:rPr>
              <a:t>6750</a:t>
            </a:r>
            <a:r>
              <a:rPr lang="en-US" altLang="zh-CN" sz="2800" dirty="0">
                <a:latin typeface="+mn-ea"/>
              </a:rPr>
              <a:t>/(</a:t>
            </a:r>
            <a:r>
              <a:rPr lang="en-US" altLang="zh-CN" sz="2800" dirty="0" smtClean="0">
                <a:latin typeface="+mn-ea"/>
              </a:rPr>
              <a:t>2</a:t>
            </a:r>
            <a:r>
              <a:rPr lang="el-GR" altLang="zh-CN" sz="2800" dirty="0" smtClean="0">
                <a:latin typeface="+mn-ea"/>
              </a:rPr>
              <a:t>π</a:t>
            </a:r>
            <a:r>
              <a:rPr lang="en-US" altLang="zh-CN" sz="2800" dirty="0" smtClean="0">
                <a:latin typeface="+mn-ea"/>
              </a:rPr>
              <a:t>x1.4092</a:t>
            </a:r>
            <a:r>
              <a:rPr lang="en-US" altLang="zh-CN" sz="2800" dirty="0">
                <a:latin typeface="+mn-ea"/>
              </a:rPr>
              <a:t>) =</a:t>
            </a:r>
            <a:r>
              <a:rPr lang="en-US" altLang="zh-CN" sz="2800" dirty="0" smtClean="0">
                <a:latin typeface="+mn-ea"/>
              </a:rPr>
              <a:t>60MHz</a:t>
            </a:r>
            <a:r>
              <a:rPr lang="zh-CN" altLang="en-US" sz="2800" baseline="-25000" dirty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同样</a:t>
            </a:r>
            <a:r>
              <a:rPr lang="zh-CN" altLang="zh-CN" sz="2800" dirty="0">
                <a:latin typeface="+mn-ea"/>
              </a:rPr>
              <a:t>，若同定辐射频率也可求出外磁场强度。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目前</a:t>
            </a:r>
            <a:r>
              <a:rPr lang="zh-CN" altLang="zh-CN" sz="2800" dirty="0">
                <a:latin typeface="+mn-ea"/>
              </a:rPr>
              <a:t>核磁共振主要有两种操作方式：固定磁场扫频和固定辐射频率扫场。后者操作方便</a:t>
            </a:r>
            <a:br>
              <a:rPr lang="zh-CN" altLang="zh-CN" sz="2800" dirty="0">
                <a:latin typeface="+mn-ea"/>
              </a:rPr>
            </a:br>
            <a:r>
              <a:rPr lang="zh-CN" altLang="zh-CN" sz="2800" dirty="0">
                <a:latin typeface="+mn-ea"/>
              </a:rPr>
              <a:t>较为通用。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常用</a:t>
            </a:r>
            <a:r>
              <a:rPr lang="zh-CN" altLang="zh-CN" sz="2800" dirty="0">
                <a:latin typeface="+mn-ea"/>
              </a:rPr>
              <a:t>核磁共振仪结构示意如图</a:t>
            </a:r>
            <a:r>
              <a:rPr lang="en-US" altLang="zh-CN" sz="2800" dirty="0">
                <a:latin typeface="+mn-ea"/>
              </a:rPr>
              <a:t>12-4</a:t>
            </a:r>
            <a:r>
              <a:rPr lang="zh-CN" altLang="zh-CN" sz="2800" dirty="0">
                <a:latin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452529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dmt\AppData\Roaming\Tencent\Users\280268031\QQ\WinTemp\RichOle\1O%(_QAN98VU1JSOGRW))N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64704"/>
            <a:ext cx="6264696" cy="3552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432353" y="4787860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+mn-ea"/>
              </a:rPr>
              <a:t>图</a:t>
            </a:r>
            <a:r>
              <a:rPr lang="en-US" altLang="zh-CN" dirty="0" smtClean="0">
                <a:latin typeface="+mn-ea"/>
              </a:rPr>
              <a:t>12-4</a:t>
            </a:r>
            <a:r>
              <a:rPr lang="zh-CN" altLang="zh-CN" dirty="0" smtClean="0">
                <a:latin typeface="+mn-ea"/>
              </a:rPr>
              <a:t>核磁共振</a:t>
            </a:r>
            <a:r>
              <a:rPr lang="zh-CN" altLang="en-US" dirty="0" smtClean="0">
                <a:latin typeface="+mn-ea"/>
              </a:rPr>
              <a:t>结构示意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9541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819</Words>
  <Application>Microsoft Office PowerPoint</Application>
  <PresentationFormat>全屏显示(4:3)</PresentationFormat>
  <Paragraphs>16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4</cp:revision>
  <dcterms:created xsi:type="dcterms:W3CDTF">2018-10-22T00:31:45Z</dcterms:created>
  <dcterms:modified xsi:type="dcterms:W3CDTF">2018-12-05T02:14:54Z</dcterms:modified>
</cp:coreProperties>
</file>