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474345"/>
            <a:ext cx="856895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13.10    </a:t>
            </a:r>
            <a:r>
              <a:rPr lang="zh-CN" altLang="zh-CN" sz="2800" dirty="0" smtClean="0">
                <a:latin typeface="+mn-ea"/>
              </a:rPr>
              <a:t>芳香化合物</a:t>
            </a:r>
            <a:r>
              <a:rPr lang="zh-CN" altLang="zh-CN" sz="2800" dirty="0">
                <a:latin typeface="+mn-ea"/>
              </a:rPr>
              <a:t>的紫外吸收光谱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最</a:t>
            </a:r>
            <a:r>
              <a:rPr lang="zh-CN" altLang="zh-CN" sz="2800" dirty="0">
                <a:latin typeface="+mn-ea"/>
              </a:rPr>
              <a:t>重要的芳香化合物是苯系化合物。苯在正</a:t>
            </a:r>
            <a:r>
              <a:rPr lang="zh-CN" altLang="zh-CN" sz="2800" dirty="0" smtClean="0">
                <a:latin typeface="+mn-ea"/>
              </a:rPr>
              <a:t>己</a:t>
            </a:r>
            <a:r>
              <a:rPr lang="zh-CN" altLang="en-US" sz="2800" dirty="0" smtClean="0">
                <a:latin typeface="+mn-ea"/>
              </a:rPr>
              <a:t>烷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zh-CN" altLang="zh-CN" sz="2800" dirty="0">
                <a:latin typeface="+mn-ea"/>
              </a:rPr>
              <a:t>有三个吸收带：（</a:t>
            </a:r>
            <a:r>
              <a:rPr lang="en-US" altLang="zh-CN" sz="2800" dirty="0" smtClean="0">
                <a:latin typeface="+mn-ea"/>
              </a:rPr>
              <a:t>I)184nm(</a:t>
            </a:r>
            <a:r>
              <a:rPr lang="el-GR" altLang="zh-CN" sz="2800" dirty="0">
                <a:latin typeface="+mn-ea"/>
              </a:rPr>
              <a:t>ε</a:t>
            </a:r>
            <a:r>
              <a:rPr lang="en-US" altLang="zh-CN" sz="2800" dirty="0" smtClean="0">
                <a:latin typeface="+mn-ea"/>
              </a:rPr>
              <a:t>6x10</a:t>
            </a:r>
            <a:r>
              <a:rPr lang="zh-CN" altLang="zh-CN" sz="2800" baseline="30000" dirty="0">
                <a:latin typeface="+mn-ea"/>
              </a:rPr>
              <a:t>4</a:t>
            </a:r>
            <a:r>
              <a:rPr lang="zh-CN" altLang="zh-CN" sz="2800" dirty="0" smtClean="0">
                <a:latin typeface="+mn-ea"/>
              </a:rPr>
              <a:t>)（</a:t>
            </a:r>
            <a:r>
              <a:rPr lang="en-US" altLang="zh-CN" sz="2800" dirty="0" smtClean="0">
                <a:latin typeface="+mn-ea"/>
              </a:rPr>
              <a:t>Ⅱ</a:t>
            </a:r>
            <a:r>
              <a:rPr lang="en-US" altLang="zh-CN" sz="2800" dirty="0">
                <a:latin typeface="+mn-ea"/>
              </a:rPr>
              <a:t>)</a:t>
            </a:r>
            <a:r>
              <a:rPr lang="en-US" altLang="zh-CN" sz="2800" dirty="0" smtClean="0">
                <a:latin typeface="+mn-ea"/>
              </a:rPr>
              <a:t>203.5nm</a:t>
            </a:r>
            <a:r>
              <a:rPr lang="zh-CN" altLang="en-US" sz="2800" dirty="0" smtClean="0">
                <a:latin typeface="+mn-ea"/>
              </a:rPr>
              <a:t>（</a:t>
            </a:r>
            <a:r>
              <a:rPr lang="el-GR" altLang="zh-CN" sz="2800" dirty="0">
                <a:latin typeface="+mn-ea"/>
              </a:rPr>
              <a:t>ε</a:t>
            </a:r>
            <a:r>
              <a:rPr lang="en-US" altLang="zh-CN" sz="2800" dirty="0" smtClean="0">
                <a:latin typeface="+mn-ea"/>
              </a:rPr>
              <a:t>7.4xl0</a:t>
            </a:r>
            <a:r>
              <a:rPr lang="en-US" altLang="zh-CN" sz="2800" baseline="30000" dirty="0" smtClean="0">
                <a:latin typeface="+mn-ea"/>
              </a:rPr>
              <a:t>3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 smtClean="0">
                <a:latin typeface="+mn-ea"/>
              </a:rPr>
              <a:t>，（</a:t>
            </a:r>
            <a:r>
              <a:rPr lang="en-US" altLang="zh-CN" sz="2800" dirty="0" smtClean="0">
                <a:latin typeface="+mn-ea"/>
              </a:rPr>
              <a:t>Ⅲ)254n</a:t>
            </a:r>
            <a:r>
              <a:rPr lang="en-US" altLang="zh-CN" sz="2800" dirty="0" smtClean="0">
                <a:latin typeface="+mn-ea"/>
              </a:rPr>
              <a:t>m(</a:t>
            </a:r>
            <a:r>
              <a:rPr lang="el-GR" altLang="zh-CN" sz="2800" dirty="0">
                <a:latin typeface="+mn-ea"/>
              </a:rPr>
              <a:t>ε</a:t>
            </a:r>
            <a:r>
              <a:rPr lang="en-US" altLang="zh-CN" sz="2800" dirty="0" smtClean="0">
                <a:latin typeface="+mn-ea"/>
              </a:rPr>
              <a:t>204</a:t>
            </a:r>
            <a:r>
              <a:rPr lang="zh-CN" altLang="zh-CN" sz="2800" dirty="0">
                <a:latin typeface="+mn-ea"/>
              </a:rPr>
              <a:t>)。（ </a:t>
            </a:r>
            <a:r>
              <a:rPr lang="en-US" altLang="zh-CN" sz="2800" dirty="0">
                <a:latin typeface="+mn-ea"/>
              </a:rPr>
              <a:t>I )</a:t>
            </a:r>
            <a:r>
              <a:rPr lang="zh-CN" altLang="zh-CN" sz="2800" dirty="0">
                <a:latin typeface="+mn-ea"/>
              </a:rPr>
              <a:t>带在真空紫外区</a:t>
            </a:r>
            <a:r>
              <a:rPr lang="zh-CN" altLang="zh-CN" sz="2800" dirty="0" smtClean="0">
                <a:latin typeface="+mn-ea"/>
              </a:rPr>
              <a:t>，（</a:t>
            </a:r>
            <a:r>
              <a:rPr lang="en-US" altLang="zh-CN" sz="2800" dirty="0">
                <a:latin typeface="+mn-ea"/>
              </a:rPr>
              <a:t>Ⅲ</a:t>
            </a:r>
            <a:r>
              <a:rPr lang="zh-CN" altLang="zh-CN" sz="2800" dirty="0" smtClean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带的</a:t>
            </a:r>
            <a:r>
              <a:rPr lang="zh-CN" altLang="zh-CN" sz="2800" dirty="0" smtClean="0">
                <a:latin typeface="+mn-ea"/>
              </a:rPr>
              <a:t>精细结构</a:t>
            </a:r>
            <a:r>
              <a:rPr lang="zh-CN" altLang="zh-CN" sz="2800" dirty="0">
                <a:latin typeface="+mn-ea"/>
              </a:rPr>
              <a:t>分裂为几个峰（图</a:t>
            </a:r>
            <a:r>
              <a:rPr lang="en-US" altLang="zh-CN" sz="2800" dirty="0">
                <a:latin typeface="+mn-ea"/>
              </a:rPr>
              <a:t>13-21)</a:t>
            </a:r>
            <a:r>
              <a:rPr lang="zh-CN" altLang="zh-CN" sz="2800" dirty="0">
                <a:latin typeface="+mn-ea"/>
              </a:rPr>
              <a:t>，这是因为电子跃迁伴随有振动能级跃迁引起的。若苯环上</a:t>
            </a:r>
            <a:r>
              <a:rPr lang="zh-CN" altLang="zh-CN" sz="2800" dirty="0" smtClean="0">
                <a:latin typeface="+mn-ea"/>
              </a:rPr>
              <a:t>连有</a:t>
            </a:r>
            <a:r>
              <a:rPr lang="zh-CN" altLang="zh-CN" sz="2800" dirty="0">
                <a:latin typeface="+mn-ea"/>
              </a:rPr>
              <a:t>取代基，则由于共轭、超共轭等电子效应使苯环吸收带红移，且吸收强度</a:t>
            </a:r>
            <a:r>
              <a:rPr lang="zh-CN" altLang="zh-CN" sz="2800" dirty="0" smtClean="0">
                <a:latin typeface="+mn-ea"/>
              </a:rPr>
              <a:t>增大</a:t>
            </a:r>
            <a:r>
              <a:rPr lang="en-US" altLang="zh-CN" sz="2800" dirty="0" smtClean="0">
                <a:latin typeface="+mn-ea"/>
              </a:rPr>
              <a:t>(</a:t>
            </a:r>
            <a:r>
              <a:rPr lang="el-GR" altLang="zh-CN" sz="2800" dirty="0">
                <a:latin typeface="+mn-ea"/>
              </a:rPr>
              <a:t>ε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增大）</a:t>
            </a:r>
            <a:r>
              <a:rPr lang="zh-CN" altLang="zh-CN" sz="2800" dirty="0" smtClean="0">
                <a:latin typeface="+mn-ea"/>
              </a:rPr>
              <a:t>。苯</a:t>
            </a:r>
            <a:r>
              <a:rPr lang="zh-CN" altLang="zh-CN" sz="2800" dirty="0">
                <a:latin typeface="+mn-ea"/>
              </a:rPr>
              <a:t>的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>
                <a:latin typeface="+mn-ea"/>
              </a:rPr>
              <a:t>Ⅲ)</a:t>
            </a:r>
            <a:r>
              <a:rPr lang="zh-CN" altLang="zh-CN" sz="2800" dirty="0">
                <a:latin typeface="+mn-ea"/>
              </a:rPr>
              <a:t>带往往因取代基的存在，精细结构简化。如苯酚中羟基氧上孤对电子与苯环共轭</a:t>
            </a:r>
            <a:r>
              <a:rPr lang="zh-CN" altLang="zh-CN" sz="2800" dirty="0" smtClean="0">
                <a:latin typeface="+mn-ea"/>
              </a:rPr>
              <a:t>使芳</a:t>
            </a:r>
            <a:r>
              <a:rPr lang="zh-CN" altLang="zh-CN" sz="2800" dirty="0">
                <a:latin typeface="+mn-ea"/>
              </a:rPr>
              <a:t>环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>
                <a:latin typeface="+mn-ea"/>
              </a:rPr>
              <a:t>Ⅲ)</a:t>
            </a:r>
            <a:r>
              <a:rPr lang="zh-CN" altLang="zh-CN" sz="2800" dirty="0">
                <a:latin typeface="+mn-ea"/>
              </a:rPr>
              <a:t>带向长波方向移动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λ</a:t>
            </a:r>
            <a:r>
              <a:rPr lang="en-US" altLang="zh-CN" sz="2800" baseline="-25000" dirty="0" smtClean="0">
                <a:latin typeface="+mn-ea"/>
              </a:rPr>
              <a:t>max</a:t>
            </a:r>
            <a:r>
              <a:rPr lang="zh-CN" altLang="zh-CN" sz="2800" dirty="0">
                <a:latin typeface="+mn-ea"/>
              </a:rPr>
              <a:t>为</a:t>
            </a:r>
            <a:r>
              <a:rPr lang="en-US" altLang="zh-CN" sz="2800" dirty="0">
                <a:latin typeface="+mn-ea"/>
              </a:rPr>
              <a:t>270nm</a:t>
            </a:r>
            <a:r>
              <a:rPr lang="zh-CN" altLang="zh-CN" sz="2800" dirty="0">
                <a:latin typeface="+mn-ea"/>
              </a:rPr>
              <a:t>，而且只呈现一个单峰。表</a:t>
            </a:r>
            <a:r>
              <a:rPr lang="en-US" altLang="zh-CN" sz="2800" dirty="0">
                <a:latin typeface="+mn-ea"/>
              </a:rPr>
              <a:t>13-6</a:t>
            </a:r>
            <a:r>
              <a:rPr lang="zh-CN" altLang="zh-CN" sz="2800" dirty="0">
                <a:latin typeface="+mn-ea"/>
              </a:rPr>
              <a:t>列出了一些</a:t>
            </a:r>
            <a:r>
              <a:rPr lang="zh-CN" altLang="zh-CN" sz="2800" dirty="0" smtClean="0">
                <a:latin typeface="+mn-ea"/>
              </a:rPr>
              <a:t>芳香化合物</a:t>
            </a:r>
            <a:r>
              <a:rPr lang="el-GR" altLang="zh-CN" sz="2800" dirty="0" smtClean="0">
                <a:latin typeface="+mn-ea"/>
              </a:rPr>
              <a:t>π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el-GR" altLang="zh-CN" sz="2800" dirty="0">
                <a:latin typeface="+mn-ea"/>
              </a:rPr>
              <a:t>π*</a:t>
            </a:r>
            <a:r>
              <a:rPr lang="zh-CN" altLang="zh-CN" sz="2800" dirty="0" smtClean="0">
                <a:latin typeface="+mn-ea"/>
              </a:rPr>
              <a:t>跃迁</a:t>
            </a:r>
            <a:r>
              <a:rPr lang="zh-CN" altLang="zh-CN" sz="2800" dirty="0">
                <a:latin typeface="+mn-ea"/>
              </a:rPr>
              <a:t>的吸收带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>
                <a:latin typeface="+mn-ea"/>
              </a:rPr>
              <a:t>Ⅱ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Ⅲ</a:t>
            </a:r>
            <a:r>
              <a:rPr lang="zh-CN" altLang="zh-CN" sz="2800" dirty="0" smtClean="0">
                <a:latin typeface="+mn-ea"/>
              </a:rPr>
              <a:t>带</a:t>
            </a:r>
            <a:r>
              <a:rPr lang="zh-CN" altLang="zh-CN" sz="2800" dirty="0">
                <a:latin typeface="+mn-ea"/>
              </a:rPr>
              <a:t>），从表中数据可以看到取代基对芳环的吸收有一定影响。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17204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dmt\AppData\Roaming\Tencent\Users\280268031\QQ\WinTemp\RichOle\HL5HI0(}()6(6UL1OQ4N{~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8409031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3436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dmt\AppData\Roaming\Tencent\Users\280268031\QQ\WinTemp\RichOle\F4B{`(8U(~98SKU]I324%4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8886499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0217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197</Words>
  <Application>Microsoft Office PowerPoint</Application>
  <PresentationFormat>全屏显示(4:3)</PresentationFormat>
  <Paragraphs>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2</cp:revision>
  <dcterms:created xsi:type="dcterms:W3CDTF">2018-10-22T00:31:45Z</dcterms:created>
  <dcterms:modified xsi:type="dcterms:W3CDTF">2018-12-07T08:34:48Z</dcterms:modified>
</cp:coreProperties>
</file>