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9"/>
  </p:notesMasterIdLst>
  <p:sldIdLst>
    <p:sldId id="256" r:id="rId2"/>
    <p:sldId id="257" r:id="rId3"/>
    <p:sldId id="258" r:id="rId4"/>
    <p:sldId id="260" r:id="rId5"/>
    <p:sldId id="261" r:id="rId6"/>
    <p:sldId id="376" r:id="rId7"/>
    <p:sldId id="264" r:id="rId8"/>
    <p:sldId id="266" r:id="rId9"/>
    <p:sldId id="377" r:id="rId10"/>
    <p:sldId id="267" r:id="rId11"/>
    <p:sldId id="379" r:id="rId12"/>
    <p:sldId id="269" r:id="rId13"/>
    <p:sldId id="270" r:id="rId14"/>
    <p:sldId id="271" r:id="rId15"/>
    <p:sldId id="272" r:id="rId16"/>
    <p:sldId id="273" r:id="rId17"/>
    <p:sldId id="275" r:id="rId18"/>
    <p:sldId id="380" r:id="rId19"/>
    <p:sldId id="276" r:id="rId20"/>
    <p:sldId id="381" r:id="rId21"/>
    <p:sldId id="277" r:id="rId22"/>
    <p:sldId id="382" r:id="rId23"/>
    <p:sldId id="383" r:id="rId24"/>
    <p:sldId id="279" r:id="rId25"/>
    <p:sldId id="280" r:id="rId26"/>
    <p:sldId id="384" r:id="rId27"/>
    <p:sldId id="281" r:id="rId28"/>
    <p:sldId id="282" r:id="rId29"/>
    <p:sldId id="283" r:id="rId30"/>
    <p:sldId id="284" r:id="rId31"/>
    <p:sldId id="285" r:id="rId32"/>
    <p:sldId id="385" r:id="rId33"/>
    <p:sldId id="287" r:id="rId34"/>
    <p:sldId id="290" r:id="rId35"/>
    <p:sldId id="291" r:id="rId36"/>
    <p:sldId id="294" r:id="rId37"/>
    <p:sldId id="295" r:id="rId38"/>
    <p:sldId id="296" r:id="rId39"/>
    <p:sldId id="297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6" r:id="rId56"/>
    <p:sldId id="317" r:id="rId57"/>
    <p:sldId id="318" r:id="rId58"/>
    <p:sldId id="319" r:id="rId59"/>
    <p:sldId id="320" r:id="rId60"/>
    <p:sldId id="321" r:id="rId61"/>
    <p:sldId id="323" r:id="rId62"/>
    <p:sldId id="326" r:id="rId63"/>
    <p:sldId id="327" r:id="rId64"/>
    <p:sldId id="328" r:id="rId65"/>
    <p:sldId id="329" r:id="rId66"/>
    <p:sldId id="330" r:id="rId67"/>
    <p:sldId id="386" r:id="rId68"/>
    <p:sldId id="331" r:id="rId69"/>
    <p:sldId id="332" r:id="rId70"/>
    <p:sldId id="333" r:id="rId71"/>
    <p:sldId id="334" r:id="rId72"/>
    <p:sldId id="387" r:id="rId73"/>
    <p:sldId id="336" r:id="rId74"/>
    <p:sldId id="338" r:id="rId75"/>
    <p:sldId id="339" r:id="rId76"/>
    <p:sldId id="340" r:id="rId77"/>
    <p:sldId id="342" r:id="rId78"/>
    <p:sldId id="343" r:id="rId79"/>
    <p:sldId id="344" r:id="rId80"/>
    <p:sldId id="345" r:id="rId81"/>
    <p:sldId id="346" r:id="rId82"/>
    <p:sldId id="347" r:id="rId83"/>
    <p:sldId id="389" r:id="rId84"/>
    <p:sldId id="348" r:id="rId85"/>
    <p:sldId id="390" r:id="rId86"/>
    <p:sldId id="351" r:id="rId87"/>
    <p:sldId id="392" r:id="rId88"/>
    <p:sldId id="352" r:id="rId89"/>
    <p:sldId id="353" r:id="rId90"/>
    <p:sldId id="354" r:id="rId91"/>
    <p:sldId id="355" r:id="rId92"/>
    <p:sldId id="356" r:id="rId93"/>
    <p:sldId id="393" r:id="rId94"/>
    <p:sldId id="357" r:id="rId95"/>
    <p:sldId id="358" r:id="rId96"/>
    <p:sldId id="359" r:id="rId97"/>
    <p:sldId id="360" r:id="rId98"/>
    <p:sldId id="395" r:id="rId99"/>
    <p:sldId id="361" r:id="rId100"/>
    <p:sldId id="362" r:id="rId101"/>
    <p:sldId id="363" r:id="rId102"/>
    <p:sldId id="396" r:id="rId103"/>
    <p:sldId id="365" r:id="rId104"/>
    <p:sldId id="366" r:id="rId105"/>
    <p:sldId id="367" r:id="rId106"/>
    <p:sldId id="368" r:id="rId107"/>
    <p:sldId id="397" r:id="rId108"/>
    <p:sldId id="369" r:id="rId109"/>
    <p:sldId id="370" r:id="rId110"/>
    <p:sldId id="399" r:id="rId111"/>
    <p:sldId id="371" r:id="rId112"/>
    <p:sldId id="372" r:id="rId113"/>
    <p:sldId id="373" r:id="rId114"/>
    <p:sldId id="401" r:id="rId115"/>
    <p:sldId id="374" r:id="rId116"/>
    <p:sldId id="403" r:id="rId117"/>
    <p:sldId id="404" r:id="rId1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BB573C-1CF7-46FF-B699-89B6F6F423A8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64950-A955-4C05-A85C-93654FEE8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87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64950-A955-4C05-A85C-93654FEE8E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37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1623" y="548680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</a:rPr>
              <a:t>11.</a:t>
            </a:r>
            <a:r>
              <a:rPr lang="zh-CN" altLang="zh-CN" sz="2800" dirty="0" smtClean="0">
                <a:latin typeface="+mn-ea"/>
              </a:rPr>
              <a:t>3</a:t>
            </a:r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、酮的化学性质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羰基</a:t>
            </a:r>
            <a:r>
              <a:rPr lang="zh-CN" altLang="zh-CN" sz="2800" dirty="0">
                <a:latin typeface="+mn-ea"/>
              </a:rPr>
              <a:t>是醛、酮的反应中心。由于羰基是极性不饱和键，使醛、酮容易遭受亲核试剂进攻</a:t>
            </a:r>
            <a:r>
              <a:rPr lang="zh-CN" altLang="zh-CN" sz="2800" dirty="0" smtClean="0">
                <a:latin typeface="+mn-ea"/>
              </a:rPr>
              <a:t>发</a:t>
            </a:r>
            <a:r>
              <a:rPr lang="zh-CN" altLang="zh-CN" sz="2800" dirty="0">
                <a:latin typeface="+mn-ea"/>
              </a:rPr>
              <a:t>生亲核加成反应。羰基的拉电子作用</a:t>
            </a:r>
            <a:r>
              <a:rPr lang="zh-CN" altLang="zh-CN" sz="2800" dirty="0" smtClean="0">
                <a:latin typeface="+mn-ea"/>
              </a:rPr>
              <a:t>使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H变得较活泼，因此</a:t>
            </a:r>
            <a:r>
              <a:rPr lang="zh-CN" altLang="zh-CN" sz="2800" dirty="0" smtClean="0">
                <a:latin typeface="+mn-ea"/>
              </a:rPr>
              <a:t>涉及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H的反应是醛、酮</a:t>
            </a:r>
            <a:r>
              <a:rPr lang="zh-CN" altLang="zh-CN" sz="2800" dirty="0" smtClean="0">
                <a:latin typeface="+mn-ea"/>
              </a:rPr>
              <a:t>化学反应</a:t>
            </a:r>
            <a:r>
              <a:rPr lang="zh-CN" altLang="zh-CN" sz="2800" dirty="0">
                <a:latin typeface="+mn-ea"/>
              </a:rPr>
              <a:t>的另一部分。醛、酮处于氧化还原的中间价态，所以它们既可被还原也可被氧化。</a:t>
            </a:r>
            <a:r>
              <a:rPr lang="zh-CN" altLang="zh-CN" sz="2800" dirty="0" smtClean="0">
                <a:latin typeface="+mn-ea"/>
              </a:rPr>
              <a:t>总而言之</a:t>
            </a:r>
            <a:r>
              <a:rPr lang="zh-CN" altLang="zh-CN" sz="2800" dirty="0">
                <a:latin typeface="+mn-ea"/>
              </a:rPr>
              <a:t>，醛、酮是化学性质活泼能发生多种反应的化合物。</a:t>
            </a:r>
          </a:p>
        </p:txBody>
      </p:sp>
      <p:pic>
        <p:nvPicPr>
          <p:cNvPr id="1025" name="Picture 1" descr="C:\Users\dmt\AppData\Roaming\Tencent\Users\280268031\QQ\WinTemp\RichOle\G6GOW@HBG}F@~2XJ9XV`U~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149080"/>
            <a:ext cx="5300460" cy="129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75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764704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八</a:t>
            </a:r>
            <a:r>
              <a:rPr lang="zh-CN" altLang="zh-CN" sz="2800" dirty="0">
                <a:latin typeface="+mn-ea"/>
              </a:rPr>
              <a:t>个碳以下的环酮，由于成环使羰基突起，具有较高的活性，可以与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发生反应（</a:t>
            </a:r>
            <a:r>
              <a:rPr lang="zh-CN" altLang="zh-CN" sz="2800" dirty="0" smtClean="0">
                <a:latin typeface="+mn-ea"/>
              </a:rPr>
              <a:t>平衡常数</a:t>
            </a:r>
            <a:r>
              <a:rPr lang="zh-CN" altLang="zh-CN" sz="2800" dirty="0">
                <a:latin typeface="+mn-ea"/>
              </a:rPr>
              <a:t>较大）。因此，醛、酮与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发生加成反应的范围是：醛、脂肪甲基酮和八个碳以下</a:t>
            </a:r>
            <a:r>
              <a:rPr lang="zh-CN" altLang="zh-CN" sz="2800" dirty="0" smtClean="0">
                <a:latin typeface="+mn-ea"/>
              </a:rPr>
              <a:t>的环</a:t>
            </a:r>
            <a:r>
              <a:rPr lang="zh-CN" altLang="zh-CN" sz="2800" dirty="0">
                <a:latin typeface="+mn-ea"/>
              </a:rPr>
              <a:t>酮。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羰基</a:t>
            </a:r>
            <a:r>
              <a:rPr lang="zh-CN" altLang="zh-CN" sz="2800" dirty="0">
                <a:latin typeface="+mn-ea"/>
              </a:rPr>
              <a:t>上的亲核加成一般都是可逆的，它们的平衡常数除与醛、酮的结构有关外，还受亲</a:t>
            </a:r>
            <a:r>
              <a:rPr lang="zh-CN" altLang="zh-CN" sz="2800" dirty="0" smtClean="0">
                <a:latin typeface="+mn-ea"/>
              </a:rPr>
              <a:t>核试剂</a:t>
            </a:r>
            <a:r>
              <a:rPr lang="zh-CN" altLang="zh-CN" sz="2800" dirty="0">
                <a:latin typeface="+mn-ea"/>
              </a:rPr>
              <a:t>的影响。所以醛、酮和不同的亲核试剂反应，其平衡常数不尽相同，也就是说，各种亲核</a:t>
            </a:r>
            <a:r>
              <a:rPr lang="zh-CN" altLang="zh-CN" sz="2800" dirty="0" smtClean="0">
                <a:latin typeface="+mn-ea"/>
              </a:rPr>
              <a:t>加成反应</a:t>
            </a:r>
            <a:r>
              <a:rPr lang="zh-CN" altLang="zh-CN" sz="2800" dirty="0">
                <a:latin typeface="+mn-ea"/>
              </a:rPr>
              <a:t>的范围不一样。在学习各种亲核加成反应的时候要特别注意这一点。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最后</a:t>
            </a:r>
            <a:r>
              <a:rPr lang="zh-CN" altLang="zh-CN" sz="2800" dirty="0">
                <a:latin typeface="+mn-ea"/>
              </a:rPr>
              <a:t>要说明的是，少量碱只能使醛、酮与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的反应迅速达到平衡，起加速反应的作用</a:t>
            </a:r>
            <a:r>
              <a:rPr lang="zh-CN" altLang="zh-CN" sz="2800" dirty="0" smtClean="0">
                <a:latin typeface="+mn-ea"/>
              </a:rPr>
              <a:t>，但</a:t>
            </a:r>
            <a:r>
              <a:rPr lang="zh-CN" altLang="zh-CN" sz="2800" dirty="0">
                <a:latin typeface="+mn-ea"/>
              </a:rPr>
              <a:t>并不能改变反应的平衡常数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6369823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9081" y="332656"/>
            <a:ext cx="84182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七</a:t>
            </a:r>
            <a:r>
              <a:rPr lang="zh-CN" altLang="zh-CN" sz="2800" b="1" dirty="0">
                <a:latin typeface="+mn-ea"/>
              </a:rPr>
              <a:t>、羰基加成反应的立体化学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羰基</a:t>
            </a:r>
            <a:r>
              <a:rPr lang="zh-CN" altLang="zh-CN" sz="2800" dirty="0">
                <a:latin typeface="+mn-ea"/>
              </a:rPr>
              <a:t>是平面构型，发生加成反应时，亲核试剂可以从羰基平面上面或下面</a:t>
            </a:r>
            <a:r>
              <a:rPr lang="zh-CN" altLang="zh-CN" sz="2800" dirty="0" smtClean="0">
                <a:latin typeface="+mn-ea"/>
              </a:rPr>
              <a:t>进攻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/>
            </a:r>
            <a:br>
              <a:rPr lang="zh-CN" altLang="zh-CN" sz="2800" dirty="0">
                <a:latin typeface="+mn-ea"/>
              </a:rPr>
            </a:br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除</a:t>
            </a:r>
            <a:r>
              <a:rPr lang="zh-CN" altLang="zh-CN" sz="2800" dirty="0">
                <a:latin typeface="+mn-ea"/>
              </a:rPr>
              <a:t>甲醛和对称酮外，其他醛、酮的亲核加成均会产生新的手性碳原子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71681" name="Picture 1" descr="C:\Users\dmt\AppData\Roaming\Tencent\Users\280268031\QQ\WinTemp\RichOle\5V05P]Z[NDXAZ73{78S7I4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64904"/>
            <a:ext cx="4392488" cy="93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30222" y="3501008"/>
            <a:ext cx="84182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一般来说</a:t>
            </a:r>
            <a:r>
              <a:rPr lang="zh-CN" altLang="zh-CN" sz="2800" dirty="0">
                <a:latin typeface="+mn-ea"/>
              </a:rPr>
              <a:t>，如果</a:t>
            </a:r>
            <a:r>
              <a:rPr lang="en-US" altLang="zh-CN" sz="2800" dirty="0">
                <a:latin typeface="+mn-ea"/>
              </a:rPr>
              <a:t>R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R'</a:t>
            </a:r>
            <a:r>
              <a:rPr lang="zh-CN" altLang="zh-CN" sz="2800" dirty="0">
                <a:latin typeface="+mn-ea"/>
              </a:rPr>
              <a:t>中不含手性碳，羰基平面即为分子的对称面，亲核试剂从羰基平面</a:t>
            </a:r>
            <a:r>
              <a:rPr lang="zh-CN" altLang="zh-CN" sz="2800" dirty="0" smtClean="0">
                <a:latin typeface="+mn-ea"/>
              </a:rPr>
              <a:t>两边</a:t>
            </a:r>
            <a:r>
              <a:rPr lang="zh-CN" altLang="zh-CN" sz="2800" dirty="0">
                <a:latin typeface="+mn-ea"/>
              </a:rPr>
              <a:t>进攻的机会均等，加成产物为外消旋体。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71682" name="Picture 2" descr="C:\Users\dmt\AppData\Roaming\Tencent\Users\280268031\QQ\WinTemp\RichOle\9VCD55$5AO[RI(2OMEA9H7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33" y="4941168"/>
            <a:ext cx="5280587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01992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4664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如果</a:t>
            </a:r>
            <a:r>
              <a:rPr lang="zh-CN" altLang="zh-CN" sz="2800" dirty="0">
                <a:latin typeface="+mn-ea"/>
              </a:rPr>
              <a:t>醛、酮羰基邻近碳为手性碳原子，此时羰基平面不再是分子的对称面，亲核试剂从</a:t>
            </a:r>
            <a:r>
              <a:rPr lang="zh-CN" altLang="zh-CN" sz="2800" dirty="0" smtClean="0">
                <a:latin typeface="+mn-ea"/>
              </a:rPr>
              <a:t>羰基</a:t>
            </a:r>
            <a:r>
              <a:rPr lang="zh-CN" altLang="zh-CN" sz="2800" dirty="0">
                <a:latin typeface="+mn-ea"/>
              </a:rPr>
              <a:t>两侧进攻的机会不等，这就产生了反应中的立体选择性。克拉姆等</a:t>
            </a:r>
            <a:r>
              <a:rPr lang="en-US" altLang="zh-CN" sz="2800" dirty="0">
                <a:latin typeface="+mn-ea"/>
              </a:rPr>
              <a:t>1952</a:t>
            </a:r>
            <a:r>
              <a:rPr lang="zh-CN" altLang="zh-CN" sz="2800" dirty="0">
                <a:latin typeface="+mn-ea"/>
              </a:rPr>
              <a:t>年对这方面工作</a:t>
            </a:r>
            <a:r>
              <a:rPr lang="zh-CN" altLang="zh-CN" sz="2800" dirty="0" smtClean="0">
                <a:latin typeface="+mn-ea"/>
              </a:rPr>
              <a:t>进行</a:t>
            </a:r>
            <a:r>
              <a:rPr lang="zh-CN" altLang="zh-CN" sz="2800" dirty="0">
                <a:latin typeface="+mn-ea"/>
              </a:rPr>
              <a:t>了研究，并总结出了一个经验</a:t>
            </a:r>
            <a:r>
              <a:rPr lang="zh-CN" altLang="zh-CN" sz="2800" dirty="0" smtClean="0">
                <a:latin typeface="+mn-ea"/>
              </a:rPr>
              <a:t>规律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克拉姆规则</a:t>
            </a:r>
            <a:r>
              <a:rPr lang="zh-CN" altLang="zh-CN" sz="2800" dirty="0">
                <a:latin typeface="+mn-ea"/>
              </a:rPr>
              <a:t>。</a:t>
            </a:r>
            <a:r>
              <a:rPr lang="en-US" altLang="zh-CN" sz="2800" dirty="0">
                <a:latin typeface="+mn-ea"/>
              </a:rPr>
              <a:t>[D. J. Cram,</a:t>
            </a:r>
            <a:r>
              <a:rPr lang="zh-CN" altLang="zh-CN" sz="2800" dirty="0">
                <a:latin typeface="+mn-ea"/>
              </a:rPr>
              <a:t>出生于美国，在</a:t>
            </a:r>
            <a:r>
              <a:rPr lang="en-US" altLang="zh-CN" sz="2800" dirty="0">
                <a:latin typeface="+mn-ea"/>
              </a:rPr>
              <a:t>Harvard</a:t>
            </a:r>
            <a:r>
              <a:rPr lang="zh-CN" altLang="zh-CN" sz="2800" dirty="0" smtClean="0">
                <a:latin typeface="+mn-ea"/>
              </a:rPr>
              <a:t>大学</a:t>
            </a:r>
            <a:r>
              <a:rPr lang="zh-CN" altLang="zh-CN" sz="2800" dirty="0">
                <a:latin typeface="+mn-ea"/>
              </a:rPr>
              <a:t>获博士学位，</a:t>
            </a:r>
            <a:r>
              <a:rPr lang="en-US" altLang="zh-CN" sz="2800" dirty="0">
                <a:latin typeface="+mn-ea"/>
              </a:rPr>
              <a:t>California</a:t>
            </a:r>
            <a:r>
              <a:rPr lang="zh-CN" altLang="zh-CN" sz="2800" dirty="0">
                <a:latin typeface="+mn-ea"/>
              </a:rPr>
              <a:t>大学化学教授，曾因冠醚方面研究工作与人分享了 </a:t>
            </a:r>
            <a:r>
              <a:rPr lang="en-US" altLang="zh-CN" sz="2800" dirty="0">
                <a:latin typeface="+mn-ea"/>
              </a:rPr>
              <a:t>1987</a:t>
            </a:r>
            <a:r>
              <a:rPr lang="zh-CN" altLang="zh-CN" sz="2800" dirty="0">
                <a:latin typeface="+mn-ea"/>
              </a:rPr>
              <a:t>年</a:t>
            </a:r>
            <a:r>
              <a:rPr lang="en-US" altLang="zh-CN" sz="2800" dirty="0">
                <a:latin typeface="+mn-ea"/>
              </a:rPr>
              <a:t>Nobel</a:t>
            </a:r>
            <a:r>
              <a:rPr lang="zh-CN" altLang="zh-CN" sz="2800" dirty="0" smtClean="0">
                <a:latin typeface="+mn-ea"/>
              </a:rPr>
              <a:t>化学</a:t>
            </a:r>
            <a:r>
              <a:rPr lang="zh-CN" altLang="zh-CN" sz="2800" dirty="0">
                <a:latin typeface="+mn-ea"/>
              </a:rPr>
              <a:t>奖。</a:t>
            </a:r>
            <a:r>
              <a:rPr lang="en-US" altLang="zh-CN" sz="2800" dirty="0">
                <a:latin typeface="+mn-ea"/>
              </a:rPr>
              <a:t>]</a:t>
            </a:r>
            <a:r>
              <a:rPr lang="zh-CN" altLang="zh-CN" sz="2800" dirty="0">
                <a:latin typeface="+mn-ea"/>
              </a:rPr>
              <a:t>该规则指出，亲核试剂总是优先从醛、酮加成构象中空间阻力小的一侧进攻。</a:t>
            </a:r>
            <a:r>
              <a:rPr lang="zh-CN" altLang="zh-CN" sz="2800" dirty="0" smtClean="0">
                <a:latin typeface="+mn-ea"/>
              </a:rPr>
              <a:t>例如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en-US" altLang="zh-CN" sz="2800" dirty="0">
                <a:latin typeface="+mn-ea"/>
              </a:rPr>
              <a:t>S) -2-</a:t>
            </a:r>
            <a:r>
              <a:rPr lang="zh-CN" altLang="zh-CN" sz="2800" dirty="0">
                <a:latin typeface="+mn-ea"/>
              </a:rPr>
              <a:t>苯基丙醛与氢氰酸的加成</a:t>
            </a:r>
            <a:r>
              <a:rPr lang="zh-CN" altLang="zh-CN" sz="2800" dirty="0" smtClean="0">
                <a:latin typeface="+mn-ea"/>
              </a:rPr>
              <a:t>：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72705" name="Picture 1" descr="C:\Users\dmt\AppData\Roaming\Tencent\Users\280268031\QQ\WinTemp\RichOle\UPOC7L{OA{3_6]N3G0FXH%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805869"/>
            <a:ext cx="6696744" cy="156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76070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 descr="C:\Users\dmt\AppData\Roaming\Tencent\Users\280268031\QQ\WinTemp\RichOle\XS1[85%[9KBL[80HX~G1)L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34" y="908720"/>
            <a:ext cx="899887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61494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88640"/>
            <a:ext cx="87129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根据</a:t>
            </a:r>
            <a:r>
              <a:rPr lang="zh-CN" altLang="zh-CN" sz="2800" dirty="0">
                <a:latin typeface="+mn-ea"/>
              </a:rPr>
              <a:t>克拉姆规则，手性醛、酮的某些亲核加成或还原反应具有立体选择性。在两种可能</a:t>
            </a:r>
            <a:r>
              <a:rPr lang="zh-CN" altLang="zh-CN" sz="2800" dirty="0" smtClean="0">
                <a:latin typeface="+mn-ea"/>
              </a:rPr>
              <a:t>的立体异构体</a:t>
            </a:r>
            <a:r>
              <a:rPr lang="zh-CN" altLang="zh-CN" sz="2800" dirty="0">
                <a:latin typeface="+mn-ea"/>
              </a:rPr>
              <a:t>产物中，主要得到其中的一种，这种合成叫做</a:t>
            </a:r>
            <a:r>
              <a:rPr lang="zh-CN" altLang="zh-CN" sz="2800" b="1" dirty="0">
                <a:latin typeface="+mn-ea"/>
              </a:rPr>
              <a:t>不对称合成</a:t>
            </a:r>
            <a:r>
              <a:rPr lang="zh-CN" altLang="zh-CN" sz="2800" dirty="0">
                <a:latin typeface="+mn-ea"/>
              </a:rPr>
              <a:t>。它的一般定义为：</a:t>
            </a:r>
            <a:r>
              <a:rPr lang="zh-CN" altLang="zh-CN" sz="2800" dirty="0" smtClean="0">
                <a:latin typeface="+mn-ea"/>
              </a:rPr>
              <a:t>利用分子</a:t>
            </a:r>
            <a:r>
              <a:rPr lang="zh-CN" altLang="zh-CN" sz="2800" dirty="0">
                <a:latin typeface="+mn-ea"/>
              </a:rPr>
              <a:t>中已存在不对称因素的诱导作用，通过某种立体选择性反应，而主要生成一种特定构型</a:t>
            </a:r>
            <a:r>
              <a:rPr lang="zh-CN" altLang="zh-CN" sz="2800" dirty="0" smtClean="0">
                <a:latin typeface="+mn-ea"/>
              </a:rPr>
              <a:t>化合物</a:t>
            </a:r>
            <a:r>
              <a:rPr lang="zh-CN" altLang="zh-CN" sz="2800" dirty="0">
                <a:latin typeface="+mn-ea"/>
              </a:rPr>
              <a:t>的合成。醛、酮分子中的手性碳即为不对称因素，这是进行不对称合成的条件，而</a:t>
            </a:r>
            <a:r>
              <a:rPr lang="zh-CN" altLang="zh-CN" sz="2800" dirty="0" smtClean="0">
                <a:latin typeface="+mn-ea"/>
              </a:rPr>
              <a:t>克拉姆规则</a:t>
            </a:r>
            <a:r>
              <a:rPr lang="zh-CN" altLang="zh-CN" sz="2800" dirty="0">
                <a:latin typeface="+mn-ea"/>
              </a:rPr>
              <a:t>为设计不对称合成提供了有益的经验。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对于</a:t>
            </a:r>
            <a:r>
              <a:rPr lang="zh-CN" altLang="zh-CN" sz="2800" dirty="0">
                <a:latin typeface="+mn-ea"/>
              </a:rPr>
              <a:t>类似的</a:t>
            </a:r>
            <a:r>
              <a:rPr lang="zh-CN" altLang="zh-CN" sz="2800" dirty="0" smtClean="0">
                <a:latin typeface="+mn-ea"/>
              </a:rPr>
              <a:t>手性</a:t>
            </a:r>
            <a:r>
              <a:rPr lang="zh-CN" altLang="en-US" sz="2800" dirty="0" smtClean="0">
                <a:latin typeface="+mn-ea"/>
              </a:rPr>
              <a:t>脂环酮，主要加成产物也可用克拉姆规则来判断，例如：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4" name="Picture 1" descr="C:\Users\dmt\AppData\Roaming\Tencent\Users\280268031\QQ\WinTemp\RichOle\%ZKESE[2H4ZE7$955}L[[%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21088"/>
            <a:ext cx="466987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46329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00572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八</a:t>
            </a:r>
            <a:r>
              <a:rPr lang="zh-CN" altLang="zh-CN" sz="2800" b="1" dirty="0" smtClean="0">
                <a:latin typeface="+mn-ea"/>
              </a:rPr>
              <a:t>、</a:t>
            </a:r>
            <a:r>
              <a:rPr lang="el-GR" altLang="zh-CN" sz="2800" b="1" dirty="0">
                <a:latin typeface="+mn-ea"/>
              </a:rPr>
              <a:t>α</a:t>
            </a:r>
            <a:r>
              <a:rPr lang="zh-CN" altLang="zh-CN" sz="2800" b="1" dirty="0" smtClean="0">
                <a:latin typeface="+mn-ea"/>
              </a:rPr>
              <a:t>，</a:t>
            </a:r>
            <a:r>
              <a:rPr lang="el-GR" altLang="zh-CN" sz="2800" b="1" dirty="0">
                <a:latin typeface="+mn-ea"/>
              </a:rPr>
              <a:t>β</a:t>
            </a:r>
            <a:r>
              <a:rPr lang="zh-CN" altLang="zh-CN" sz="2800" b="1" dirty="0" smtClean="0">
                <a:latin typeface="+mn-ea"/>
              </a:rPr>
              <a:t>不</a:t>
            </a:r>
            <a:r>
              <a:rPr lang="zh-CN" altLang="zh-CN" sz="2800" b="1" dirty="0">
                <a:latin typeface="+mn-ea"/>
              </a:rPr>
              <a:t>饱和醛、酮的反应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不饱和醛、酮中，最重要的</a:t>
            </a:r>
            <a:r>
              <a:rPr lang="zh-CN" altLang="zh-CN" sz="2800" dirty="0" smtClean="0">
                <a:latin typeface="+mn-ea"/>
              </a:rPr>
              <a:t>是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饱和醛、酮，它们在化学性质上表现出一定的</a:t>
            </a:r>
            <a:r>
              <a:rPr lang="zh-CN" altLang="zh-CN" sz="2800" dirty="0" smtClean="0">
                <a:latin typeface="+mn-ea"/>
              </a:rPr>
              <a:t>特</a:t>
            </a:r>
            <a:r>
              <a:rPr lang="zh-CN" altLang="en-US" sz="2800" dirty="0" smtClean="0">
                <a:latin typeface="+mn-ea"/>
              </a:rPr>
              <a:t>点：</a:t>
            </a:r>
            <a:r>
              <a:rPr lang="zh-CN" altLang="zh-CN" sz="2800" dirty="0" smtClean="0">
                <a:latin typeface="+mn-ea"/>
              </a:rPr>
              <a:t>既</a:t>
            </a:r>
            <a:r>
              <a:rPr lang="zh-CN" altLang="zh-CN" sz="2800" dirty="0">
                <a:latin typeface="+mn-ea"/>
              </a:rPr>
              <a:t>可发生亲核加成，也可发生亲电加成，而且具有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两种加成方式。</a:t>
            </a:r>
          </a:p>
          <a:p>
            <a:r>
              <a:rPr lang="en-US" altLang="zh-CN" sz="2800" dirty="0" smtClean="0">
                <a:latin typeface="+mn-ea"/>
              </a:rPr>
              <a:t>    1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亲核加</a:t>
            </a:r>
            <a:r>
              <a:rPr lang="zh-CN" altLang="zh-CN" sz="2800" dirty="0" smtClean="0">
                <a:latin typeface="+mn-ea"/>
              </a:rPr>
              <a:t>成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75777" name="Picture 1" descr="C:\Users\dmt\AppData\Roaming\Tencent\Users\280268031\QQ\WinTemp\RichOle\T{1I[0AZQSCJS50_2TVKR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52899"/>
            <a:ext cx="6696744" cy="228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08778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加成的倾向还与亲核试剂的性质有密切关系，以下按不同亲核试剂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不饱和</a:t>
            </a:r>
            <a:r>
              <a:rPr lang="zh-CN" altLang="zh-CN" sz="2800" dirty="0">
                <a:latin typeface="+mn-ea"/>
              </a:rPr>
              <a:t>醛、酮的反应来介绍它们各自的倾向和特点。一般来说，亲核性较弱的试剂更易发生</a:t>
            </a:r>
            <a:r>
              <a:rPr lang="en-US" altLang="zh-CN" sz="2800" dirty="0">
                <a:latin typeface="+mn-ea"/>
              </a:rPr>
              <a:t>1，4</a:t>
            </a:r>
            <a:r>
              <a:rPr lang="zh-CN" altLang="zh-CN" sz="2800" dirty="0">
                <a:latin typeface="+mn-ea"/>
              </a:rPr>
              <a:t>加</a:t>
            </a:r>
            <a:r>
              <a:rPr lang="zh-CN" altLang="zh-CN" sz="2800" dirty="0" smtClean="0">
                <a:latin typeface="+mn-ea"/>
              </a:rPr>
              <a:t>成</a:t>
            </a:r>
            <a:r>
              <a:rPr lang="zh-CN" altLang="en-US" sz="2800" dirty="0">
                <a:latin typeface="+mn-ea"/>
              </a:rPr>
              <a:t>。</a:t>
            </a:r>
          </a:p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1)</a:t>
            </a:r>
            <a:r>
              <a:rPr lang="zh-CN" altLang="zh-CN" sz="2800" dirty="0">
                <a:latin typeface="+mn-ea"/>
              </a:rPr>
              <a:t>与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加成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饱和酮与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反应，主要生成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加成</a:t>
            </a:r>
            <a:r>
              <a:rPr lang="zh-CN" altLang="zh-CN" sz="2800" dirty="0" smtClean="0">
                <a:latin typeface="+mn-ea"/>
              </a:rPr>
              <a:t>产物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76801" name="Picture 1" descr="C:\Users\dmt\AppData\Roaming\Tencent\Users\280268031\QQ\WinTemp\RichOle\71GU_TJCREXC@2`MJ[SQTJ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33404"/>
            <a:ext cx="7056784" cy="264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97085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88640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)与格氏试剂加成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格氏试剂与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饱和醛、酮反应，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加成的倾向较大，但到底以哪种产物为主，</a:t>
            </a:r>
            <a:r>
              <a:rPr lang="zh-CN" altLang="zh-CN" sz="2800" dirty="0" smtClean="0">
                <a:latin typeface="+mn-ea"/>
              </a:rPr>
              <a:t>取决于它们</a:t>
            </a:r>
            <a:r>
              <a:rPr lang="zh-CN" altLang="zh-CN" sz="2800" dirty="0">
                <a:latin typeface="+mn-ea"/>
              </a:rPr>
              <a:t>的具体结构。结果羰基上连有较大基团，则以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为主</a:t>
            </a:r>
            <a:r>
              <a:rPr lang="en-US" altLang="zh-CN" sz="2800" dirty="0">
                <a:latin typeface="+mn-ea"/>
              </a:rPr>
              <a:t>;</a:t>
            </a:r>
            <a:r>
              <a:rPr lang="zh-CN" altLang="zh-CN" sz="2800" dirty="0">
                <a:latin typeface="+mn-ea"/>
              </a:rPr>
              <a:t>如果在双键碳上（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baseline="30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)所连</a:t>
            </a:r>
            <a:r>
              <a:rPr lang="zh-CN" altLang="zh-CN" sz="2800" dirty="0" smtClean="0">
                <a:latin typeface="+mn-ea"/>
              </a:rPr>
              <a:t>基团大</a:t>
            </a:r>
            <a:r>
              <a:rPr lang="zh-CN" altLang="zh-CN" sz="2800" dirty="0">
                <a:latin typeface="+mn-ea"/>
              </a:rPr>
              <a:t>，则以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加成为主。二者的比例各不相同。例如</a:t>
            </a:r>
            <a:r>
              <a:rPr lang="zh-CN" altLang="zh-CN" sz="2800" dirty="0" smtClean="0">
                <a:latin typeface="+mn-ea"/>
              </a:rPr>
              <a:t>：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77825" name="Picture 1" descr="C:\Users\dmt\AppData\Roaming\Tencent\Users\280268031\QQ\WinTemp\RichOle\@P)A9H}SKV06NKI28~JLJS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29971"/>
            <a:ext cx="6840760" cy="395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82087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1" descr="C:\Users\dmt\AppData\Roaming\Tencent\Users\280268031\QQ\WinTemp\RichOle\}H9A)]_BF5@4{XO%BKH82(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10" y="749042"/>
            <a:ext cx="8216776" cy="181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0" name="Picture 2" descr="C:\Users\dmt\AppData\Roaming\Tencent\Users\280268031\QQ\WinTemp\RichOle\WG[BHXZO(WTKQVAU@U}F7O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10" y="2617068"/>
            <a:ext cx="8927986" cy="369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67373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772816"/>
            <a:ext cx="822100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（</a:t>
            </a:r>
            <a:r>
              <a:rPr lang="en-US" altLang="zh-CN" sz="2800" dirty="0" smtClean="0">
                <a:latin typeface="+mn-ea"/>
              </a:rPr>
              <a:t>3</a:t>
            </a:r>
            <a:r>
              <a:rPr lang="zh-CN" altLang="en-US" sz="2800" dirty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zh-CN" sz="2800" dirty="0">
                <a:latin typeface="+mn-ea"/>
              </a:rPr>
              <a:t>烃基锂加成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烃基</a:t>
            </a:r>
            <a:r>
              <a:rPr lang="zh-CN" altLang="zh-CN" sz="2800" dirty="0">
                <a:latin typeface="+mn-ea"/>
              </a:rPr>
              <a:t>锂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饱和醛、酮反应，主要发生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加成，例如</a:t>
            </a:r>
            <a:r>
              <a:rPr lang="en-US" altLang="zh-CN" sz="2800" dirty="0">
                <a:latin typeface="+mn-ea"/>
              </a:rPr>
              <a:t>: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79873" name="Picture 1" descr="C:\Users\dmt\AppData\Roaming\Tencent\Users\280268031\QQ\WinTemp\RichOle\TP~OGZHJ5DVLG2($DJONTT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63228"/>
            <a:ext cx="7479161" cy="126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08464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3735" y="738583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)与二烃基铜锂加成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二</a:t>
            </a:r>
            <a:r>
              <a:rPr lang="zh-CN" altLang="zh-CN" sz="2800" dirty="0">
                <a:latin typeface="+mn-ea"/>
              </a:rPr>
              <a:t>烃基铜锂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饱和醛、酮的反应以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加成为主，例如</a:t>
            </a:r>
            <a:r>
              <a:rPr lang="en-US" altLang="zh-CN" sz="2800" dirty="0" smtClean="0">
                <a:latin typeface="+mn-ea"/>
              </a:rPr>
              <a:t>:</a:t>
            </a:r>
          </a:p>
        </p:txBody>
      </p:sp>
      <p:pic>
        <p:nvPicPr>
          <p:cNvPr id="80897" name="Picture 1" descr="C:\Users\dmt\AppData\Roaming\Tencent\Users\280268031\QQ\WinTemp\RichOle\4{6B3BTZR%%U8(K~I8$9N{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64904"/>
            <a:ext cx="754911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968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.加NaHSO;饱和溶液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、酮与饱和</a:t>
            </a:r>
            <a:r>
              <a:rPr lang="en-US" altLang="zh-CN" sz="2800" dirty="0">
                <a:latin typeface="+mn-ea"/>
              </a:rPr>
              <a:t>(40% )</a:t>
            </a:r>
            <a:r>
              <a:rPr lang="zh-CN" altLang="zh-CN" sz="2800" dirty="0">
                <a:latin typeface="+mn-ea"/>
              </a:rPr>
              <a:t>亚硫酸氢钠溶液作用，很快生成白色沉淀物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这里要特别注意，试剂的亲核中心不是氧原子，而是硫原子。所得加成产物不是硫酸酯，</a:t>
            </a:r>
            <a:r>
              <a:rPr lang="zh-CN" altLang="zh-CN" sz="2800" dirty="0" smtClean="0">
                <a:latin typeface="+mn-ea"/>
              </a:rPr>
              <a:t>而是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羟基磺酸钠。该产物虽然能溶于水，但不溶于饱和亚硫酸氢钠溶液，而以沉淀析出。</a:t>
            </a:r>
            <a:r>
              <a:rPr lang="zh-CN" altLang="zh-CN" sz="2800" dirty="0" smtClean="0">
                <a:latin typeface="+mn-ea"/>
              </a:rPr>
              <a:t>如果</a:t>
            </a:r>
            <a:r>
              <a:rPr lang="zh-CN" altLang="zh-CN" sz="2800" dirty="0">
                <a:latin typeface="+mn-ea"/>
              </a:rPr>
              <a:t>在酸或碱存在下，加水稀释，产物又可分解成原来的醛或酮。</a:t>
            </a:r>
          </a:p>
          <a:p>
            <a:endParaRPr lang="zh-CN" altLang="zh-CN" sz="2800" dirty="0">
              <a:latin typeface="+mn-ea"/>
            </a:endParaRPr>
          </a:p>
        </p:txBody>
      </p:sp>
      <p:pic>
        <p:nvPicPr>
          <p:cNvPr id="8193" name="Picture 1" descr="C:\Users\dmt\AppData\Roaming\Tencent\Users\280268031\QQ\WinTemp\RichOle\YR%YF699L06UY_A@(HQJQ[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15391"/>
            <a:ext cx="6840760" cy="109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91761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3735" y="1141354"/>
            <a:ext cx="820891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.亲电加成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饱和醛、酮与亲电试剂，一般都发生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加成，例如</a:t>
            </a:r>
            <a:r>
              <a:rPr lang="en-US" altLang="zh-CN" sz="2800" dirty="0">
                <a:latin typeface="+mn-ea"/>
              </a:rPr>
              <a:t>: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  <p:sp>
        <p:nvSpPr>
          <p:cNvPr id="3" name="AutoShape 1" descr="C:\Users\dmt\AppData\Roaming\Tencent\Users\280268031\QQ\WinTemp\RichOle\)N]4VIYE82U2899D8WI4T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679643"/>
            <a:ext cx="9063180" cy="956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63735" y="3844205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最终</a:t>
            </a:r>
            <a:r>
              <a:rPr lang="zh-CN" altLang="zh-CN" sz="2800" dirty="0">
                <a:latin typeface="+mn-ea"/>
              </a:rPr>
              <a:t>产物从表面上看，还是相当于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加成，即</a:t>
            </a:r>
            <a:r>
              <a:rPr lang="en-US" altLang="zh-CN" sz="2800" dirty="0">
                <a:latin typeface="+mn-ea"/>
              </a:rPr>
              <a:t>HC1</a:t>
            </a:r>
            <a:r>
              <a:rPr lang="zh-CN" altLang="zh-CN" sz="2800" dirty="0">
                <a:latin typeface="+mn-ea"/>
              </a:rPr>
              <a:t>加在碳碳双键上。要注意它们加成的</a:t>
            </a:r>
            <a:r>
              <a:rPr lang="zh-CN" altLang="zh-CN" sz="2800" dirty="0" smtClean="0">
                <a:latin typeface="+mn-ea"/>
              </a:rPr>
              <a:t>方向是</a:t>
            </a:r>
            <a:r>
              <a:rPr lang="zh-CN" altLang="zh-CN" sz="2800" dirty="0">
                <a:latin typeface="+mn-ea"/>
              </a:rPr>
              <a:t>氯加在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上，氢加在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上。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9301907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3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还原反应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对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饱和醛、酮来说，根据还原条件的不同，可以使羰基还原，也可以使双键还原，</a:t>
            </a:r>
            <a:r>
              <a:rPr lang="zh-CN" altLang="zh-CN" sz="2800" dirty="0" smtClean="0">
                <a:latin typeface="+mn-ea"/>
              </a:rPr>
              <a:t>或者</a:t>
            </a:r>
            <a:r>
              <a:rPr lang="zh-CN" altLang="zh-CN" sz="2800" dirty="0">
                <a:latin typeface="+mn-ea"/>
              </a:rPr>
              <a:t>同时都被还原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)使羰基还原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由于</a:t>
            </a:r>
            <a:r>
              <a:rPr lang="zh-CN" altLang="zh-CN" sz="2800" dirty="0">
                <a:latin typeface="+mn-ea"/>
              </a:rPr>
              <a:t>麦尔</a:t>
            </a:r>
            <a:r>
              <a:rPr lang="zh-CN" altLang="zh-CN" sz="2800" dirty="0" smtClean="0">
                <a:latin typeface="+mn-ea"/>
              </a:rPr>
              <a:t>外因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彭多夫</a:t>
            </a:r>
            <a:r>
              <a:rPr lang="zh-CN" altLang="zh-CN" sz="2800" dirty="0">
                <a:latin typeface="+mn-ea"/>
              </a:rPr>
              <a:t>还原的选择性很高，即使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zh-CN" altLang="en-US" sz="2800" dirty="0">
                <a:latin typeface="+mn-ea"/>
              </a:rPr>
              <a:t>，</a:t>
            </a:r>
            <a:r>
              <a:rPr lang="el-GR" altLang="zh-CN" sz="2800" dirty="0" smtClean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饱和醛、酮分子中，它也只</a:t>
            </a:r>
            <a:r>
              <a:rPr lang="zh-CN" altLang="zh-CN" sz="2800" dirty="0" smtClean="0">
                <a:latin typeface="+mn-ea"/>
              </a:rPr>
              <a:t>还原羰基</a:t>
            </a:r>
            <a:r>
              <a:rPr lang="zh-CN" altLang="zh-CN" sz="2800" dirty="0">
                <a:latin typeface="+mn-ea"/>
              </a:rPr>
              <a:t>，对双键无影响，所以它是</a:t>
            </a:r>
            <a:r>
              <a:rPr lang="zh-CN" altLang="zh-CN" sz="2800" dirty="0" smtClean="0">
                <a:latin typeface="+mn-ea"/>
              </a:rPr>
              <a:t>将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 smtClean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饱和醛、酮还原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 smtClean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饱和醇的好方法。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82945" name="Picture 1" descr="C:\Users\dmt\AppData\Roaming\Tencent\Users\280268031\QQ\WinTemp\RichOle\N_OE]8NJBCJ@5303R22IUU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282" y="4518998"/>
            <a:ext cx="6210062" cy="121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45692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1" descr="C:\Users\dmt\AppData\Roaming\Tencent\Users\280268031\QQ\WinTemp\RichOle\}YE[@%SOIE$AQ0{P$IC9PS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86835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87168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32063"/>
            <a:ext cx="828092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)使双键还原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采用</a:t>
            </a:r>
            <a:r>
              <a:rPr lang="zh-CN" altLang="zh-CN" sz="2800" dirty="0">
                <a:latin typeface="+mn-ea"/>
              </a:rPr>
              <a:t>控制催化氢化或用金属</a:t>
            </a:r>
            <a:r>
              <a:rPr lang="zh-CN" altLang="zh-CN" sz="2800" dirty="0" smtClean="0">
                <a:latin typeface="+mn-ea"/>
              </a:rPr>
              <a:t>锂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液氨</a:t>
            </a:r>
            <a:r>
              <a:rPr lang="zh-CN" altLang="zh-CN" sz="2800" dirty="0">
                <a:latin typeface="+mn-ea"/>
              </a:rPr>
              <a:t>，可</a:t>
            </a:r>
            <a:r>
              <a:rPr lang="zh-CN" altLang="zh-CN" sz="2800" dirty="0" smtClean="0">
                <a:latin typeface="+mn-ea"/>
              </a:rPr>
              <a:t>使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zh-CN" altLang="en-US" sz="2800" dirty="0">
                <a:latin typeface="+mn-ea"/>
              </a:rPr>
              <a:t>，</a:t>
            </a:r>
            <a:r>
              <a:rPr lang="el-GR" altLang="zh-CN" sz="2800" dirty="0" smtClean="0">
                <a:latin typeface="+mn-ea"/>
              </a:rPr>
              <a:t> 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饱和醛、酮分子中双键被还原，而</a:t>
            </a:r>
            <a:r>
              <a:rPr lang="zh-CN" altLang="zh-CN" sz="2800" dirty="0">
                <a:latin typeface="+mn-ea"/>
              </a:rPr>
              <a:t>保留羰基</a:t>
            </a:r>
            <a:r>
              <a:rPr lang="zh-CN" altLang="zh-CN" sz="2800" dirty="0">
                <a:latin typeface="+mn-ea"/>
              </a:rPr>
              <a:t>，例如：</a:t>
            </a:r>
          </a:p>
          <a:p>
            <a:endParaRPr lang="zh-CN" altLang="en-US" dirty="0"/>
          </a:p>
        </p:txBody>
      </p:sp>
      <p:pic>
        <p:nvPicPr>
          <p:cNvPr id="84993" name="Picture 1" descr="C:\Users\dmt\AppData\Roaming\Tencent\Users\280268031\QQ\WinTemp\RichOle\IVS7MGAPTEU1RTU8PRMX@I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08920"/>
            <a:ext cx="5928659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05899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27060"/>
            <a:ext cx="828092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3)</a:t>
            </a:r>
            <a:r>
              <a:rPr lang="zh-CN" altLang="zh-CN" sz="2800" dirty="0">
                <a:latin typeface="+mn-ea"/>
              </a:rPr>
              <a:t>使羰基、双键同时被还原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催化</a:t>
            </a:r>
            <a:r>
              <a:rPr lang="zh-CN" altLang="zh-CN" sz="2800" dirty="0">
                <a:latin typeface="+mn-ea"/>
              </a:rPr>
              <a:t>加氢也可以</a:t>
            </a:r>
            <a:r>
              <a:rPr lang="zh-CN" altLang="zh-CN" sz="2800" dirty="0" smtClean="0">
                <a:latin typeface="+mn-ea"/>
              </a:rPr>
              <a:t>使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饱和醛、酮的羰基、双键同时被还原，例如</a:t>
            </a:r>
            <a:r>
              <a:rPr lang="en-US" altLang="zh-CN" sz="2800" dirty="0" smtClean="0">
                <a:latin typeface="+mn-ea"/>
              </a:rPr>
              <a:t>:</a:t>
            </a: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这</a:t>
            </a:r>
            <a:r>
              <a:rPr lang="zh-CN" altLang="zh-CN" sz="2800" dirty="0">
                <a:latin typeface="+mn-ea"/>
              </a:rPr>
              <a:t>是工业上制备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乙基</a:t>
            </a:r>
            <a:r>
              <a:rPr lang="en-US" altLang="zh-CN" sz="2800" dirty="0">
                <a:latin typeface="+mn-ea"/>
              </a:rPr>
              <a:t>-1-</a:t>
            </a:r>
            <a:r>
              <a:rPr lang="zh-CN" altLang="zh-CN" sz="2800" dirty="0">
                <a:latin typeface="+mn-ea"/>
              </a:rPr>
              <a:t>己醇的重要步骤。</a:t>
            </a:r>
          </a:p>
          <a:p>
            <a:endParaRPr lang="zh-CN" altLang="zh-CN" sz="2800" dirty="0">
              <a:latin typeface="+mn-ea"/>
            </a:endParaRPr>
          </a:p>
          <a:p>
            <a:endParaRPr lang="zh-CN" altLang="en-US" dirty="0"/>
          </a:p>
        </p:txBody>
      </p:sp>
      <p:pic>
        <p:nvPicPr>
          <p:cNvPr id="86017" name="Picture 1" descr="C:\Users\dmt\AppData\Roaming\Tencent\Users\280268031\QQ\WinTemp\RichOle\9JWIW5PYD(KZ]O]]LE)$T$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92995"/>
            <a:ext cx="6809076" cy="104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48169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844824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4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氧化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饱和醛在温和条件下可氧</a:t>
            </a:r>
            <a:r>
              <a:rPr lang="zh-CN" altLang="zh-CN" sz="2800" dirty="0" smtClean="0">
                <a:latin typeface="+mn-ea"/>
              </a:rPr>
              <a:t>化为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饱和羧酸，例如</a:t>
            </a:r>
            <a:r>
              <a:rPr lang="zh-CN" altLang="zh-CN" sz="2800" dirty="0" smtClean="0">
                <a:latin typeface="+mn-ea"/>
              </a:rPr>
              <a:t>：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87041" name="Picture 1" descr="C:\Users\dmt\AppData\Roaming\Tencent\Users\280268031\QQ\WinTemp\RichOle\ZI5ARTAC`9TU1`35QD~QR(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8064896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38258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02911"/>
            <a:ext cx="82809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en-US" altLang="zh-CN" sz="2800" dirty="0" smtClean="0">
                <a:latin typeface="+mn-ea"/>
              </a:rPr>
              <a:t>5.发生狄尔斯—</a:t>
            </a:r>
            <a:r>
              <a:rPr lang="en-US" altLang="zh-CN" sz="2800" dirty="0" err="1" smtClean="0">
                <a:latin typeface="+mn-ea"/>
              </a:rPr>
              <a:t>阿德尔</a:t>
            </a:r>
            <a:r>
              <a:rPr lang="en-US" altLang="zh-CN" sz="2800" dirty="0" err="1">
                <a:latin typeface="+mn-ea"/>
              </a:rPr>
              <a:t>（Diels-Alder</a:t>
            </a:r>
            <a:r>
              <a:rPr lang="en-US" altLang="zh-CN" sz="2800" dirty="0">
                <a:latin typeface="+mn-ea"/>
              </a:rPr>
              <a:t>)</a:t>
            </a:r>
            <a:r>
              <a:rPr lang="en-US" altLang="zh-CN" sz="2800" dirty="0" err="1">
                <a:latin typeface="+mn-ea"/>
              </a:rPr>
              <a:t>反应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饱和醛、酮是很好的亲双烯体，与共轭双烯发生</a:t>
            </a:r>
            <a:r>
              <a:rPr lang="zh-CN" altLang="zh-CN" sz="2800" dirty="0" smtClean="0">
                <a:latin typeface="+mn-ea"/>
              </a:rPr>
              <a:t>狄尔斯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阿德尔</a:t>
            </a:r>
            <a:r>
              <a:rPr lang="zh-CN" altLang="zh-CN" sz="2800" dirty="0">
                <a:latin typeface="+mn-ea"/>
              </a:rPr>
              <a:t>反应。</a:t>
            </a:r>
          </a:p>
          <a:p>
            <a:endParaRPr lang="zh-CN" altLang="zh-CN" dirty="0"/>
          </a:p>
        </p:txBody>
      </p:sp>
      <p:pic>
        <p:nvPicPr>
          <p:cNvPr id="88065" name="Picture 1" descr="C:\Users\dmt\AppData\Roaming\Tencent\Users\280268031\QQ\WinTemp\RichOle\8H~6IZ]~LNLCT~2$Z[}JX9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20907"/>
            <a:ext cx="6252221" cy="3256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72735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1" descr="C:\Users\dmt\AppData\Roaming\Tencent\Users\280268031\QQ\WinTemp\RichOle\U5~032(FQ`D}II6NI7K99M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064896" cy="655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414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(1)</a:t>
            </a:r>
            <a:r>
              <a:rPr lang="zh-CN" altLang="en-US" sz="2800" dirty="0" smtClean="0">
                <a:latin typeface="+mn-ea"/>
              </a:rPr>
              <a:t>反应范围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、酮与</a:t>
            </a:r>
            <a:r>
              <a:rPr lang="en-US" altLang="zh-CN" sz="2800" dirty="0">
                <a:latin typeface="+mn-ea"/>
              </a:rPr>
              <a:t>NaHS0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加成的反应范围和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基本相同。即所有醛、脂肪甲基酮和八个碳</a:t>
            </a:r>
            <a:r>
              <a:rPr lang="zh-CN" altLang="zh-CN" sz="2800" dirty="0" smtClean="0">
                <a:latin typeface="+mn-ea"/>
              </a:rPr>
              <a:t>以下</a:t>
            </a:r>
            <a:r>
              <a:rPr lang="zh-CN" altLang="zh-CN" sz="2800" dirty="0">
                <a:latin typeface="+mn-ea"/>
              </a:rPr>
              <a:t>环酮可以发生反应。而其他酮都不反应。由于亲核试剂</a:t>
            </a:r>
            <a:r>
              <a:rPr lang="en-US" altLang="zh-CN" sz="2800" dirty="0">
                <a:latin typeface="+mn-ea"/>
              </a:rPr>
              <a:t>N</a:t>
            </a:r>
            <a:r>
              <a:rPr lang="en-US" altLang="zh-CN" sz="2800" baseline="-25000" dirty="0">
                <a:latin typeface="+mn-ea"/>
              </a:rPr>
              <a:t>a</a:t>
            </a:r>
            <a:r>
              <a:rPr lang="en-US" altLang="zh-CN" sz="2800" dirty="0">
                <a:latin typeface="+mn-ea"/>
              </a:rPr>
              <a:t>HS0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体积较大，醛、酮分子中</a:t>
            </a:r>
            <a:r>
              <a:rPr lang="zh-CN" altLang="zh-CN" sz="2800" dirty="0" smtClean="0">
                <a:latin typeface="+mn-ea"/>
              </a:rPr>
              <a:t>烃基</a:t>
            </a:r>
            <a:r>
              <a:rPr lang="zh-CN" altLang="zh-CN" sz="2800" dirty="0">
                <a:latin typeface="+mn-ea"/>
              </a:rPr>
              <a:t>空间位阻的影响在该加成反应中显得更加突出。下列醛、酮与</a:t>
            </a:r>
            <a:r>
              <a:rPr lang="en-US" altLang="zh-CN" sz="2800" dirty="0" err="1">
                <a:latin typeface="+mn-ea"/>
              </a:rPr>
              <a:t>lmol</a:t>
            </a:r>
            <a:r>
              <a:rPr lang="en-US" altLang="zh-CN" sz="2800" dirty="0">
                <a:latin typeface="+mn-ea"/>
              </a:rPr>
              <a:t>/L</a:t>
            </a:r>
            <a:r>
              <a:rPr lang="zh-CN" altLang="zh-CN" sz="2800" dirty="0">
                <a:latin typeface="+mn-ea"/>
              </a:rPr>
              <a:t>浓度的</a:t>
            </a:r>
            <a:r>
              <a:rPr lang="en-US" altLang="zh-CN" sz="2800" dirty="0">
                <a:latin typeface="+mn-ea"/>
              </a:rPr>
              <a:t>NaHS0</a:t>
            </a:r>
            <a:r>
              <a:rPr lang="zh-CN" altLang="zh-CN" sz="2800" baseline="-25000" dirty="0">
                <a:latin typeface="+mn-ea"/>
              </a:rPr>
              <a:t>3</a:t>
            </a:r>
            <a:r>
              <a:rPr lang="zh-CN" altLang="zh-CN" sz="2800" dirty="0" smtClean="0">
                <a:latin typeface="+mn-ea"/>
              </a:rPr>
              <a:t>溶液反应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小时，其加成物产率随取代基体积增大而</a:t>
            </a:r>
            <a:r>
              <a:rPr lang="zh-CN" altLang="zh-CN" sz="2800" dirty="0" smtClean="0">
                <a:latin typeface="+mn-ea"/>
              </a:rPr>
              <a:t>降低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9217" name="Picture 1" descr="C:\Users\dmt\AppData\Roaming\Tencent\Users\280268031\QQ\WinTemp\RichOle\%[58IP~19]69X3R(W52C9G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07322"/>
            <a:ext cx="7272808" cy="222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030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6552" y="548680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)反应的用处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、酮与</a:t>
            </a:r>
            <a:r>
              <a:rPr lang="en-US" altLang="zh-CN" sz="2800" dirty="0">
                <a:latin typeface="+mn-ea"/>
              </a:rPr>
              <a:t>NaHS0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的加成反应既可以用来鉴别醛、酮，也可以用来分离提纯醛、酮。鉴别</a:t>
            </a:r>
            <a:r>
              <a:rPr lang="zh-CN" altLang="zh-CN" sz="2800" dirty="0" smtClean="0">
                <a:latin typeface="+mn-ea"/>
              </a:rPr>
              <a:t>时主要</a:t>
            </a:r>
            <a:r>
              <a:rPr lang="zh-CN" altLang="zh-CN" sz="2800" dirty="0">
                <a:latin typeface="+mn-ea"/>
              </a:rPr>
              <a:t>根据是否有白色沉淀生成的现象。分离的做法是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先将醛、酮的混合物与饱和</a:t>
            </a:r>
            <a:r>
              <a:rPr lang="en-US" altLang="zh-CN" sz="2800" dirty="0">
                <a:latin typeface="+mn-ea"/>
              </a:rPr>
              <a:t>NaHS0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zh-CN" altLang="zh-CN" sz="2800" dirty="0" smtClean="0">
                <a:latin typeface="+mn-ea"/>
              </a:rPr>
              <a:t>溶液</a:t>
            </a:r>
            <a:r>
              <a:rPr lang="zh-CN" altLang="zh-CN" sz="2800" dirty="0">
                <a:latin typeface="+mn-ea"/>
              </a:rPr>
              <a:t>一起振荡，立即析出沉淀，过滤后用乙醚洗涤，再用稀酸或稀碱分解，即得到纯的原来的醛、 酮。当然，能够鉴别或分离提纯的只限于可以和</a:t>
            </a:r>
            <a:r>
              <a:rPr lang="en-US" altLang="zh-CN" sz="2800" dirty="0">
                <a:latin typeface="+mn-ea"/>
              </a:rPr>
              <a:t>NaHS0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发生反应的醛、酮。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此外</a:t>
            </a:r>
            <a:r>
              <a:rPr lang="zh-CN" altLang="zh-CN" sz="2800" dirty="0">
                <a:latin typeface="+mn-ea"/>
              </a:rPr>
              <a:t>，还可以通过</a:t>
            </a:r>
            <a:r>
              <a:rPr lang="en-US" altLang="zh-CN" sz="2800" dirty="0">
                <a:latin typeface="+mn-ea"/>
              </a:rPr>
              <a:t>NaHS0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的加成反应制备氰醇：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0241" name="Picture 1" descr="C:\Users\dmt\AppData\Roaming\Tencent\Users\280268031\QQ\WinTemp\RichOle\LPJBK}AMXOTGQQ~1KJG8MF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653136"/>
            <a:ext cx="7128792" cy="123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619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dmt\AppData\Roaming\Tencent\Users\280268031\QQ\WinTemp\RichOle\~X(2@K$GCQSN%QA[31V}QE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19" y="836712"/>
            <a:ext cx="9007685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3</a:t>
            </a:r>
            <a:r>
              <a:rPr lang="zh-CN" altLang="zh-CN" sz="2800" dirty="0">
                <a:latin typeface="+mn-ea"/>
              </a:rPr>
              <a:t>.与醇加成</a:t>
            </a:r>
          </a:p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)缩醛的生成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在干燥氯化氢气体或无水强酸催化剂存在下，能和醇发生加成，生成半缩醛（</a:t>
            </a:r>
            <a:r>
              <a:rPr lang="en-US" altLang="zh-CN" sz="2800" dirty="0" err="1" smtClean="0">
                <a:latin typeface="+mn-ea"/>
              </a:rPr>
              <a:t>hemiac-etal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半缩醛</a:t>
            </a:r>
            <a:r>
              <a:rPr lang="zh-CN" altLang="zh-CN" sz="2800" dirty="0">
                <a:latin typeface="+mn-ea"/>
              </a:rPr>
              <a:t>既是醚又是醇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可</a:t>
            </a:r>
            <a:r>
              <a:rPr lang="zh-CN" altLang="zh-CN" sz="2800" dirty="0" smtClean="0">
                <a:latin typeface="+mn-ea"/>
              </a:rPr>
              <a:t>称为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羟基醚</a:t>
            </a:r>
            <a:r>
              <a:rPr lang="en-US" altLang="zh-CN" sz="2800" dirty="0">
                <a:latin typeface="+mn-ea"/>
              </a:rPr>
              <a:t>），</a:t>
            </a:r>
            <a:r>
              <a:rPr lang="zh-CN" altLang="zh-CN" sz="2800" dirty="0">
                <a:latin typeface="+mn-ea"/>
              </a:rPr>
              <a:t>很不稳定，它和另一分子醇继续作用，缩去一分 子水而生成缩醛</a:t>
            </a:r>
            <a:r>
              <a:rPr lang="en-US" altLang="zh-CN" sz="2800" dirty="0">
                <a:latin typeface="+mn-ea"/>
              </a:rPr>
              <a:t>（</a:t>
            </a:r>
            <a:r>
              <a:rPr lang="en-US" altLang="zh-CN" sz="2800" dirty="0" err="1">
                <a:latin typeface="+mn-ea"/>
              </a:rPr>
              <a:t>acetal</a:t>
            </a:r>
            <a:r>
              <a:rPr lang="en-US" altLang="zh-CN" sz="2800" dirty="0">
                <a:latin typeface="+mn-ea"/>
              </a:rPr>
              <a:t>) 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12289" name="Picture 1" descr="C:\Users\dmt\AppData\Roaming\Tencent\Users\280268031\QQ\WinTemp\RichOle\41[37)OV%KXIYZEF{N[{03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20888"/>
            <a:ext cx="5184576" cy="93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dmt\AppData\Roaming\Tencent\Users\280268031\QQ\WinTemp\RichOle\MTHECIYO3S1)RC10$TB3MZ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013176"/>
            <a:ext cx="5767536" cy="114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7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59012"/>
            <a:ext cx="8208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如</a:t>
            </a:r>
            <a:r>
              <a:rPr lang="zh-CN" altLang="zh-CN" sz="2800" dirty="0" smtClean="0">
                <a:latin typeface="+mn-ea"/>
              </a:rPr>
              <a:t>果</a:t>
            </a:r>
            <a:r>
              <a:rPr lang="zh-CN" altLang="zh-CN" sz="2800" dirty="0">
                <a:latin typeface="+mn-ea"/>
              </a:rPr>
              <a:t>在同一分子中既含有酸基，又含有羟基，</a:t>
            </a:r>
            <a:r>
              <a:rPr lang="zh-CN" altLang="zh-CN" sz="2800" dirty="0" smtClean="0">
                <a:latin typeface="+mn-ea"/>
              </a:rPr>
              <a:t>只要</a:t>
            </a:r>
            <a:r>
              <a:rPr lang="zh-CN" altLang="en-US" sz="2800" dirty="0" smtClean="0">
                <a:latin typeface="+mn-ea"/>
              </a:rPr>
              <a:t>二</a:t>
            </a:r>
            <a:r>
              <a:rPr lang="zh-CN" altLang="zh-CN" sz="2800" dirty="0" smtClean="0">
                <a:latin typeface="+mn-ea"/>
              </a:rPr>
              <a:t>者</a:t>
            </a:r>
            <a:r>
              <a:rPr lang="zh-CN" altLang="zh-CN" sz="2800" dirty="0">
                <a:latin typeface="+mn-ea"/>
              </a:rPr>
              <a:t>位置适当，常常自动生成</a:t>
            </a:r>
            <a:r>
              <a:rPr lang="zh-CN" altLang="zh-CN" sz="2800" dirty="0" smtClean="0">
                <a:latin typeface="+mn-ea"/>
              </a:rPr>
              <a:t>环</a:t>
            </a:r>
            <a:r>
              <a:rPr lang="zh-CN" altLang="en-US" sz="2800" dirty="0" smtClean="0">
                <a:latin typeface="+mn-ea"/>
              </a:rPr>
              <a:t>状半缩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，并且能够稳定存在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缩</a:t>
            </a:r>
            <a:r>
              <a:rPr lang="zh-CN" altLang="zh-CN" sz="2800" dirty="0">
                <a:latin typeface="+mn-ea"/>
              </a:rPr>
              <a:t>酵具有胞二醚的结构，对碱、氧化剂稳定。但在稀酸溶液中，室温下就可水解，生成</a:t>
            </a:r>
            <a:r>
              <a:rPr lang="zh-CN" altLang="zh-CN" sz="2800" dirty="0" smtClean="0">
                <a:latin typeface="+mn-ea"/>
              </a:rPr>
              <a:t>原来的</a:t>
            </a:r>
            <a:r>
              <a:rPr lang="zh-CN" altLang="zh-CN" sz="2800" dirty="0">
                <a:latin typeface="+mn-ea"/>
              </a:rPr>
              <a:t>醛和醇：</a:t>
            </a:r>
          </a:p>
          <a:p>
            <a:endParaRPr lang="zh-CN" altLang="zh-CN" dirty="0"/>
          </a:p>
        </p:txBody>
      </p:sp>
      <p:pic>
        <p:nvPicPr>
          <p:cNvPr id="14337" name="Picture 1" descr="C:\Users\dmt\AppData\Roaming\Tencent\Users\280268031\QQ\WinTemp\RichOle\PPG}~]S8EE8}U8W7W`}24D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028001"/>
            <a:ext cx="4856584" cy="111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dmt\AppData\Roaming\Tencent\Users\280268031\QQ\WinTemp\RichOle\U[0JT9])$Z8{QY2S6[{Y[L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5897207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750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893038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)缩酮的生成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无水酸存在下，酮和醇的反应是很慢的，生成</a:t>
            </a:r>
            <a:r>
              <a:rPr lang="zh-CN" altLang="zh-CN" sz="2800" dirty="0" smtClean="0">
                <a:latin typeface="+mn-ea"/>
              </a:rPr>
              <a:t>缩</a:t>
            </a:r>
            <a:r>
              <a:rPr lang="zh-CN" altLang="en-US" sz="2800" dirty="0" smtClean="0">
                <a:latin typeface="+mn-ea"/>
              </a:rPr>
              <a:t>酮比较困难。如果欲制备缩酮，可用原</a:t>
            </a:r>
            <a:r>
              <a:rPr lang="zh-CN" altLang="zh-CN" sz="2800" dirty="0" smtClean="0">
                <a:latin typeface="+mn-ea"/>
              </a:rPr>
              <a:t>甲酸</a:t>
            </a:r>
            <a:r>
              <a:rPr lang="zh-CN" altLang="zh-CN" sz="2800" dirty="0">
                <a:latin typeface="+mn-ea"/>
              </a:rPr>
              <a:t>酯和酮作用：</a:t>
            </a:r>
          </a:p>
        </p:txBody>
      </p:sp>
      <p:sp>
        <p:nvSpPr>
          <p:cNvPr id="3" name="AutoShape 1" descr="C:\Users\dmt\AppData\Roaming\Tencent\Users\280268031\QQ\WinTemp\RichOle\J0J}FF9ZT0W)Y3_~\AU(C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94808"/>
            <a:ext cx="8953775" cy="332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0359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dmt\AppData\Roaming\Tencent\Users\280268031\QQ\WinTemp\RichOle\N[YOOV@BB9Z49$YAJC_[2Y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80417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8699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304" y="476672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)羰基的保护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由于</a:t>
            </a:r>
            <a:r>
              <a:rPr lang="zh-CN" altLang="zh-CN" sz="2800" dirty="0">
                <a:latin typeface="+mn-ea"/>
              </a:rPr>
              <a:t>羰基比较活泼，在有机合成中，有时不希望羰基参与某种反应，需要把它保护起来</a:t>
            </a:r>
            <a:r>
              <a:rPr lang="zh-CN" altLang="zh-CN" sz="2800" dirty="0" smtClean="0">
                <a:latin typeface="+mn-ea"/>
              </a:rPr>
              <a:t>。将</a:t>
            </a:r>
            <a:r>
              <a:rPr lang="zh-CN" altLang="zh-CN" sz="2800" dirty="0">
                <a:latin typeface="+mn-ea"/>
              </a:rPr>
              <a:t>碳基转化成缩醛结构是保护羰基</a:t>
            </a:r>
            <a:r>
              <a:rPr lang="en-US" altLang="zh-CN" sz="2800" dirty="0">
                <a:latin typeface="+mn-ea"/>
              </a:rPr>
              <a:t>(protecting carbonyl group)</a:t>
            </a:r>
            <a:r>
              <a:rPr lang="zh-CN" altLang="zh-CN" sz="2800" dirty="0">
                <a:latin typeface="+mn-ea"/>
              </a:rPr>
              <a:t>的常用方法。当保护完毕后，</a:t>
            </a:r>
            <a:r>
              <a:rPr lang="zh-CN" altLang="zh-CN" sz="2800" dirty="0" smtClean="0">
                <a:latin typeface="+mn-ea"/>
              </a:rPr>
              <a:t>用稀</a:t>
            </a:r>
            <a:r>
              <a:rPr lang="zh-CN" altLang="zh-CN" sz="2800" dirty="0">
                <a:latin typeface="+mn-ea"/>
              </a:rPr>
              <a:t>酸处理，原来的羰基即被释放出来。</a:t>
            </a:r>
          </a:p>
        </p:txBody>
      </p:sp>
      <p:sp>
        <p:nvSpPr>
          <p:cNvPr id="3" name="AutoShape 1" descr="C:\Users\dmt\AppData\Roaming\Tencent\Users\280268031\QQ\WinTemp\RichOle\$6(P7X072O]O3%3JR2RN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38" y="3167963"/>
            <a:ext cx="8547542" cy="3260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6030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8568952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一、羰基上的亲核加</a:t>
            </a:r>
            <a:r>
              <a:rPr lang="zh-CN" altLang="zh-CN" sz="2800" b="1" dirty="0" smtClean="0">
                <a:latin typeface="+mn-ea"/>
              </a:rPr>
              <a:t>成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.加氢氰酸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首先</a:t>
            </a:r>
            <a:r>
              <a:rPr lang="zh-CN" altLang="zh-CN" sz="2800" dirty="0">
                <a:latin typeface="+mn-ea"/>
              </a:rPr>
              <a:t>介绍这类亲核加成（</a:t>
            </a:r>
            <a:r>
              <a:rPr lang="zh-CN" altLang="zh-CN" sz="2800" dirty="0" smtClean="0">
                <a:latin typeface="+mn-ea"/>
              </a:rPr>
              <a:t>nucleophilic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addition</a:t>
            </a:r>
            <a:r>
              <a:rPr lang="zh-CN" altLang="zh-CN" sz="2800" dirty="0">
                <a:latin typeface="+mn-ea"/>
              </a:rPr>
              <a:t>)反应，是想以该类反应为例，较详细地讨论 醛、酮亲核加成的机理及其活性规律。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1)反应</a:t>
            </a:r>
          </a:p>
          <a:p>
            <a:r>
              <a:rPr lang="en-US" altLang="zh-CN" sz="2800" dirty="0" smtClean="0">
                <a:latin typeface="+mn-ea"/>
              </a:rPr>
              <a:t> 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、酮与HCN作用，</a:t>
            </a:r>
            <a:r>
              <a:rPr lang="zh-CN" altLang="zh-CN" sz="2800" dirty="0" smtClean="0">
                <a:latin typeface="+mn-ea"/>
              </a:rPr>
              <a:t>生成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轻腈（亦叫氰醇）：</a:t>
            </a:r>
          </a:p>
          <a:p>
            <a:endParaRPr lang="zh-CN" altLang="zh-CN" dirty="0"/>
          </a:p>
        </p:txBody>
      </p:sp>
      <p:pic>
        <p:nvPicPr>
          <p:cNvPr id="2049" name="Picture 1" descr="C:\Users\dmt\AppData\Roaming\Tencent\Users\280268031\QQ\WinTemp\RichOle\@N{~})TQ3J(JZLBS}7ISTL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4009115"/>
            <a:ext cx="6192688" cy="148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1410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dmt\AppData\Roaming\Tencent\Users\280268031\QQ\WinTemp\RichOle\$B}R_K(K1I~6ON]XN}9MC6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704856" cy="368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4581128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例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中是为防止催化氢化条件下醛基被还原而需羰基保护，例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中因酮和酯均会与</a:t>
            </a:r>
            <a:r>
              <a:rPr lang="zh-CN" altLang="zh-CN" sz="2800" dirty="0" smtClean="0">
                <a:latin typeface="+mn-ea"/>
              </a:rPr>
              <a:t>格氏试剂</a:t>
            </a:r>
            <a:r>
              <a:rPr lang="zh-CN" altLang="zh-CN" sz="2800" dirty="0">
                <a:latin typeface="+mn-ea"/>
              </a:rPr>
              <a:t>反应，为防止酮羰基反应必须加以保护。</a:t>
            </a:r>
          </a:p>
        </p:txBody>
      </p:sp>
    </p:spTree>
    <p:extLst>
      <p:ext uri="{BB962C8B-B14F-4D97-AF65-F5344CB8AC3E}">
        <p14:creationId xmlns:p14="http://schemas.microsoft.com/office/powerpoint/2010/main" val="27716645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10223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4</a:t>
            </a:r>
            <a:r>
              <a:rPr lang="zh-CN" altLang="zh-CN" sz="2800" dirty="0">
                <a:latin typeface="+mn-ea"/>
              </a:rPr>
              <a:t>.与水加成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水</a:t>
            </a:r>
            <a:r>
              <a:rPr lang="zh-CN" altLang="zh-CN" sz="2800" dirty="0">
                <a:latin typeface="+mn-ea"/>
              </a:rPr>
              <a:t>也可以和羰基进行亲核加成反应，但由于水是比醇更弱的亲核试剂，所以绝大部分</a:t>
            </a:r>
            <a:r>
              <a:rPr lang="zh-CN" altLang="zh-CN" sz="2800" dirty="0" smtClean="0">
                <a:latin typeface="+mn-ea"/>
              </a:rPr>
              <a:t>羰基化合物</a:t>
            </a:r>
            <a:r>
              <a:rPr lang="zh-CN" altLang="zh-CN" sz="2800" dirty="0">
                <a:latin typeface="+mn-ea"/>
              </a:rPr>
              <a:t>水合反应的平衡常数</a:t>
            </a:r>
            <a:r>
              <a:rPr lang="en-US" altLang="zh-CN" sz="2800" dirty="0" smtClean="0">
                <a:latin typeface="+mn-ea"/>
              </a:rPr>
              <a:t>(K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很</a:t>
            </a:r>
            <a:r>
              <a:rPr lang="zh-CN" altLang="zh-CN" sz="2800" dirty="0">
                <a:latin typeface="+mn-ea"/>
              </a:rPr>
              <a:t>小。只有甲醛、乙醛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n-US" altLang="zh-CN" sz="2800" dirty="0" smtClean="0">
                <a:latin typeface="+mn-ea"/>
              </a:rPr>
              <a:t>K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较大，它们很容易与水作用</a:t>
            </a:r>
            <a:r>
              <a:rPr lang="zh-CN" altLang="zh-CN" sz="2800" dirty="0" smtClean="0">
                <a:latin typeface="+mn-ea"/>
              </a:rPr>
              <a:t>生成相应</a:t>
            </a:r>
            <a:r>
              <a:rPr lang="zh-CN" altLang="zh-CN" sz="2800" dirty="0">
                <a:latin typeface="+mn-ea"/>
              </a:rPr>
              <a:t>的水合物。</a:t>
            </a:r>
          </a:p>
        </p:txBody>
      </p:sp>
      <p:pic>
        <p:nvPicPr>
          <p:cNvPr id="19457" name="Picture 1" descr="C:\Users\dmt\AppData\Roaming\Tencent\Users\280268031\QQ\WinTemp\RichOle\(NN$Y)%SOL23$SYDTKN6)(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80" y="3717032"/>
            <a:ext cx="744394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7673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Users\dmt\AppData\Roaming\Tencent\Users\280268031\QQ\WinTemp\RichOle\`%@LFAG7DWV2MY$C_%}}RY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20" y="511267"/>
            <a:ext cx="8832268" cy="587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253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dmt\AppData\Roaming\Tencent\Users\280268031\QQ\WinTemp\RichOle\VCW(7BU(BVOA_J5(J0TFM]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7703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2437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7924" y="620688"/>
            <a:ext cx="856656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5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加金属有机化合物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、酮可以和具有极性的</a:t>
            </a:r>
            <a:r>
              <a:rPr lang="zh-CN" altLang="zh-CN" sz="2800" dirty="0" smtClean="0">
                <a:latin typeface="+mn-ea"/>
              </a:rPr>
              <a:t>碳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金属键</a:t>
            </a:r>
            <a:r>
              <a:rPr lang="zh-CN" altLang="zh-CN" sz="2800" dirty="0">
                <a:latin typeface="+mn-ea"/>
              </a:rPr>
              <a:t>的有机金属化合物</a:t>
            </a:r>
            <a:r>
              <a:rPr lang="en-US" altLang="zh-CN" sz="2800" dirty="0">
                <a:latin typeface="+mn-ea"/>
              </a:rPr>
              <a:t>（organometallic </a:t>
            </a:r>
            <a:r>
              <a:rPr lang="en-US" altLang="zh-CN" sz="2800" dirty="0" smtClean="0">
                <a:latin typeface="+mn-ea"/>
              </a:rPr>
              <a:t>compound)</a:t>
            </a:r>
            <a:r>
              <a:rPr lang="zh-CN" altLang="en-US" sz="2800" dirty="0" smtClean="0">
                <a:latin typeface="+mn-ea"/>
              </a:rPr>
              <a:t>如</a:t>
            </a:r>
            <a:r>
              <a:rPr lang="en-US" altLang="zh-CN" sz="2800" dirty="0" err="1" smtClean="0">
                <a:latin typeface="+mn-ea"/>
              </a:rPr>
              <a:t>RMgX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err="1" smtClean="0">
                <a:latin typeface="+mn-ea"/>
              </a:rPr>
              <a:t>Rli</a:t>
            </a:r>
            <a:r>
              <a:rPr lang="zh-CN" altLang="en-US" sz="2800" dirty="0">
                <a:latin typeface="+mn-ea"/>
              </a:rPr>
              <a:t>、</a:t>
            </a:r>
            <a:r>
              <a:rPr lang="en-US" altLang="zh-CN" sz="2800" dirty="0" err="1">
                <a:latin typeface="+mn-ea"/>
              </a:rPr>
              <a:t>RC≡CNa</a:t>
            </a:r>
            <a:r>
              <a:rPr lang="zh-CN" altLang="zh-CN" sz="2800" dirty="0">
                <a:latin typeface="+mn-ea"/>
              </a:rPr>
              <a:t>等发生亲核加成反应。其中最重要的是与格氏试剂的加成，一般在</a:t>
            </a:r>
            <a:r>
              <a:rPr lang="zh-CN" altLang="zh-CN" sz="2800" dirty="0" smtClean="0">
                <a:latin typeface="+mn-ea"/>
              </a:rPr>
              <a:t>加成反应</a:t>
            </a:r>
            <a:r>
              <a:rPr lang="zh-CN" altLang="zh-CN" sz="2800" dirty="0">
                <a:latin typeface="+mn-ea"/>
              </a:rPr>
              <a:t>完成后，酸性水解生成醇，这是由格氏试剂制备醇的重要方法，在第九章中已经作过较</a:t>
            </a:r>
            <a:r>
              <a:rPr lang="zh-CN" altLang="zh-CN" sz="2800" dirty="0" smtClean="0">
                <a:latin typeface="+mn-ea"/>
              </a:rPr>
              <a:t>详细</a:t>
            </a:r>
            <a:r>
              <a:rPr lang="zh-CN" altLang="zh-CN" sz="2800" dirty="0">
                <a:latin typeface="+mn-ea"/>
              </a:rPr>
              <a:t>的介绍。</a:t>
            </a:r>
          </a:p>
        </p:txBody>
      </p:sp>
      <p:pic>
        <p:nvPicPr>
          <p:cNvPr id="22529" name="Picture 1" descr="C:\Users\dmt\AppData\Roaming\Tencent\Users\280268031\QQ\WinTemp\RichOle\IK[]L%(JG]ZGUOD6JCH[%U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56923"/>
            <a:ext cx="6552728" cy="223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9290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C:\Users\dmt\AppData\Roaming\Tencent\Users\280268031\QQ\WinTemp\RichOle\{5~4K`U8B9}Y[S2JYGF8NB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97091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1603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Users\dmt\AppData\Roaming\Tencent\Users\280268031\QQ\WinTemp\RichOle\53)(QZN``]16S`HN}}L~[}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59860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8103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3529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二、与氨衍生物的反应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氨</a:t>
            </a:r>
            <a:r>
              <a:rPr lang="zh-CN" altLang="zh-CN" sz="2800" dirty="0">
                <a:latin typeface="+mn-ea"/>
              </a:rPr>
              <a:t>的衍生物羟胺</a:t>
            </a:r>
            <a:r>
              <a:rPr lang="en-US" altLang="zh-CN" sz="2800" dirty="0" smtClean="0">
                <a:latin typeface="+mn-ea"/>
              </a:rPr>
              <a:t>（N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NOH)、</a:t>
            </a:r>
            <a:r>
              <a:rPr lang="zh-CN" altLang="zh-CN" sz="2800" dirty="0">
                <a:latin typeface="+mn-ea"/>
              </a:rPr>
              <a:t>肼</a:t>
            </a:r>
            <a:r>
              <a:rPr lang="en-US" altLang="zh-CN" sz="2800" dirty="0" smtClean="0">
                <a:latin typeface="+mn-ea"/>
              </a:rPr>
              <a:t>（H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NNH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)、</a:t>
            </a:r>
            <a:r>
              <a:rPr lang="zh-CN" altLang="zh-CN" sz="2800" dirty="0">
                <a:latin typeface="+mn-ea"/>
              </a:rPr>
              <a:t>苯肼</a:t>
            </a:r>
            <a:r>
              <a:rPr lang="en-US" altLang="zh-CN" sz="2800" dirty="0" smtClean="0">
                <a:latin typeface="+mn-ea"/>
              </a:rPr>
              <a:t>（H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NNHC</a:t>
            </a:r>
            <a:r>
              <a:rPr lang="en-US" altLang="zh-CN" sz="2800" baseline="-25000" dirty="0" smtClean="0">
                <a:latin typeface="+mn-ea"/>
              </a:rPr>
              <a:t>6</a:t>
            </a:r>
            <a:r>
              <a:rPr lang="en-US" altLang="zh-CN" sz="2800" dirty="0">
                <a:latin typeface="+mn-ea"/>
              </a:rPr>
              <a:t>H</a:t>
            </a:r>
            <a:r>
              <a:rPr lang="en-US" altLang="zh-CN" sz="2800" baseline="-25000" dirty="0" smtClean="0">
                <a:latin typeface="+mn-ea"/>
              </a:rPr>
              <a:t>5</a:t>
            </a:r>
            <a:r>
              <a:rPr lang="en-US" altLang="zh-CN" sz="2800" dirty="0">
                <a:latin typeface="+mn-ea"/>
              </a:rPr>
              <a:t>)、</a:t>
            </a:r>
            <a:r>
              <a:rPr lang="zh-CN" altLang="zh-CN" sz="2800" dirty="0">
                <a:latin typeface="+mn-ea"/>
              </a:rPr>
              <a:t>氨基</a:t>
            </a:r>
            <a:r>
              <a:rPr lang="zh-CN" altLang="zh-CN" sz="2800" dirty="0" smtClean="0">
                <a:latin typeface="+mn-ea"/>
              </a:rPr>
              <a:t>脲</a:t>
            </a:r>
            <a:r>
              <a:rPr lang="en-US" altLang="zh-CN" sz="2800" dirty="0" smtClean="0">
                <a:latin typeface="+mn-ea"/>
              </a:rPr>
              <a:t>          </a:t>
            </a:r>
            <a:r>
              <a:rPr lang="zh-CN" altLang="zh-CN" sz="2800" dirty="0" smtClean="0">
                <a:latin typeface="+mn-ea"/>
              </a:rPr>
              <a:t>等</a:t>
            </a:r>
            <a:r>
              <a:rPr lang="zh-CN" altLang="zh-CN" sz="2800" dirty="0">
                <a:latin typeface="+mn-ea"/>
              </a:rPr>
              <a:t>分子中氮</a:t>
            </a:r>
            <a:r>
              <a:rPr lang="zh-CN" altLang="zh-CN" sz="2800" dirty="0" smtClean="0">
                <a:latin typeface="+mn-ea"/>
              </a:rPr>
              <a:t>原子上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有</a:t>
            </a:r>
            <a:r>
              <a:rPr lang="zh-CN" altLang="zh-CN" sz="2800" dirty="0">
                <a:latin typeface="+mn-ea"/>
              </a:rPr>
              <a:t>孤对电子。它们可作为亲核试剂与醛、酮发生加成，用通式表示如下：</a:t>
            </a: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由于</a:t>
            </a:r>
            <a:r>
              <a:rPr lang="zh-CN" altLang="zh-CN" sz="2800" dirty="0">
                <a:latin typeface="+mn-ea"/>
              </a:rPr>
              <a:t>反应加成物本身不稳定，容易脱水而生成</a:t>
            </a:r>
            <a:r>
              <a:rPr lang="zh-CN" altLang="zh-CN" sz="2800" dirty="0" smtClean="0">
                <a:latin typeface="+mn-ea"/>
              </a:rPr>
              <a:t>含</a:t>
            </a:r>
            <a:r>
              <a:rPr lang="en-US" altLang="zh-CN" sz="2800" dirty="0" smtClean="0">
                <a:latin typeface="+mn-ea"/>
              </a:rPr>
              <a:t>C=N</a:t>
            </a:r>
            <a:r>
              <a:rPr lang="zh-CN" altLang="zh-CN" sz="2800" dirty="0">
                <a:latin typeface="+mn-ea"/>
              </a:rPr>
              <a:t>双键的化合物：</a:t>
            </a:r>
          </a:p>
        </p:txBody>
      </p:sp>
      <p:pic>
        <p:nvPicPr>
          <p:cNvPr id="1025" name="Picture 1" descr="C:\Users\dmt\AppData\Roaming\Tencent\Users\280268031\QQ\WinTemp\RichOle\MN~Q@RGMX_{U}I[GI0~{JB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558" y="1484784"/>
            <a:ext cx="1632570" cy="78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mt\AppData\Roaming\Tencent\Users\280268031\QQ\WinTemp\RichOle\N73}7WS_V_}[]QG5N2A(4Q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656" y="5236756"/>
            <a:ext cx="4180704" cy="105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3" descr="C:\Users\dmt\AppData\Roaming\Tencent\Users\280268031\QQ\WinTemp\RichOle\02F5B1EYEX6LAG)RK`4Y3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4" descr="C:\Users\dmt\AppData\Roaming\Tencent\Users\280268031\QQ\WinTemp\RichOle\02F5B1EYEX6LAG)RK`4Y3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45600"/>
            <a:ext cx="5479363" cy="1183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4889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49694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羟</a:t>
            </a:r>
            <a:r>
              <a:rPr lang="zh-CN" altLang="zh-CN" sz="2800" dirty="0">
                <a:latin typeface="+mn-ea"/>
              </a:rPr>
              <a:t>氨、肼等碱性试剂常常是将它们制成盐酸盐的形式保存，以防止氧化。反应时用弱碱 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醋酸钠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将盐分解，把亲核性较强的碱游离出来，然后与醛、酮作用。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、酮与氨衍生物反应的范围比较广，在结构上几乎没有什么限制，即绝大多数醛、酮都</a:t>
            </a:r>
            <a:r>
              <a:rPr lang="zh-CN" altLang="zh-CN" sz="2800" dirty="0" smtClean="0">
                <a:latin typeface="+mn-ea"/>
              </a:rPr>
              <a:t>可发生</a:t>
            </a:r>
            <a:r>
              <a:rPr lang="zh-CN" altLang="zh-CN" sz="2800" dirty="0">
                <a:latin typeface="+mn-ea"/>
              </a:rPr>
              <a:t>这类反应。所生成的产物肟、腙、苯腙、缩胺脲等，一般都是棕黄色固体，很容易结晶，并</a:t>
            </a:r>
            <a:r>
              <a:rPr lang="zh-CN" altLang="zh-CN" sz="2800" dirty="0" smtClean="0">
                <a:latin typeface="+mn-ea"/>
              </a:rPr>
              <a:t>有</a:t>
            </a:r>
            <a:r>
              <a:rPr lang="zh-CN" altLang="zh-CN" sz="2800" dirty="0">
                <a:latin typeface="+mn-ea"/>
              </a:rPr>
              <a:t>一定的熔点，所以常用该反应来鉴别醛、酮，根据是否生成黄色沉淀可以</a:t>
            </a:r>
            <a:r>
              <a:rPr lang="zh-CN" altLang="zh-CN" sz="2800" dirty="0" smtClean="0">
                <a:latin typeface="+mn-ea"/>
              </a:rPr>
              <a:t>区</a:t>
            </a:r>
            <a:r>
              <a:rPr lang="zh-CN" altLang="en-US" sz="2800" dirty="0" smtClean="0">
                <a:latin typeface="+mn-ea"/>
              </a:rPr>
              <a:t>别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、酮和其他</a:t>
            </a:r>
            <a:r>
              <a:rPr lang="zh-CN" altLang="zh-CN" sz="2800" dirty="0" smtClean="0">
                <a:latin typeface="+mn-ea"/>
              </a:rPr>
              <a:t>有机化合物</a:t>
            </a:r>
            <a:r>
              <a:rPr lang="zh-CN" altLang="zh-CN" sz="2800" dirty="0">
                <a:latin typeface="+mn-ea"/>
              </a:rPr>
              <a:t>。相对分子质量较大的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4-</a:t>
            </a:r>
            <a:r>
              <a:rPr lang="zh-CN" altLang="zh-CN" sz="2800" dirty="0">
                <a:latin typeface="+mn-ea"/>
              </a:rPr>
              <a:t>二硝基苯肼和醛、酮生成的产物熔点较高，容易析出，</a:t>
            </a:r>
            <a:r>
              <a:rPr lang="zh-CN" altLang="zh-CN" sz="2800" dirty="0" smtClean="0">
                <a:latin typeface="+mn-ea"/>
              </a:rPr>
              <a:t>鉴别醛、</a:t>
            </a:r>
            <a:r>
              <a:rPr lang="zh-CN" altLang="en-US" sz="2800" dirty="0" smtClean="0">
                <a:latin typeface="+mn-ea"/>
              </a:rPr>
              <a:t>酮</a:t>
            </a:r>
            <a:r>
              <a:rPr lang="zh-CN" altLang="zh-CN" sz="2800" dirty="0" smtClean="0">
                <a:latin typeface="+mn-ea"/>
              </a:rPr>
              <a:t>比较</a:t>
            </a:r>
            <a:r>
              <a:rPr lang="zh-CN" altLang="zh-CN" sz="2800" dirty="0">
                <a:latin typeface="+mn-ea"/>
              </a:rPr>
              <a:t>灵敏，效果更好，所以常称</a:t>
            </a:r>
            <a:r>
              <a:rPr lang="en-US" altLang="zh-CN" sz="2800" dirty="0">
                <a:latin typeface="+mn-ea"/>
              </a:rPr>
              <a:t>2,4-</a:t>
            </a:r>
            <a:r>
              <a:rPr lang="zh-CN" altLang="zh-CN" sz="2800" dirty="0">
                <a:latin typeface="+mn-ea"/>
              </a:rPr>
              <a:t>二硝基苯肼为羰基试剂，意思是争门用来鉴别</a:t>
            </a:r>
            <a:r>
              <a:rPr lang="zh-CN" altLang="zh-CN" sz="2800" dirty="0" smtClean="0">
                <a:latin typeface="+mn-ea"/>
              </a:rPr>
              <a:t>羰基化合物</a:t>
            </a:r>
            <a:r>
              <a:rPr lang="zh-CN" altLang="zh-CN" sz="2800" dirty="0">
                <a:latin typeface="+mn-ea"/>
              </a:rPr>
              <a:t>的试剂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567631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6OVX}F5K_C~HSBCYDE_ZI2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84285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276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24744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用</a:t>
            </a:r>
            <a:r>
              <a:rPr lang="zh-CN" altLang="zh-CN" sz="2800" dirty="0">
                <a:latin typeface="+mn-ea"/>
              </a:rPr>
              <a:t>无水的液体氢氰酸制备氰醇，可以得到满意的结果。但因HCN挥发性大，有剧毒，</a:t>
            </a:r>
            <a:r>
              <a:rPr lang="zh-CN" altLang="zh-CN" sz="2800" dirty="0" smtClean="0">
                <a:latin typeface="+mn-ea"/>
              </a:rPr>
              <a:t>使用不</a:t>
            </a:r>
            <a:r>
              <a:rPr lang="zh-CN" altLang="zh-CN" sz="2800" dirty="0">
                <a:latin typeface="+mn-ea"/>
              </a:rPr>
              <a:t>方便，所以在实验室常常是将醛、酮与NaCN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或KCN)水溶液混合，再慢慢向混合液中滴</a:t>
            </a:r>
            <a:r>
              <a:rPr lang="zh-CN" altLang="zh-CN" sz="2800" dirty="0" smtClean="0">
                <a:latin typeface="+mn-ea"/>
              </a:rPr>
              <a:t>加无机酸</a:t>
            </a:r>
            <a:r>
              <a:rPr lang="zh-CN" altLang="zh-CN" sz="2800" dirty="0">
                <a:latin typeface="+mn-ea"/>
              </a:rPr>
              <a:t>。例如：</a:t>
            </a:r>
          </a:p>
        </p:txBody>
      </p:sp>
      <p:pic>
        <p:nvPicPr>
          <p:cNvPr id="3073" name="Picture 1" descr="C:\Users\dmt\AppData\Roaming\Tencent\Users\280268031\QQ\WinTemp\RichOle\GTZV$PNF`E@W$CYUX%{PJA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773855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7542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2L)0~L}SVT]BIYJ`NA[316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92696"/>
            <a:ext cx="901867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5200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8333" y="1040537"/>
            <a:ext cx="84249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三、涉及</a:t>
            </a:r>
            <a:r>
              <a:rPr lang="zh-CN" altLang="zh-CN" sz="2800" b="1" dirty="0" smtClean="0">
                <a:latin typeface="+mn-ea"/>
              </a:rPr>
              <a:t>羰基</a:t>
            </a:r>
            <a:r>
              <a:rPr lang="el-GR" altLang="zh-CN" sz="2800" b="1" dirty="0">
                <a:latin typeface="+mn-ea"/>
              </a:rPr>
              <a:t>α</a:t>
            </a:r>
            <a:r>
              <a:rPr lang="en-US" altLang="zh-CN" sz="2800" b="1" dirty="0" smtClean="0">
                <a:latin typeface="+mn-ea"/>
              </a:rPr>
              <a:t>-H</a:t>
            </a:r>
            <a:r>
              <a:rPr lang="zh-CN" altLang="zh-CN" sz="2800" b="1" dirty="0">
                <a:latin typeface="+mn-ea"/>
              </a:rPr>
              <a:t>的反应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. 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活泼性（酸性）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zh-CN" altLang="en-US" sz="2800" dirty="0" smtClean="0">
                <a:latin typeface="+mn-ea"/>
              </a:rPr>
              <a:t>烯</a:t>
            </a:r>
            <a:r>
              <a:rPr lang="zh-CN" altLang="zh-CN" sz="2800" dirty="0" smtClean="0">
                <a:latin typeface="+mn-ea"/>
              </a:rPr>
              <a:t>醇</a:t>
            </a:r>
            <a:r>
              <a:rPr lang="zh-CN" altLang="zh-CN" sz="2800" dirty="0">
                <a:latin typeface="+mn-ea"/>
              </a:rPr>
              <a:t>平衡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我们</a:t>
            </a:r>
            <a:r>
              <a:rPr lang="zh-CN" altLang="zh-CN" sz="2800" dirty="0">
                <a:latin typeface="+mn-ea"/>
              </a:rPr>
              <a:t>知道，</a:t>
            </a:r>
            <a:r>
              <a:rPr lang="zh-CN" altLang="zh-CN" sz="2800" dirty="0" smtClean="0">
                <a:latin typeface="+mn-ea"/>
              </a:rPr>
              <a:t>稀</a:t>
            </a:r>
            <a:r>
              <a:rPr lang="zh-CN" altLang="en-US" sz="2800" dirty="0" smtClean="0">
                <a:latin typeface="+mn-ea"/>
              </a:rPr>
              <a:t>烃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 smtClean="0">
                <a:latin typeface="+mn-ea"/>
              </a:rPr>
              <a:t>受</a:t>
            </a:r>
            <a:r>
              <a:rPr lang="zh-CN" altLang="zh-CN" sz="2800" dirty="0">
                <a:latin typeface="+mn-ea"/>
              </a:rPr>
              <a:t>双键的影响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en-US" sz="2800" dirty="0" smtClean="0">
                <a:latin typeface="+mn-ea"/>
              </a:rPr>
              <a:t>具</a:t>
            </a:r>
            <a:r>
              <a:rPr lang="zh-CN" altLang="zh-CN" sz="2800" dirty="0" smtClean="0">
                <a:latin typeface="+mn-ea"/>
              </a:rPr>
              <a:t>有</a:t>
            </a:r>
            <a:r>
              <a:rPr lang="zh-CN" altLang="zh-CN" sz="2800" dirty="0">
                <a:latin typeface="+mn-ea"/>
              </a:rPr>
              <a:t>一定的活泼性，醛、酮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受碳氧双键（</a:t>
            </a:r>
            <a:r>
              <a:rPr lang="zh-CN" altLang="zh-CN" sz="2800" dirty="0" smtClean="0">
                <a:latin typeface="+mn-ea"/>
              </a:rPr>
              <a:t>羰基）</a:t>
            </a:r>
            <a:r>
              <a:rPr lang="zh-CN" altLang="zh-CN" sz="2800" dirty="0">
                <a:latin typeface="+mn-ea"/>
              </a:rPr>
              <a:t>的影响，也表现出相当的活泼性。从结构上分析，这都是</a:t>
            </a:r>
            <a:r>
              <a:rPr lang="zh-CN" altLang="zh-CN" sz="2800" dirty="0" smtClean="0">
                <a:latin typeface="+mn-ea"/>
              </a:rPr>
              <a:t>由于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与相邻</a:t>
            </a:r>
            <a:r>
              <a:rPr lang="en-US" altLang="zh-CN" sz="2800" dirty="0" smtClean="0">
                <a:latin typeface="+mn-ea"/>
              </a:rPr>
              <a:t>C-H</a:t>
            </a:r>
            <a:r>
              <a:rPr lang="el-GR" altLang="zh-CN" sz="2800" dirty="0">
                <a:latin typeface="+mn-ea"/>
              </a:rPr>
              <a:t>σ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超共</a:t>
            </a:r>
            <a:r>
              <a:rPr lang="zh-CN" altLang="en-US" sz="2800" dirty="0" smtClean="0">
                <a:latin typeface="+mn-ea"/>
              </a:rPr>
              <a:t>轭</a:t>
            </a:r>
            <a:r>
              <a:rPr lang="zh-CN" altLang="zh-CN" sz="2800" dirty="0" smtClean="0">
                <a:latin typeface="+mn-ea"/>
              </a:rPr>
              <a:t>效应</a:t>
            </a:r>
            <a:r>
              <a:rPr lang="zh-CN" altLang="zh-CN" sz="2800" dirty="0">
                <a:latin typeface="+mn-ea"/>
              </a:rPr>
              <a:t>而引起的。以丙烯、乙醛为例，表示</a:t>
            </a:r>
            <a:r>
              <a:rPr lang="zh-CN" altLang="zh-CN" sz="2800" dirty="0" smtClean="0">
                <a:latin typeface="+mn-ea"/>
              </a:rPr>
              <a:t>如</a:t>
            </a:r>
            <a:r>
              <a:rPr lang="zh-CN" altLang="en-US" sz="2800" dirty="0" smtClean="0">
                <a:latin typeface="+mn-ea"/>
              </a:rPr>
              <a:t>下：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4097" name="Picture 1" descr="C:\Users\dmt\AppData\Roaming\Tencent\Users\280268031\QQ\WinTemp\RichOle\4`F[}_[DRTX7N]H$X073CT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043" y="4293096"/>
            <a:ext cx="341551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7759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mt\AppData\Roaming\Tencent\Users\280268031\QQ\WinTemp\RichOle\AJ8W5%}S}`69_STHQV2EPJ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92" y="692696"/>
            <a:ext cx="8948545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665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82818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由</a:t>
            </a:r>
            <a:r>
              <a:rPr lang="zh-CN" altLang="zh-CN" sz="2800" dirty="0">
                <a:latin typeface="+mn-ea"/>
              </a:rPr>
              <a:t>上式可以看到，当共轭碱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碳</a:t>
            </a:r>
            <a:r>
              <a:rPr lang="zh-CN" altLang="zh-CN" sz="2800" dirty="0">
                <a:latin typeface="+mn-ea"/>
              </a:rPr>
              <a:t>与质子结合时，又变回原来的酮（酮式结构），如氧</a:t>
            </a:r>
            <a:r>
              <a:rPr lang="zh-CN" altLang="zh-CN" sz="2800" dirty="0" smtClean="0">
                <a:latin typeface="+mn-ea"/>
              </a:rPr>
              <a:t>原子与</a:t>
            </a:r>
            <a:r>
              <a:rPr lang="zh-CN" altLang="zh-CN" sz="2800" dirty="0">
                <a:latin typeface="+mn-ea"/>
              </a:rPr>
              <a:t>质子结合则生成烯醇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烯醇式结构），酮和烯醇互为异构体，它们可以通过共轭碱发生互变</a:t>
            </a:r>
            <a:r>
              <a:rPr lang="zh-CN" altLang="zh-CN" sz="2800" dirty="0" smtClean="0">
                <a:latin typeface="+mn-ea"/>
              </a:rPr>
              <a:t>，并</a:t>
            </a:r>
            <a:r>
              <a:rPr lang="zh-CN" altLang="zh-CN" sz="2800" dirty="0">
                <a:latin typeface="+mn-ea"/>
              </a:rPr>
              <a:t>能达到平衡。这种现象叫做互变异构。对简单的一元醛、酮来说，酮式能量比烯醇式</a:t>
            </a:r>
            <a:r>
              <a:rPr lang="zh-CN" altLang="zh-CN" sz="2800" dirty="0" smtClean="0">
                <a:latin typeface="+mn-ea"/>
              </a:rPr>
              <a:t>低</a:t>
            </a:r>
            <a:r>
              <a:rPr lang="en-US" altLang="zh-CN" sz="2800" dirty="0" smtClean="0">
                <a:latin typeface="+mn-ea"/>
              </a:rPr>
              <a:t>46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59kJ/</a:t>
            </a:r>
            <a:r>
              <a:rPr lang="en-US" altLang="zh-CN" sz="2800" dirty="0" err="1">
                <a:latin typeface="+mn-ea"/>
              </a:rPr>
              <a:t>mol</a:t>
            </a:r>
            <a:r>
              <a:rPr lang="zh-CN" altLang="zh-CN" sz="2800" dirty="0">
                <a:latin typeface="+mn-ea"/>
              </a:rPr>
              <a:t>(因为</a:t>
            </a:r>
            <a:r>
              <a:rPr lang="en-US" altLang="zh-CN" sz="2800" dirty="0" smtClean="0">
                <a:latin typeface="+mn-ea"/>
              </a:rPr>
              <a:t>C=0</a:t>
            </a:r>
            <a:r>
              <a:rPr lang="zh-CN" altLang="zh-CN" sz="2800" dirty="0">
                <a:latin typeface="+mn-ea"/>
              </a:rPr>
              <a:t>键能比</a:t>
            </a:r>
            <a:r>
              <a:rPr lang="en-US" altLang="zh-CN" sz="2800" dirty="0" smtClean="0">
                <a:latin typeface="+mn-ea"/>
              </a:rPr>
              <a:t>C=C</a:t>
            </a:r>
            <a:r>
              <a:rPr lang="zh-CN" altLang="zh-CN" sz="2800" dirty="0">
                <a:latin typeface="+mn-ea"/>
              </a:rPr>
              <a:t>键能大）。所以酮式一烯醇式平衡主要偏向于酮式</a:t>
            </a:r>
            <a:r>
              <a:rPr lang="zh-CN" altLang="zh-CN" sz="2800" dirty="0" smtClean="0">
                <a:latin typeface="+mn-ea"/>
              </a:rPr>
              <a:t>一边</a:t>
            </a:r>
            <a:r>
              <a:rPr lang="zh-CN" altLang="zh-CN" sz="2800" dirty="0">
                <a:latin typeface="+mn-ea"/>
              </a:rPr>
              <a:t>，在平衡混合物中，烯醇式含量很少，例如：</a:t>
            </a:r>
          </a:p>
        </p:txBody>
      </p:sp>
      <p:pic>
        <p:nvPicPr>
          <p:cNvPr id="6145" name="Picture 1" descr="C:\Users\dmt\AppData\Roaming\Tencent\Users\280268031\QQ\WinTemp\RichOle\L_TZL[VW_EGY9A54DUA]~$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293096"/>
            <a:ext cx="3695240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2299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39376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2.</a:t>
            </a:r>
            <a:r>
              <a:rPr lang="el-GR" altLang="zh-CN" sz="2800" dirty="0">
                <a:latin typeface="+mn-ea"/>
              </a:rPr>
              <a:t> α</a:t>
            </a:r>
            <a:r>
              <a:rPr lang="zh-CN" altLang="zh-CN" sz="2800" dirty="0" smtClean="0">
                <a:latin typeface="+mn-ea"/>
              </a:rPr>
              <a:t>商</a:t>
            </a:r>
            <a:r>
              <a:rPr lang="zh-CN" altLang="zh-CN" sz="2800" dirty="0">
                <a:latin typeface="+mn-ea"/>
              </a:rPr>
              <a:t>代</a:t>
            </a:r>
            <a:r>
              <a:rPr lang="zh-CN" altLang="zh-CN" sz="2800" dirty="0" smtClean="0">
                <a:latin typeface="+mn-ea"/>
              </a:rPr>
              <a:t>及</a:t>
            </a:r>
            <a:r>
              <a:rPr lang="zh-CN" altLang="en-US" sz="2800" dirty="0" smtClean="0">
                <a:latin typeface="+mn-ea"/>
              </a:rPr>
              <a:t>卤</a:t>
            </a:r>
            <a:r>
              <a:rPr lang="zh-CN" altLang="zh-CN" sz="2800" dirty="0" smtClean="0">
                <a:latin typeface="+mn-ea"/>
              </a:rPr>
              <a:t>仿反应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、酮可以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碳</a:t>
            </a:r>
            <a:r>
              <a:rPr lang="zh-CN" altLang="zh-CN" sz="2800" dirty="0">
                <a:latin typeface="+mn-ea"/>
              </a:rPr>
              <a:t>上进行卤代，酸、碱对反应均有催化作用。</a:t>
            </a:r>
          </a:p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)酸催化下的卤代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、酮在酸催化下进行氯代、溴代、碘代，可以得到</a:t>
            </a:r>
            <a:r>
              <a:rPr lang="zh-CN" altLang="zh-CN" sz="2800" dirty="0" smtClean="0">
                <a:latin typeface="+mn-ea"/>
              </a:rPr>
              <a:t>一</a:t>
            </a:r>
            <a:r>
              <a:rPr lang="zh-CN" altLang="en-US" sz="2800" dirty="0" smtClean="0">
                <a:latin typeface="+mn-ea"/>
              </a:rPr>
              <a:t>卤</a:t>
            </a:r>
            <a:r>
              <a:rPr lang="zh-CN" altLang="zh-CN" sz="2800" dirty="0" smtClean="0">
                <a:latin typeface="+mn-ea"/>
              </a:rPr>
              <a:t>代</a:t>
            </a:r>
            <a:r>
              <a:rPr lang="zh-CN" altLang="zh-CN" sz="2800" dirty="0">
                <a:latin typeface="+mn-ea"/>
              </a:rPr>
              <a:t>物，例如：</a:t>
            </a:r>
          </a:p>
        </p:txBody>
      </p:sp>
      <p:pic>
        <p:nvPicPr>
          <p:cNvPr id="7169" name="Picture 1" descr="C:\Users\dmt\AppData\Roaming\Tencent\Users\280268031\QQ\WinTemp\RichOle\%)NM8K(HW1L[W$V212`6MN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756" y="3861048"/>
            <a:ext cx="694264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6361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mt\AppData\Roaming\Tencent\Users\280268031\QQ\WinTemp\RichOle\TFMM1NL[L1Z$QE}3[5V{{0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2127"/>
            <a:ext cx="8948494" cy="607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0037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685" y="476672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)碱催化卤代反应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、酮的碱催化卤代反应机理是拉普沃斯（</a:t>
            </a:r>
            <a:r>
              <a:rPr lang="en-US" altLang="zh-CN" sz="2800" dirty="0">
                <a:latin typeface="+mn-ea"/>
              </a:rPr>
              <a:t>A. </a:t>
            </a:r>
            <a:r>
              <a:rPr lang="en-US" altLang="zh-CN" sz="2800" dirty="0" err="1">
                <a:latin typeface="+mn-ea"/>
              </a:rPr>
              <a:t>Lapworth</a:t>
            </a:r>
            <a:r>
              <a:rPr lang="en-US" altLang="zh-CN" sz="2800" dirty="0">
                <a:latin typeface="+mn-ea"/>
              </a:rPr>
              <a:t>) 1904</a:t>
            </a:r>
            <a:r>
              <a:rPr lang="zh-CN" altLang="zh-CN" sz="2800" dirty="0">
                <a:latin typeface="+mn-ea"/>
              </a:rPr>
              <a:t>年在研究丙酮溴代</a:t>
            </a:r>
            <a:r>
              <a:rPr lang="zh-CN" altLang="zh-CN" sz="2800" dirty="0" smtClean="0">
                <a:latin typeface="+mn-ea"/>
              </a:rPr>
              <a:t>反应动力学</a:t>
            </a:r>
            <a:r>
              <a:rPr lang="zh-CN" altLang="zh-CN" sz="2800" dirty="0">
                <a:latin typeface="+mn-ea"/>
              </a:rPr>
              <a:t>的基础上提出来的。动力学研究指出，丙酮溴代反应速度取决于丙酮和碱的浓度，而与溴</a:t>
            </a:r>
            <a:r>
              <a:rPr lang="zh-CN" altLang="zh-CN" sz="2800" dirty="0" smtClean="0">
                <a:latin typeface="+mn-ea"/>
              </a:rPr>
              <a:t>的浓度</a:t>
            </a:r>
            <a:r>
              <a:rPr lang="zh-CN" altLang="zh-CN" sz="2800" dirty="0">
                <a:latin typeface="+mn-ea"/>
              </a:rPr>
              <a:t>无关。</a:t>
            </a: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从</a:t>
            </a:r>
            <a:r>
              <a:rPr lang="zh-CN" altLang="zh-CN" sz="2800" dirty="0">
                <a:latin typeface="+mn-ea"/>
              </a:rPr>
              <a:t>这种动力学结果出发，拉普沃斯提出的碱催化机理可</a:t>
            </a:r>
            <a:r>
              <a:rPr lang="zh-CN" altLang="zh-CN" sz="2800" dirty="0" smtClean="0">
                <a:latin typeface="+mn-ea"/>
              </a:rPr>
              <a:t>表</a:t>
            </a:r>
            <a:r>
              <a:rPr lang="zh-CN" altLang="en-US" sz="2800" dirty="0" smtClean="0">
                <a:latin typeface="+mn-ea"/>
              </a:rPr>
              <a:t>示</a:t>
            </a:r>
            <a:r>
              <a:rPr lang="zh-CN" altLang="zh-CN" sz="2800" dirty="0" smtClean="0">
                <a:latin typeface="+mn-ea"/>
              </a:rPr>
              <a:t>如下</a:t>
            </a:r>
            <a:r>
              <a:rPr lang="zh-CN" altLang="zh-CN" sz="2800" dirty="0">
                <a:latin typeface="+mn-ea"/>
              </a:rPr>
              <a:t>：</a:t>
            </a:r>
          </a:p>
        </p:txBody>
      </p:sp>
      <p:pic>
        <p:nvPicPr>
          <p:cNvPr id="9217" name="Picture 1" descr="C:\Users\dmt\AppData\Roaming\Tencent\Users\280268031\QQ\WinTemp\RichOle\`BY6F5M7`]TT`NZUXTI2Z0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667424"/>
            <a:ext cx="2376264" cy="644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dmt\AppData\Roaming\Tencent\Users\280268031\QQ\WinTemp\RichOle\Y}VY133AWT0M5]HH{GAE[Z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10" y="4437112"/>
            <a:ext cx="7054490" cy="163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7279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88640"/>
            <a:ext cx="871296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碱</a:t>
            </a:r>
            <a:r>
              <a:rPr lang="zh-CN" altLang="zh-CN" sz="2800" dirty="0">
                <a:latin typeface="+mn-ea"/>
              </a:rPr>
              <a:t>缓慢地从丙酮夺取一个质子，形成烯醇负离子（亦称烯醇盐），这是决定整个反应速度的</a:t>
            </a:r>
            <a:r>
              <a:rPr lang="zh-CN" altLang="zh-CN" sz="2800" dirty="0" smtClean="0">
                <a:latin typeface="+mn-ea"/>
              </a:rPr>
              <a:t>步骤</a:t>
            </a:r>
            <a:r>
              <a:rPr lang="zh-CN" altLang="zh-CN" sz="2800" dirty="0">
                <a:latin typeface="+mn-ea"/>
              </a:rPr>
              <a:t>。一旦烯醇负离子生成，它很快就与溴发生反应，所以反应速度与醛、酮及碱的浓度成正比</a:t>
            </a:r>
            <a:r>
              <a:rPr lang="zh-CN" altLang="zh-CN" sz="2800" dirty="0" smtClean="0">
                <a:latin typeface="+mn-ea"/>
              </a:rPr>
              <a:t>，而</a:t>
            </a:r>
            <a:r>
              <a:rPr lang="zh-CN" altLang="zh-CN" sz="2800" dirty="0">
                <a:latin typeface="+mn-ea"/>
              </a:rPr>
              <a:t>与溴的浓度无关。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、酮的碱催化卤代与酸催化卤代相比，反应速度较快，这是由于碱的协助，主动去夺取</a:t>
            </a:r>
            <a:r>
              <a:rPr lang="zh-CN" altLang="zh-CN" sz="2800" dirty="0" smtClean="0">
                <a:latin typeface="+mn-ea"/>
              </a:rPr>
              <a:t>质子</a:t>
            </a:r>
            <a:r>
              <a:rPr lang="zh-CN" altLang="zh-CN" sz="2800" dirty="0">
                <a:latin typeface="+mn-ea"/>
              </a:rPr>
              <a:t>，使烯醇负离子生成的速度快，而且烯醇负离子的亲核性较强，它与卤素反应非常容易。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碱催化</a:t>
            </a:r>
            <a:r>
              <a:rPr lang="zh-CN" altLang="zh-CN" sz="2800" dirty="0">
                <a:latin typeface="+mn-ea"/>
              </a:rPr>
              <a:t>反应的另一个特点是反应很难控制在生成一卤代物阶段上。由于卤素的吸电子</a:t>
            </a:r>
            <a:r>
              <a:rPr lang="zh-CN" altLang="zh-CN" sz="2800" dirty="0" smtClean="0">
                <a:latin typeface="+mn-ea"/>
              </a:rPr>
              <a:t>作用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卤</a:t>
            </a:r>
            <a:r>
              <a:rPr lang="zh-CN" altLang="zh-CN" sz="2800" dirty="0">
                <a:latin typeface="+mn-ea"/>
              </a:rPr>
              <a:t>代醛、酮中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酸性增强，在碱的作用下更容易变成烯醇负离子，</a:t>
            </a:r>
            <a:r>
              <a:rPr lang="zh-CN" altLang="zh-CN" sz="2800" dirty="0" smtClean="0">
                <a:latin typeface="+mn-ea"/>
              </a:rPr>
              <a:t>因而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卤</a:t>
            </a:r>
            <a:r>
              <a:rPr lang="zh-CN" altLang="zh-CN" sz="2800" dirty="0">
                <a:latin typeface="+mn-ea"/>
              </a:rPr>
              <a:t>代醛、</a:t>
            </a:r>
            <a:r>
              <a:rPr lang="zh-CN" altLang="zh-CN" sz="2800" dirty="0" smtClean="0">
                <a:latin typeface="+mn-ea"/>
              </a:rPr>
              <a:t>酮继续</a:t>
            </a:r>
            <a:r>
              <a:rPr lang="zh-CN" altLang="zh-CN" sz="2800" dirty="0">
                <a:latin typeface="+mn-ea"/>
              </a:rPr>
              <a:t>卤代的速度比未卤代醛、酮的</a:t>
            </a:r>
            <a:r>
              <a:rPr lang="zh-CN" altLang="zh-CN" sz="2800" dirty="0" smtClean="0">
                <a:latin typeface="+mn-ea"/>
              </a:rPr>
              <a:t>快</a:t>
            </a:r>
            <a:r>
              <a:rPr lang="zh-CN" altLang="en-US" sz="2800" b="1" dirty="0" smtClean="0">
                <a:latin typeface="+mn-ea"/>
              </a:rPr>
              <a:t>。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二</a:t>
            </a:r>
            <a:r>
              <a:rPr lang="zh-CN" altLang="zh-CN" sz="2800" dirty="0">
                <a:latin typeface="+mn-ea"/>
              </a:rPr>
              <a:t>卤代醛、酮的更快，即卤代一步比一步快。最后</a:t>
            </a:r>
            <a:r>
              <a:rPr lang="zh-CN" altLang="zh-CN" sz="2800" dirty="0" smtClean="0">
                <a:latin typeface="+mn-ea"/>
              </a:rPr>
              <a:t>结果是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碳</a:t>
            </a:r>
            <a:r>
              <a:rPr lang="zh-CN" altLang="zh-CN" sz="2800" dirty="0">
                <a:latin typeface="+mn-ea"/>
              </a:rPr>
              <a:t>原子上的氢全部被卤素取代。</a:t>
            </a:r>
          </a:p>
        </p:txBody>
      </p:sp>
    </p:spTree>
    <p:extLst>
      <p:ext uri="{BB962C8B-B14F-4D97-AF65-F5344CB8AC3E}">
        <p14:creationId xmlns:p14="http://schemas.microsoft.com/office/powerpoint/2010/main" val="12137765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09062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)卤仿反应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具有三</a:t>
            </a:r>
            <a:r>
              <a:rPr lang="zh-CN" altLang="en-US" sz="2800" dirty="0" smtClean="0">
                <a:latin typeface="+mn-ea"/>
              </a:rPr>
              <a:t>个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的酮在氢氧化钠溶液中，与卤素作用，三</a:t>
            </a:r>
            <a:r>
              <a:rPr lang="zh-CN" altLang="zh-CN" sz="2800" dirty="0" smtClean="0">
                <a:latin typeface="+mn-ea"/>
              </a:rPr>
              <a:t>个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都会被卤代，如前所述，</a:t>
            </a:r>
            <a:r>
              <a:rPr lang="zh-CN" altLang="zh-CN" sz="2800" dirty="0" smtClean="0">
                <a:latin typeface="+mn-ea"/>
              </a:rPr>
              <a:t>这是</a:t>
            </a:r>
            <a:r>
              <a:rPr lang="zh-CN" altLang="zh-CN" sz="2800" dirty="0">
                <a:latin typeface="+mn-ea"/>
              </a:rPr>
              <a:t>碱催化卤代的特点，例如丙酮的卤仿反应。</a:t>
            </a:r>
          </a:p>
        </p:txBody>
      </p:sp>
      <p:pic>
        <p:nvPicPr>
          <p:cNvPr id="10241" name="Picture 1" descr="C:\Users\dmt\AppData\Roaming\Tencent\Users\280268031\QQ\WinTemp\RichOle\C3MHF@`TNWV~`$B8XN{V1G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880607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5198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dmt\AppData\Roaming\Tencent\Users\280268031\QQ\WinTemp\RichOle\M}}PC9[4%5WBMEBL5[`30P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946405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69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88640"/>
            <a:ext cx="8496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2)机理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人们</a:t>
            </a:r>
            <a:r>
              <a:rPr lang="zh-CN" altLang="zh-CN" sz="2800" dirty="0">
                <a:latin typeface="+mn-ea"/>
              </a:rPr>
              <a:t>对醛、酮与HCN反应的机理研究得比较成熟，它的机理是在多种实验事实基础上</a:t>
            </a:r>
            <a:r>
              <a:rPr lang="zh-CN" altLang="zh-CN" sz="2800" dirty="0" smtClean="0">
                <a:latin typeface="+mn-ea"/>
              </a:rPr>
              <a:t>提出</a:t>
            </a:r>
            <a:r>
              <a:rPr lang="zh-CN" altLang="zh-CN" sz="2800" dirty="0">
                <a:latin typeface="+mn-ea"/>
              </a:rPr>
              <a:t>的。例如，丙酮和HCN反应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小时，只有一半原料起作用，而加一滴K0H溶液则反应</a:t>
            </a:r>
            <a:r>
              <a:rPr lang="zh-CN" altLang="zh-CN" sz="2800" dirty="0" smtClean="0">
                <a:latin typeface="+mn-ea"/>
              </a:rPr>
              <a:t>可在</a:t>
            </a:r>
            <a:r>
              <a:rPr lang="zh-CN" altLang="zh-CN" sz="2800" dirty="0">
                <a:latin typeface="+mn-ea"/>
              </a:rPr>
              <a:t>几分钟内完成。在</a:t>
            </a:r>
            <a:r>
              <a:rPr lang="zh-CN" altLang="zh-CN" sz="2800" dirty="0" smtClean="0">
                <a:latin typeface="+mn-ea"/>
              </a:rPr>
              <a:t>大</a:t>
            </a:r>
            <a:r>
              <a:rPr lang="zh-CN" altLang="en-US" sz="2800" dirty="0" smtClean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酸</a:t>
            </a:r>
            <a:r>
              <a:rPr lang="zh-CN" altLang="zh-CN" sz="2800" dirty="0">
                <a:latin typeface="+mn-ea"/>
              </a:rPr>
              <a:t>存在下，放置几个星期也不起反应。这种少量碱加速反应、酸</a:t>
            </a:r>
            <a:r>
              <a:rPr lang="zh-CN" altLang="zh-CN" sz="2800" dirty="0" smtClean="0">
                <a:latin typeface="+mn-ea"/>
              </a:rPr>
              <a:t>抑制反应</a:t>
            </a:r>
            <a:r>
              <a:rPr lang="zh-CN" altLang="zh-CN" sz="2800" dirty="0">
                <a:latin typeface="+mn-ea"/>
              </a:rPr>
              <a:t>的事实说明反应中进攻羰基的试剂一定是</a:t>
            </a:r>
            <a:r>
              <a:rPr lang="zh-CN" altLang="zh-CN" sz="2800" dirty="0" smtClean="0">
                <a:latin typeface="+mn-ea"/>
              </a:rPr>
              <a:t>CN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而</a:t>
            </a:r>
            <a:r>
              <a:rPr lang="zh-CN" altLang="zh-CN" sz="2800" dirty="0">
                <a:latin typeface="+mn-ea"/>
              </a:rPr>
              <a:t>不是H+。氢氰酸是弱酸，不易解离</a:t>
            </a:r>
            <a:r>
              <a:rPr lang="zh-CN" altLang="zh-CN" sz="2800" dirty="0" smtClean="0">
                <a:latin typeface="+mn-ea"/>
              </a:rPr>
              <a:t>成CN</a:t>
            </a:r>
            <a:r>
              <a:rPr lang="en-US" altLang="zh-CN" sz="2800" dirty="0">
                <a:latin typeface="+mn-ea"/>
              </a:rPr>
              <a:t>-</a:t>
            </a:r>
            <a:r>
              <a:rPr lang="zh-CN" altLang="zh-CN" sz="2800" dirty="0" smtClean="0">
                <a:latin typeface="+mn-ea"/>
              </a:rPr>
              <a:t>;</a:t>
            </a:r>
            <a:r>
              <a:rPr lang="zh-CN" altLang="zh-CN" sz="2800" dirty="0">
                <a:latin typeface="+mn-ea"/>
              </a:rPr>
              <a:t>加碱有利氢氰酸的解离而提高</a:t>
            </a:r>
            <a:r>
              <a:rPr lang="zh-CN" altLang="zh-CN" sz="2800" dirty="0" smtClean="0">
                <a:latin typeface="+mn-ea"/>
              </a:rPr>
              <a:t>CN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浓度。加酸使</a:t>
            </a:r>
            <a:r>
              <a:rPr lang="zh-CN" altLang="zh-CN" sz="2800" dirty="0" smtClean="0">
                <a:latin typeface="+mn-ea"/>
              </a:rPr>
              <a:t>CN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 smtClean="0">
                <a:latin typeface="+mn-ea"/>
              </a:rPr>
              <a:t>变成</a:t>
            </a:r>
            <a:r>
              <a:rPr lang="zh-CN" altLang="zh-CN" sz="2800" dirty="0">
                <a:latin typeface="+mn-ea"/>
              </a:rPr>
              <a:t>氢氰酸（HCN)，会降低 </a:t>
            </a:r>
            <a:r>
              <a:rPr lang="zh-CN" altLang="zh-CN" sz="2800" dirty="0" smtClean="0">
                <a:latin typeface="+mn-ea"/>
              </a:rPr>
              <a:t>CN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浓度。由此推想，醛、酮与HCN作用可能按如下的机理</a:t>
            </a:r>
            <a:r>
              <a:rPr lang="zh-CN" altLang="zh-CN" sz="2800" dirty="0" smtClean="0">
                <a:latin typeface="+mn-ea"/>
              </a:rPr>
              <a:t>：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4097" name="Picture 1" descr="C:\Users\dmt\AppData\Roaming\Tencent\Users\280268031\QQ\WinTemp\RichOle\_%~`5)OH@UFYNI8TVH}U7Z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966283"/>
            <a:ext cx="5040560" cy="184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7872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544" y="620688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这里，要注意在碱催化下不对称</a:t>
            </a:r>
            <a:r>
              <a:rPr lang="zh-CN" altLang="zh-CN" sz="2800" dirty="0" smtClean="0">
                <a:latin typeface="+mn-ea"/>
              </a:rPr>
              <a:t>酮</a:t>
            </a:r>
            <a:r>
              <a:rPr lang="zh-CN" altLang="en-US" sz="2800" dirty="0" smtClean="0">
                <a:latin typeface="+mn-ea"/>
              </a:rPr>
              <a:t>卤</a:t>
            </a:r>
            <a:r>
              <a:rPr lang="zh-CN" altLang="zh-CN" sz="2800" dirty="0" smtClean="0">
                <a:latin typeface="+mn-ea"/>
              </a:rPr>
              <a:t>代</a:t>
            </a:r>
            <a:r>
              <a:rPr lang="zh-CN" altLang="zh-CN" sz="2800" dirty="0">
                <a:latin typeface="+mn-ea"/>
              </a:rPr>
              <a:t>的选择性，就是说，有</a:t>
            </a:r>
            <a:r>
              <a:rPr lang="zh-CN" altLang="zh-CN" sz="2800" dirty="0" smtClean="0">
                <a:latin typeface="+mn-ea"/>
              </a:rPr>
              <a:t>两种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 smtClean="0">
                <a:latin typeface="+mn-ea"/>
              </a:rPr>
              <a:t>，优先</a:t>
            </a:r>
            <a:r>
              <a:rPr lang="zh-CN" altLang="en-US" sz="2800" dirty="0" smtClean="0">
                <a:latin typeface="+mn-ea"/>
              </a:rPr>
              <a:t>卤</a:t>
            </a:r>
            <a:r>
              <a:rPr lang="zh-CN" altLang="zh-CN" sz="2800" dirty="0" smtClean="0">
                <a:latin typeface="+mn-ea"/>
              </a:rPr>
              <a:t>代</a:t>
            </a:r>
            <a:r>
              <a:rPr lang="zh-CN" altLang="zh-CN" sz="2800" dirty="0">
                <a:latin typeface="+mn-ea"/>
              </a:rPr>
              <a:t>哪</a:t>
            </a:r>
            <a:r>
              <a:rPr lang="zh-CN" altLang="zh-CN" sz="2800" dirty="0" smtClean="0">
                <a:latin typeface="+mn-ea"/>
              </a:rPr>
              <a:t>一种</a:t>
            </a:r>
            <a:r>
              <a:rPr lang="zh-CN" altLang="zh-CN" sz="2800" dirty="0">
                <a:latin typeface="+mn-ea"/>
              </a:rPr>
              <a:t>？从反应机理上看，碱应优先夺取酸性较强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，向着取代较少的方向烯醇化，相应的</a:t>
            </a:r>
            <a:r>
              <a:rPr lang="zh-CN" altLang="zh-CN" sz="2800" dirty="0" smtClean="0">
                <a:latin typeface="+mn-ea"/>
              </a:rPr>
              <a:t>卤代</a:t>
            </a:r>
            <a:r>
              <a:rPr lang="zh-CN" altLang="zh-CN" sz="2800" dirty="0">
                <a:latin typeface="+mn-ea"/>
              </a:rPr>
              <a:t>产物是主要的。例如：</a:t>
            </a:r>
          </a:p>
        </p:txBody>
      </p:sp>
      <p:pic>
        <p:nvPicPr>
          <p:cNvPr id="12289" name="Picture 1" descr="C:\Users\dmt\AppData\Roaming\Tencent\Users\280268031\QQ\WinTemp\RichOle\8`B]PWGWG7[477)JFCEHEI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08736"/>
            <a:ext cx="6192688" cy="69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94544" y="3690898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对</a:t>
            </a:r>
            <a:r>
              <a:rPr lang="zh-CN" altLang="zh-CN" sz="2800" dirty="0">
                <a:latin typeface="+mn-ea"/>
              </a:rPr>
              <a:t>丁酮来说，优先卤代在甲基碳上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，因为该碳（取代较少的碳）上的氢酸性较强。正</a:t>
            </a:r>
            <a:r>
              <a:rPr lang="zh-CN" altLang="zh-CN" sz="2800" dirty="0" smtClean="0">
                <a:latin typeface="+mn-ea"/>
              </a:rPr>
              <a:t>因如此</a:t>
            </a:r>
            <a:r>
              <a:rPr lang="zh-CN" altLang="zh-CN" sz="2800" dirty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碱性</a:t>
            </a:r>
            <a:r>
              <a:rPr lang="zh-CN" altLang="en-US" sz="2800" dirty="0" smtClean="0">
                <a:latin typeface="+mn-ea"/>
              </a:rPr>
              <a:t>卤</a:t>
            </a:r>
            <a:r>
              <a:rPr lang="zh-CN" altLang="zh-CN" sz="2800" dirty="0" smtClean="0">
                <a:latin typeface="+mn-ea"/>
              </a:rPr>
              <a:t>代</a:t>
            </a:r>
            <a:r>
              <a:rPr lang="zh-CN" altLang="zh-CN" sz="2800" dirty="0">
                <a:latin typeface="+mn-ea"/>
              </a:rPr>
              <a:t>总是从甲基上开始，</a:t>
            </a:r>
            <a:r>
              <a:rPr lang="zh-CN" altLang="zh-CN" sz="2800" dirty="0" smtClean="0">
                <a:latin typeface="+mn-ea"/>
              </a:rPr>
              <a:t>连续</a:t>
            </a:r>
            <a:r>
              <a:rPr lang="zh-CN" altLang="en-US" sz="2800" dirty="0" smtClean="0">
                <a:latin typeface="+mn-ea"/>
              </a:rPr>
              <a:t>卤</a:t>
            </a:r>
            <a:r>
              <a:rPr lang="zh-CN" altLang="zh-CN" sz="2800" dirty="0" smtClean="0">
                <a:latin typeface="+mn-ea"/>
              </a:rPr>
              <a:t>代</a:t>
            </a:r>
            <a:r>
              <a:rPr lang="zh-CN" altLang="zh-CN" sz="2800" dirty="0">
                <a:latin typeface="+mn-ea"/>
              </a:rPr>
              <a:t>下去才</a:t>
            </a:r>
            <a:r>
              <a:rPr lang="zh-CN" altLang="zh-CN" sz="2800" dirty="0" smtClean="0">
                <a:latin typeface="+mn-ea"/>
              </a:rPr>
              <a:t>导致</a:t>
            </a:r>
            <a:r>
              <a:rPr lang="zh-CN" altLang="en-US" sz="2800" dirty="0" smtClean="0">
                <a:latin typeface="+mn-ea"/>
              </a:rPr>
              <a:t>卤</a:t>
            </a:r>
            <a:r>
              <a:rPr lang="zh-CN" altLang="zh-CN" sz="2800" dirty="0" smtClean="0">
                <a:latin typeface="+mn-ea"/>
              </a:rPr>
              <a:t>仿反应</a:t>
            </a:r>
            <a:r>
              <a:rPr lang="zh-CN" altLang="zh-CN" sz="2800" dirty="0">
                <a:latin typeface="+mn-ea"/>
              </a:rPr>
              <a:t>。否则如果优先在亚甲基</a:t>
            </a:r>
            <a:r>
              <a:rPr lang="zh-CN" altLang="zh-CN" sz="2800" dirty="0" smtClean="0">
                <a:latin typeface="+mn-ea"/>
              </a:rPr>
              <a:t>上进行</a:t>
            </a:r>
            <a:r>
              <a:rPr lang="zh-CN" altLang="zh-CN" sz="2800" dirty="0">
                <a:latin typeface="+mn-ea"/>
              </a:rPr>
              <a:t>卤代，则不一定能得到卤仿和相应羧酸。以下反应正说明了这一点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242121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dmt\AppData\Roaming\Tencent\Users\280268031\QQ\WinTemp\RichOle\C]F(W~(IICG43G~P$Z57ZW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895468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6888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431863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en-US" altLang="zh-CN" sz="2800" dirty="0" smtClean="0">
                <a:latin typeface="+mn-ea"/>
              </a:rPr>
              <a:t>3.</a:t>
            </a:r>
            <a:r>
              <a:rPr lang="zh-CN" altLang="zh-CN" sz="2800" dirty="0">
                <a:latin typeface="+mn-ea"/>
              </a:rPr>
              <a:t>羟醛缩合反应</a:t>
            </a:r>
            <a:r>
              <a:rPr lang="zh-CN" altLang="zh-CN" sz="2800" dirty="0">
                <a:latin typeface="+mn-ea"/>
              </a:rPr>
              <a:t>（Aldol condensation)</a:t>
            </a:r>
          </a:p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1) </a:t>
            </a:r>
            <a:r>
              <a:rPr lang="zh-CN" altLang="zh-CN" sz="2800" dirty="0">
                <a:latin typeface="+mn-ea"/>
              </a:rPr>
              <a:t>一般的羟醛缩合及其</a:t>
            </a:r>
            <a:r>
              <a:rPr lang="zh-CN" altLang="zh-CN" sz="2800" dirty="0" smtClean="0">
                <a:latin typeface="+mn-ea"/>
              </a:rPr>
              <a:t>机理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 </a:t>
            </a:r>
            <a:r>
              <a:rPr lang="zh-CN" altLang="zh-CN" sz="2800" dirty="0">
                <a:latin typeface="+mn-ea"/>
              </a:rPr>
              <a:t>①碱催化下的羟醛缩合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稀碱的作用下，两分子醛（酮）相互作用，</a:t>
            </a:r>
            <a:r>
              <a:rPr lang="zh-CN" altLang="zh-CN" sz="2800" dirty="0" smtClean="0">
                <a:latin typeface="+mn-ea"/>
              </a:rPr>
              <a:t>生成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饱和醛（酮）的反应，称为</a:t>
            </a:r>
            <a:r>
              <a:rPr lang="zh-CN" altLang="zh-CN" sz="2800" b="1" dirty="0" smtClean="0">
                <a:latin typeface="+mn-ea"/>
              </a:rPr>
              <a:t>羟醛缩合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14337" name="Picture 1" descr="C:\Users\dmt\AppData\Roaming\Tencent\Users\280268031\QQ\WinTemp\RichOle\YD8_8~A(S@YPZ)@{MX`H6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93" y="3880135"/>
            <a:ext cx="5898022" cy="113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5154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889556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</a:rPr>
              <a:t>羟醛缩合反应是分步完成的，其反应机理如下：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15361" name="Picture 1" descr="C:\Users\dmt\AppData\Roaming\Tencent\Users\280268031\QQ\WinTemp\RichOle\5A}Q`@1B%{_K0~)F1D91AD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3"/>
            <a:ext cx="8245508" cy="225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dmt\AppData\Roaming\Tencent\Users\280268031\QQ\WinTemp\RichOle\YP@E5G~V9116[)Z4P_7~L5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686" y="4437112"/>
            <a:ext cx="2402234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1344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0688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如果</a:t>
            </a:r>
            <a:r>
              <a:rPr lang="zh-CN" altLang="zh-CN" sz="2800" dirty="0">
                <a:latin typeface="+mn-ea"/>
              </a:rPr>
              <a:t>在反应中小心控制不脱水，则也可以得到羟醛产物，反应一般在室温下进行，例如</a:t>
            </a:r>
            <a:r>
              <a:rPr lang="zh-CN" altLang="zh-CN" sz="2800" dirty="0" smtClean="0">
                <a:latin typeface="+mn-ea"/>
              </a:rPr>
              <a:t>：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随着</a:t>
            </a:r>
            <a:r>
              <a:rPr lang="zh-CN" altLang="zh-CN" sz="2800" dirty="0">
                <a:latin typeface="+mn-ea"/>
              </a:rPr>
              <a:t>相对分子质量的增大，生成羟醛的速度越来越慢，所以反应温度需要提高，这时</a:t>
            </a:r>
            <a:r>
              <a:rPr lang="zh-CN" altLang="zh-CN" sz="2800" dirty="0" smtClean="0">
                <a:latin typeface="+mn-ea"/>
              </a:rPr>
              <a:t>往往</a:t>
            </a:r>
            <a:r>
              <a:rPr lang="zh-CN" altLang="zh-CN" sz="2800" dirty="0" smtClean="0">
                <a:latin typeface="+mn-ea"/>
              </a:rPr>
              <a:t>得到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饱和醛，如果醛分子中只有</a:t>
            </a:r>
            <a:r>
              <a:rPr lang="zh-CN" altLang="zh-CN" sz="2800" dirty="0" smtClean="0">
                <a:latin typeface="+mn-ea"/>
              </a:rPr>
              <a:t>一</a:t>
            </a:r>
            <a:r>
              <a:rPr lang="zh-CN" altLang="en-US" sz="2800" dirty="0" smtClean="0">
                <a:latin typeface="+mn-ea"/>
              </a:rPr>
              <a:t>个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-H,</a:t>
            </a:r>
            <a:r>
              <a:rPr lang="zh-CN" altLang="zh-CN" sz="2800" dirty="0" smtClean="0">
                <a:latin typeface="+mn-ea"/>
              </a:rPr>
              <a:t>加</a:t>
            </a:r>
            <a:r>
              <a:rPr lang="zh-CN" altLang="zh-CN" sz="2800" dirty="0">
                <a:latin typeface="+mn-ea"/>
              </a:rPr>
              <a:t>成后，不能脱水，这时只能得到羟醛</a:t>
            </a:r>
            <a:r>
              <a:rPr lang="zh-CN" altLang="zh-CN" sz="2800" dirty="0" smtClean="0">
                <a:latin typeface="+mn-ea"/>
              </a:rPr>
              <a:t>产物</a:t>
            </a:r>
            <a:r>
              <a:rPr lang="en-US" altLang="zh-CN" sz="2800" dirty="0" smtClean="0">
                <a:latin typeface="+mn-ea"/>
              </a:rPr>
              <a:t>: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16385" name="Picture 1" descr="C:\Users\dmt\AppData\Roaming\Tencent\Users\280268031\QQ\WinTemp\RichOle\G[FP%%V7W7S8XL`3)@M`E8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4"/>
            <a:ext cx="5184576" cy="231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3237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49022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②</a:t>
            </a:r>
            <a:r>
              <a:rPr lang="zh-CN" altLang="zh-CN" sz="2800" dirty="0">
                <a:latin typeface="+mn-ea"/>
              </a:rPr>
              <a:t>酸催化下的羟醛缩合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羟醛缩合</a:t>
            </a:r>
            <a:r>
              <a:rPr lang="zh-CN" altLang="zh-CN" sz="2800" dirty="0">
                <a:latin typeface="+mn-ea"/>
              </a:rPr>
              <a:t>一般都在稀碱溶液中进行，有时也可用酸催化，酸催化剂可用</a:t>
            </a:r>
            <a:r>
              <a:rPr lang="en-US" altLang="zh-CN" sz="2800" dirty="0">
                <a:latin typeface="+mn-ea"/>
              </a:rPr>
              <a:t>A1C1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HF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HC1 H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en-US" altLang="zh-CN" sz="2800" dirty="0">
                <a:latin typeface="+mn-ea"/>
              </a:rPr>
              <a:t>P0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、磺酸等，催化反应的机理为：</a:t>
            </a:r>
          </a:p>
        </p:txBody>
      </p:sp>
      <p:pic>
        <p:nvPicPr>
          <p:cNvPr id="17409" name="Picture 1" descr="C:\Users\dmt\AppData\Roaming\Tencent\Users\280268031\QQ\WinTemp\RichOle\X8J9TN4)403T5XURGCUCQM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80928"/>
            <a:ext cx="6696744" cy="326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2029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250" y="476672"/>
            <a:ext cx="806489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(2</a:t>
            </a:r>
            <a:r>
              <a:rPr lang="zh-CN" altLang="zh-CN" sz="2800" dirty="0">
                <a:latin typeface="+mn-ea"/>
              </a:rPr>
              <a:t>)酮的缩合反应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酮</a:t>
            </a:r>
            <a:r>
              <a:rPr lang="zh-CN" altLang="zh-CN" sz="2800" dirty="0">
                <a:latin typeface="+mn-ea"/>
              </a:rPr>
              <a:t>也可发生羟醛缩合（准确地讲，应叫羟酮缩合，但习惯</a:t>
            </a:r>
            <a:r>
              <a:rPr lang="zh-CN" altLang="zh-CN" sz="2800" dirty="0" smtClean="0">
                <a:latin typeface="+mn-ea"/>
              </a:rPr>
              <a:t>上也</a:t>
            </a:r>
            <a:r>
              <a:rPr lang="zh-CN" altLang="zh-CN" sz="2800" dirty="0">
                <a:latin typeface="+mn-ea"/>
              </a:rPr>
              <a:t>常常称羟醛缩合），但其平衡偏向反应物一边，所得缩合</a:t>
            </a:r>
            <a:r>
              <a:rPr lang="zh-CN" altLang="zh-CN" sz="2800" dirty="0" smtClean="0">
                <a:latin typeface="+mn-ea"/>
              </a:rPr>
              <a:t>产物的</a:t>
            </a:r>
            <a:r>
              <a:rPr lang="zh-CN" altLang="zh-CN" sz="2800" dirty="0">
                <a:latin typeface="+mn-ea"/>
              </a:rPr>
              <a:t>产率很低，例如</a:t>
            </a:r>
            <a:r>
              <a:rPr lang="zh-CN" altLang="zh-CN" sz="2800" dirty="0" smtClean="0">
                <a:latin typeface="+mn-ea"/>
              </a:rPr>
              <a:t>：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如果</a:t>
            </a:r>
            <a:r>
              <a:rPr lang="zh-CN" altLang="zh-CN" sz="2800" dirty="0">
                <a:latin typeface="+mn-ea"/>
              </a:rPr>
              <a:t>设法使平衡不断向右边移动</a:t>
            </a:r>
            <a:r>
              <a:rPr lang="zh-CN" altLang="zh-CN" sz="2800" dirty="0" smtClean="0">
                <a:latin typeface="+mn-ea"/>
              </a:rPr>
              <a:t>，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也</a:t>
            </a:r>
            <a:r>
              <a:rPr lang="zh-CN" altLang="zh-CN" sz="2800" dirty="0">
                <a:latin typeface="+mn-ea"/>
              </a:rPr>
              <a:t>能得到一定产率的</a:t>
            </a:r>
            <a:r>
              <a:rPr lang="zh-CN" altLang="zh-CN" sz="2800" dirty="0" smtClean="0">
                <a:latin typeface="+mn-ea"/>
              </a:rPr>
              <a:t>羟酮</a:t>
            </a:r>
            <a:r>
              <a:rPr lang="zh-CN" altLang="zh-CN" sz="2800" dirty="0">
                <a:latin typeface="+mn-ea"/>
              </a:rPr>
              <a:t>产物。一</a:t>
            </a:r>
            <a:r>
              <a:rPr lang="zh-CN" altLang="zh-CN" sz="2800" dirty="0" smtClean="0">
                <a:latin typeface="+mn-ea"/>
              </a:rPr>
              <a:t>个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巧妙</a:t>
            </a:r>
            <a:r>
              <a:rPr lang="zh-CN" altLang="zh-CN" sz="2800" dirty="0">
                <a:latin typeface="+mn-ea"/>
              </a:rPr>
              <a:t>的方法是用索氏提取器</a:t>
            </a:r>
            <a:r>
              <a:rPr lang="en-US" altLang="zh-CN" sz="2800" dirty="0">
                <a:latin typeface="+mn-ea"/>
              </a:rPr>
              <a:t>（</a:t>
            </a:r>
            <a:r>
              <a:rPr lang="en-US" altLang="zh-CN" sz="2800" dirty="0" err="1">
                <a:latin typeface="+mn-ea"/>
              </a:rPr>
              <a:t>Soxhlet</a:t>
            </a:r>
            <a:r>
              <a:rPr lang="en-US" altLang="zh-CN" sz="2800" dirty="0">
                <a:latin typeface="+mn-ea"/>
              </a:rPr>
              <a:t> extractor)</a:t>
            </a:r>
            <a:r>
              <a:rPr lang="zh-CN" altLang="zh-CN" sz="2800" dirty="0">
                <a:latin typeface="+mn-ea"/>
              </a:rPr>
              <a:t>(图 11</a:t>
            </a:r>
            <a:r>
              <a:rPr lang="en-US" altLang="zh-CN" sz="2800" dirty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)</a:t>
            </a:r>
            <a:r>
              <a:rPr lang="zh-CN" altLang="en-US" sz="2800" baseline="-25000" dirty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18433" name="Picture 1" descr="C:\Users\dmt\AppData\Roaming\Tencent\Users\280268031\QQ\WinTemp\RichOle\RJTZH)Q_DKRSWUDMVVN9IY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543" y="2339121"/>
            <a:ext cx="4736745" cy="123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C:\Users\dmt\AppData\Roaming\Tencent\Users\280268031\QQ\WinTemp\RichOle\LRYMBJJBC_S6WI8`~U]X3Q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542" y="3363009"/>
            <a:ext cx="2016922" cy="316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5360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09062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)分子内缩合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两</a:t>
            </a:r>
            <a:r>
              <a:rPr lang="zh-CN" altLang="zh-CN" sz="2800" dirty="0">
                <a:latin typeface="+mn-ea"/>
              </a:rPr>
              <a:t>羰基化合物发生分子内缩合能顺利地生成环状化合物，分子内缩合比分子间缩合更</a:t>
            </a:r>
            <a:r>
              <a:rPr lang="zh-CN" altLang="zh-CN" sz="2800" dirty="0" smtClean="0">
                <a:latin typeface="+mn-ea"/>
              </a:rPr>
              <a:t>有利于</a:t>
            </a:r>
            <a:r>
              <a:rPr lang="zh-CN" altLang="zh-CN" sz="2800" dirty="0">
                <a:latin typeface="+mn-ea"/>
              </a:rPr>
              <a:t>熵变，因而反应容易，产率较高。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9457" name="Picture 1" descr="C:\Users\dmt\AppData\Roaming\Tencent\Users\280268031\QQ\WinTemp\RichOle\]X}12H%]1@$7I~6`GGURVB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120" y="3212305"/>
            <a:ext cx="4614160" cy="151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9979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这里，两个羰基各起不同的作用，其中一个羰基提供它的两</a:t>
            </a:r>
            <a:r>
              <a:rPr lang="zh-CN" altLang="zh-CN" sz="2800" dirty="0" smtClean="0">
                <a:latin typeface="+mn-ea"/>
              </a:rPr>
              <a:t>个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en-US" sz="2800" dirty="0" smtClean="0">
                <a:latin typeface="+mn-ea"/>
              </a:rPr>
              <a:t>另</a:t>
            </a:r>
            <a:r>
              <a:rPr lang="zh-CN" altLang="zh-CN" sz="2800" dirty="0" smtClean="0">
                <a:latin typeface="+mn-ea"/>
              </a:rPr>
              <a:t>一</a:t>
            </a:r>
            <a:r>
              <a:rPr lang="zh-CN" altLang="zh-CN" sz="2800" dirty="0">
                <a:latin typeface="+mn-ea"/>
              </a:rPr>
              <a:t>个羰基</a:t>
            </a:r>
            <a:r>
              <a:rPr lang="zh-CN" altLang="zh-CN" sz="2800" dirty="0" smtClean="0">
                <a:latin typeface="+mn-ea"/>
              </a:rPr>
              <a:t>之间脱水</a:t>
            </a:r>
            <a:r>
              <a:rPr lang="zh-CN" altLang="zh-CN" sz="2800" dirty="0">
                <a:latin typeface="+mn-ea"/>
              </a:rPr>
              <a:t>（从反应最终结果看）而得到环状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饱和酮。如果有多种成环选择，则一般都</a:t>
            </a:r>
            <a:r>
              <a:rPr lang="zh-CN" altLang="zh-CN" sz="2800" dirty="0" smtClean="0">
                <a:latin typeface="+mn-ea"/>
              </a:rPr>
              <a:t>优先生成</a:t>
            </a:r>
            <a:r>
              <a:rPr lang="zh-CN" altLang="zh-CN" sz="2800" dirty="0">
                <a:latin typeface="+mn-ea"/>
              </a:rPr>
              <a:t>较稳定的五、六元环。在上列反应中，羰基提供亚</a:t>
            </a:r>
            <a:r>
              <a:rPr lang="zh-CN" altLang="zh-CN" sz="2800" dirty="0" smtClean="0">
                <a:latin typeface="+mn-ea"/>
              </a:rPr>
              <a:t>甲基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，而不是</a:t>
            </a:r>
            <a:r>
              <a:rPr lang="zh-CN" altLang="zh-CN" sz="2800" dirty="0" smtClean="0">
                <a:latin typeface="+mn-ea"/>
              </a:rPr>
              <a:t>甲基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，因为</a:t>
            </a:r>
            <a:r>
              <a:rPr lang="zh-CN" altLang="zh-CN" sz="2800" dirty="0" smtClean="0">
                <a:latin typeface="+mn-ea"/>
              </a:rPr>
              <a:t>前者参与</a:t>
            </a:r>
            <a:r>
              <a:rPr lang="zh-CN" altLang="zh-CN" sz="2800" dirty="0">
                <a:latin typeface="+mn-ea"/>
              </a:rPr>
              <a:t>反应生成五元环，而后者参与反应将生成七元环。分子内的羟醛缩合是形成五、六元环</a:t>
            </a:r>
            <a:r>
              <a:rPr lang="zh-CN" altLang="zh-CN" sz="2800" dirty="0" smtClean="0">
                <a:latin typeface="+mn-ea"/>
              </a:rPr>
              <a:t>的重要</a:t>
            </a:r>
            <a:r>
              <a:rPr lang="zh-CN" altLang="zh-CN" sz="2800" dirty="0">
                <a:latin typeface="+mn-ea"/>
              </a:rPr>
              <a:t>方法。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有些</a:t>
            </a:r>
            <a:r>
              <a:rPr lang="zh-CN" altLang="zh-CN" sz="2800" dirty="0">
                <a:latin typeface="+mn-ea"/>
              </a:rPr>
              <a:t>结构是适当的二元环酮在分子内缩合，生成产率很高的双环化合物，例如：</a:t>
            </a:r>
          </a:p>
        </p:txBody>
      </p:sp>
      <p:pic>
        <p:nvPicPr>
          <p:cNvPr id="20481" name="Picture 1" descr="C:\Users\dmt\AppData\Roaming\Tencent\Users\280268031\QQ\WinTemp\RichOle\GEZSP5~G78@Z_TI}}`@[Z]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75660"/>
            <a:ext cx="4608512" cy="138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7514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(4)</a:t>
            </a:r>
            <a:r>
              <a:rPr lang="zh-CN" altLang="zh-CN" sz="2800" dirty="0">
                <a:latin typeface="+mn-ea"/>
              </a:rPr>
              <a:t>交叉缩合</a:t>
            </a:r>
            <a:r>
              <a:rPr lang="en-US" altLang="zh-CN" sz="2800" dirty="0">
                <a:latin typeface="+mn-ea"/>
              </a:rPr>
              <a:t>(crossed condensation )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两种</a:t>
            </a:r>
            <a:r>
              <a:rPr lang="zh-CN" altLang="zh-CN" sz="2800" dirty="0">
                <a:latin typeface="+mn-ea"/>
              </a:rPr>
              <a:t>不同醛在稀碱作用下，可发生交叉羟醛缩合，例如</a:t>
            </a:r>
            <a:r>
              <a:rPr lang="en-US" altLang="zh-CN" sz="2800" dirty="0" smtClean="0">
                <a:latin typeface="+mn-ea"/>
              </a:rPr>
              <a:t>:</a:t>
            </a: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除</a:t>
            </a:r>
            <a:r>
              <a:rPr lang="zh-CN" altLang="zh-CN" sz="2800" dirty="0">
                <a:latin typeface="+mn-ea"/>
              </a:rPr>
              <a:t>两种交叉缩合产物外，还有乙醛、丙醛自身缩合产物。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如果</a:t>
            </a:r>
            <a:r>
              <a:rPr lang="zh-CN" altLang="zh-CN" sz="2800" dirty="0">
                <a:latin typeface="+mn-ea"/>
              </a:rPr>
              <a:t>参与反应的一种醛</a:t>
            </a:r>
            <a:r>
              <a:rPr lang="zh-CN" altLang="zh-CN" sz="2800" dirty="0" smtClean="0">
                <a:latin typeface="+mn-ea"/>
              </a:rPr>
              <a:t>有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，而另一种醛</a:t>
            </a:r>
            <a:r>
              <a:rPr lang="zh-CN" altLang="zh-CN" sz="2800" dirty="0" smtClean="0">
                <a:latin typeface="+mn-ea"/>
              </a:rPr>
              <a:t>没有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，这时可得到产率较高的单一产物， 例如</a:t>
            </a:r>
          </a:p>
        </p:txBody>
      </p:sp>
      <p:pic>
        <p:nvPicPr>
          <p:cNvPr id="21505" name="Picture 1" descr="C:\Users\dmt\AppData\Roaming\Tencent\Users\280268031\QQ\WinTemp\RichOle\]E(WM4QV20D2P`KHRU_`CI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28800"/>
            <a:ext cx="437198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C:\Users\dmt\AppData\Roaming\Tencent\Users\280268031\QQ\WinTemp\RichOle\}`DJSANX29$MEJ~5JQK69F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942" y="5373216"/>
            <a:ext cx="6141418" cy="64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032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5657" y="1474906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这里，</a:t>
            </a:r>
            <a:r>
              <a:rPr lang="en-US" altLang="zh-CN" sz="2800" dirty="0" smtClean="0">
                <a:latin typeface="+mn-ea"/>
              </a:rPr>
              <a:t>CN-</a:t>
            </a:r>
            <a:r>
              <a:rPr lang="zh-CN" altLang="zh-CN" sz="2800" dirty="0" smtClean="0">
                <a:latin typeface="+mn-ea"/>
              </a:rPr>
              <a:t>进攻</a:t>
            </a:r>
            <a:r>
              <a:rPr lang="zh-CN" altLang="zh-CN" sz="2800" dirty="0">
                <a:latin typeface="+mn-ea"/>
              </a:rPr>
              <a:t>羰基是决定反应速度的慢步骤。氧负离子与质子结合很快，对整个反应</a:t>
            </a:r>
            <a:r>
              <a:rPr lang="zh-CN" altLang="zh-CN" sz="2800" dirty="0" smtClean="0">
                <a:latin typeface="+mn-ea"/>
              </a:rPr>
              <a:t>速度无</a:t>
            </a:r>
            <a:r>
              <a:rPr lang="zh-CN" altLang="zh-CN" sz="2800" dirty="0">
                <a:latin typeface="+mn-ea"/>
              </a:rPr>
              <a:t>影响。显然，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与醛、酮反应是亲核加成，这与前面对醛、酮加成机理的概括分析是</a:t>
            </a:r>
            <a:r>
              <a:rPr lang="zh-CN" altLang="zh-CN" sz="2800" dirty="0" smtClean="0">
                <a:latin typeface="+mn-ea"/>
              </a:rPr>
              <a:t>一致的</a:t>
            </a:r>
            <a:r>
              <a:rPr lang="zh-CN" altLang="zh-CN" sz="2800" dirty="0">
                <a:latin typeface="+mn-ea"/>
              </a:rPr>
              <a:t>。亲核加成是羰基上所有加成反应的一般特征。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、酮与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的反应是可逆的，加少量碱可使平衡迅速建立。但当氰醇生成后，在蒸馏之前</a:t>
            </a:r>
            <a:r>
              <a:rPr lang="zh-CN" altLang="zh-CN" sz="2800" dirty="0" smtClean="0">
                <a:latin typeface="+mn-ea"/>
              </a:rPr>
              <a:t>必须</a:t>
            </a:r>
            <a:r>
              <a:rPr lang="zh-CN" altLang="zh-CN" sz="2800" dirty="0">
                <a:latin typeface="+mn-ea"/>
              </a:rPr>
              <a:t>加酸将碱除去，否则，氰醇会分解而生成原来的醛、酮和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。在酸的存在下，氰醇是稳定的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03277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Users\dmt\AppData\Roaming\Tencent\Users\280268031\QQ\WinTemp\RichOle\Y)CG7YP370Y_78C9VXF}XC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08720"/>
            <a:ext cx="906475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704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C:\Users\dmt\AppData\Roaming\Tencent\Users\280268031\QQ\WinTemp\RichOle\D0B]RLC55{$I${BOM0F4SZ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0892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2285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0648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5</a:t>
            </a:r>
            <a:r>
              <a:rPr lang="zh-CN" altLang="zh-CN" sz="2800" dirty="0">
                <a:latin typeface="+mn-ea"/>
              </a:rPr>
              <a:t>)羟醛缩合在合成上的应用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羟醛缩合</a:t>
            </a:r>
            <a:r>
              <a:rPr lang="zh-CN" altLang="zh-CN" sz="2800" dirty="0">
                <a:latin typeface="+mn-ea"/>
              </a:rPr>
              <a:t>在有机合成中是接长碳链的重要方法，可以合成各种结构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</a:t>
            </a:r>
            <a:r>
              <a:rPr lang="zh-CN" altLang="zh-CN" sz="2800" dirty="0" smtClean="0">
                <a:latin typeface="+mn-ea"/>
              </a:rPr>
              <a:t>；如果</a:t>
            </a:r>
            <a:r>
              <a:rPr lang="zh-CN" altLang="zh-CN" sz="2800" dirty="0">
                <a:latin typeface="+mn-ea"/>
              </a:rPr>
              <a:t>不脱水，则可得到某些羟醛类型的化合物，而且在这些产物中含有双键、羰基、羟基，</a:t>
            </a:r>
            <a:r>
              <a:rPr lang="zh-CN" altLang="zh-CN" sz="2800" dirty="0" smtClean="0">
                <a:latin typeface="+mn-ea"/>
              </a:rPr>
              <a:t>通过这些</a:t>
            </a:r>
            <a:r>
              <a:rPr lang="zh-CN" altLang="zh-CN" sz="2800" dirty="0">
                <a:latin typeface="+mn-ea"/>
              </a:rPr>
              <a:t>官能团的转化又可以制备很多其他有用的化合物，所以羟醛缩合在有机合成中有着</a:t>
            </a:r>
            <a:r>
              <a:rPr lang="zh-CN" altLang="zh-CN" sz="2800" dirty="0" smtClean="0">
                <a:latin typeface="+mn-ea"/>
              </a:rPr>
              <a:t>极其广泛</a:t>
            </a:r>
            <a:r>
              <a:rPr lang="zh-CN" altLang="zh-CN" sz="2800" dirty="0">
                <a:latin typeface="+mn-ea"/>
              </a:rPr>
              <a:t>的应用，例如，工业上利用丁醛缩合制备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乙基</a:t>
            </a:r>
            <a:r>
              <a:rPr lang="en-US" altLang="zh-CN" sz="2800" dirty="0">
                <a:latin typeface="+mn-ea"/>
              </a:rPr>
              <a:t>-1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3-</a:t>
            </a:r>
            <a:r>
              <a:rPr lang="zh-CN" altLang="zh-CN" sz="2800" dirty="0">
                <a:latin typeface="+mn-ea"/>
              </a:rPr>
              <a:t>己二醇</a:t>
            </a:r>
            <a:r>
              <a:rPr lang="en-US" altLang="zh-CN" sz="2800" dirty="0">
                <a:latin typeface="+mn-ea"/>
              </a:rPr>
              <a:t>(A)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乙基</a:t>
            </a:r>
            <a:r>
              <a:rPr lang="en-US" altLang="zh-CN" sz="2800" dirty="0">
                <a:latin typeface="+mn-ea"/>
              </a:rPr>
              <a:t>-1-</a:t>
            </a:r>
            <a:r>
              <a:rPr lang="zh-CN" altLang="zh-CN" sz="2800" dirty="0">
                <a:latin typeface="+mn-ea"/>
              </a:rPr>
              <a:t>己醇(俗称</a:t>
            </a:r>
            <a:r>
              <a:rPr lang="zh-CN" altLang="zh-CN" sz="2800" dirty="0" smtClean="0">
                <a:latin typeface="+mn-ea"/>
              </a:rPr>
              <a:t>异辛</a:t>
            </a:r>
            <a:r>
              <a:rPr lang="zh-CN" altLang="zh-CN" sz="2800" dirty="0">
                <a:latin typeface="+mn-ea"/>
              </a:rPr>
              <a:t>醇</a:t>
            </a:r>
            <a:r>
              <a:rPr lang="en-US" altLang="zh-CN" sz="2800" dirty="0">
                <a:latin typeface="+mn-ea"/>
              </a:rPr>
              <a:t>）（B)</a:t>
            </a:r>
            <a:r>
              <a:rPr lang="en-US" altLang="zh-CN" sz="2800" baseline="-25000" dirty="0">
                <a:latin typeface="+mn-ea"/>
              </a:rPr>
              <a:t>: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24577" name="Picture 1" descr="C:\Users\dmt\AppData\Roaming\Tencent\Users\280268031\QQ\WinTemp\RichOle\623K5$0DK$9(H}TD5DX@$T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30966"/>
            <a:ext cx="6912768" cy="210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5463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476672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实验室通过羟醛缩合，能够合成的化合物花样</a:t>
            </a:r>
            <a:r>
              <a:rPr lang="zh-CN" altLang="zh-CN" sz="2800" dirty="0" smtClean="0">
                <a:latin typeface="+mn-ea"/>
              </a:rPr>
              <a:t>更多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使用</a:t>
            </a:r>
            <a:r>
              <a:rPr lang="zh-CN" altLang="zh-CN" sz="2800" dirty="0">
                <a:latin typeface="+mn-ea"/>
              </a:rPr>
              <a:t>这种合成方法的关键</a:t>
            </a:r>
            <a:r>
              <a:rPr lang="zh-CN" altLang="zh-CN" sz="2800" dirty="0" smtClean="0">
                <a:latin typeface="+mn-ea"/>
              </a:rPr>
              <a:t>是</a:t>
            </a:r>
            <a:r>
              <a:rPr lang="zh-CN" altLang="en-US" sz="2800" dirty="0" smtClean="0">
                <a:latin typeface="+mn-ea"/>
              </a:rPr>
              <a:t>剖析</a:t>
            </a:r>
            <a:r>
              <a:rPr lang="zh-CN" altLang="zh-CN" sz="2800" dirty="0" smtClean="0">
                <a:latin typeface="+mn-ea"/>
              </a:rPr>
              <a:t>欲</a:t>
            </a:r>
            <a:r>
              <a:rPr lang="zh-CN" altLang="zh-CN" sz="2800" dirty="0">
                <a:latin typeface="+mn-ea"/>
              </a:rPr>
              <a:t>制备化合物的结构，来选择适当的醛、酮原料。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多数情况下，羟醛缩合的直接产物是不饱和醛、酮，我们必须熟悉这种基本骨架</a:t>
            </a:r>
            <a:r>
              <a:rPr lang="zh-CN" altLang="zh-CN" sz="2800" dirty="0" smtClean="0">
                <a:latin typeface="+mn-ea"/>
              </a:rPr>
              <a:t>。如果</a:t>
            </a:r>
            <a:r>
              <a:rPr lang="zh-CN" altLang="zh-CN" sz="2800" dirty="0">
                <a:latin typeface="+mn-ea"/>
              </a:rPr>
              <a:t>欲合成的化合物本身就是一</a:t>
            </a:r>
            <a:r>
              <a:rPr lang="zh-CN" altLang="zh-CN" sz="2800" dirty="0" smtClean="0">
                <a:latin typeface="+mn-ea"/>
              </a:rPr>
              <a:t>个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饱和醛、酮，问题就比较简单，只要在双键处划</a:t>
            </a:r>
            <a:r>
              <a:rPr lang="zh-CN" altLang="zh-CN" sz="2800" dirty="0" smtClean="0">
                <a:latin typeface="+mn-ea"/>
              </a:rPr>
              <a:t>虚线</a:t>
            </a:r>
            <a:r>
              <a:rPr lang="zh-CN" altLang="zh-CN" sz="2800" dirty="0">
                <a:latin typeface="+mn-ea"/>
              </a:rPr>
              <a:t>，将其分成两部分，含有羰基部分的前体</a:t>
            </a:r>
            <a:r>
              <a:rPr lang="zh-CN" altLang="zh-CN" sz="2800" dirty="0" smtClean="0">
                <a:latin typeface="+mn-ea"/>
              </a:rPr>
              <a:t>是</a:t>
            </a:r>
            <a:r>
              <a:rPr lang="zh-CN" altLang="en-US" sz="2800" dirty="0" smtClean="0">
                <a:latin typeface="+mn-ea"/>
              </a:rPr>
              <a:t>提供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醛、酮;另一部分的前体则是提供</a:t>
            </a:r>
            <a:r>
              <a:rPr lang="zh-CN" altLang="zh-CN" sz="2800" dirty="0" smtClean="0">
                <a:latin typeface="+mn-ea"/>
              </a:rPr>
              <a:t>羰基</a:t>
            </a:r>
            <a:r>
              <a:rPr lang="zh-CN" altLang="zh-CN" sz="2800" dirty="0">
                <a:latin typeface="+mn-ea"/>
              </a:rPr>
              <a:t>的醛、酮。通过这种剖析，就很容易确定应选择什么样的醛、酮来进行缩合，例如：</a:t>
            </a:r>
          </a:p>
        </p:txBody>
      </p:sp>
      <p:pic>
        <p:nvPicPr>
          <p:cNvPr id="25601" name="Picture 1" descr="C:\Users\dmt\AppData\Roaming\Tencent\Users\280268031\QQ\WinTemp\RichOle\A]LROOWP]SVM]O`Y@``GRY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878626"/>
            <a:ext cx="5429969" cy="179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3957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dmt\AppData\Roaming\Tencent\Users\280268031\QQ\WinTemp\RichOle\U$BK%QT2KM~G6B`R]KCK2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7920880" cy="5070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dmt\AppData\Roaming\Tencent\Users\280268031\QQ\WinTemp\RichOle\1K11P8O78]8DTGIVG_[G1)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7730307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5895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4664"/>
            <a:ext cx="8496944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四、氧化</a:t>
            </a:r>
            <a:r>
              <a:rPr lang="zh-CN" altLang="zh-CN" sz="2800" b="1" dirty="0" smtClean="0">
                <a:latin typeface="+mn-ea"/>
              </a:rPr>
              <a:t>反应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以上讨论的反应中，醛、酮的差别主要表现在相对活性上。醛的活性较高，酮的沽性</a:t>
            </a:r>
            <a:r>
              <a:rPr lang="zh-CN" altLang="zh-CN" sz="2800" dirty="0" smtClean="0">
                <a:latin typeface="+mn-ea"/>
              </a:rPr>
              <a:t>较低</a:t>
            </a:r>
            <a:r>
              <a:rPr lang="zh-CN" altLang="zh-CN" sz="2800" dirty="0">
                <a:latin typeface="+mn-ea"/>
              </a:rPr>
              <a:t>，有时低到完全不发生反应的程度。而在氧化反应中，醛、酮的差异更加明显。由于醛</a:t>
            </a:r>
            <a:r>
              <a:rPr lang="zh-CN" altLang="zh-CN" sz="2800" dirty="0" smtClean="0">
                <a:latin typeface="+mn-ea"/>
              </a:rPr>
              <a:t>羰基上</a:t>
            </a:r>
            <a:r>
              <a:rPr lang="zh-CN" altLang="zh-CN" sz="2800" dirty="0">
                <a:latin typeface="+mn-ea"/>
              </a:rPr>
              <a:t>有一个氢原子，对氧化剂比较敏感，即使某些弱氧化剂也能氧化醛;酮对一般氧化剂都</a:t>
            </a:r>
            <a:r>
              <a:rPr lang="zh-CN" altLang="zh-CN" sz="2800" dirty="0" smtClean="0">
                <a:latin typeface="+mn-ea"/>
              </a:rPr>
              <a:t>比较稳定</a:t>
            </a:r>
            <a:r>
              <a:rPr lang="zh-CN" altLang="zh-CN" sz="2800" dirty="0">
                <a:latin typeface="+mn-ea"/>
              </a:rPr>
              <a:t>，只有在强烈条件下才被氧化，并且分子发生断裂，所得产物比较复杂。</a:t>
            </a:r>
          </a:p>
          <a:p>
            <a:r>
              <a:rPr lang="en-US" altLang="zh-CN" sz="2800" dirty="0" smtClean="0">
                <a:latin typeface="+mn-ea"/>
              </a:rPr>
              <a:t>    1</a:t>
            </a:r>
            <a:r>
              <a:rPr lang="zh-CN" altLang="zh-CN" sz="2800" dirty="0">
                <a:latin typeface="+mn-ea"/>
              </a:rPr>
              <a:t>.强氧化剂氧化</a:t>
            </a:r>
          </a:p>
          <a:p>
            <a:r>
              <a:rPr lang="en-US" altLang="zh-CN" sz="2800" dirty="0" smtClean="0">
                <a:latin typeface="+mn-ea"/>
              </a:rPr>
              <a:t>    KMn0</a:t>
            </a:r>
            <a:r>
              <a:rPr lang="en-US" altLang="zh-CN" sz="2800" baseline="-25000" dirty="0" smtClean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K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Cr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0</a:t>
            </a:r>
            <a:r>
              <a:rPr lang="en-US" altLang="zh-CN" sz="2800" baseline="-25000" dirty="0">
                <a:latin typeface="+mn-ea"/>
              </a:rPr>
              <a:t>7</a:t>
            </a:r>
            <a:r>
              <a:rPr lang="en-US" altLang="zh-CN" sz="2800" dirty="0">
                <a:latin typeface="+mn-ea"/>
              </a:rPr>
              <a:t> -H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S0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等强氧化剂很容易把醛氧化，生成相应的羧酸，例如</a:t>
            </a:r>
            <a:r>
              <a:rPr lang="zh-CN" altLang="zh-CN" sz="2800" baseline="-25000" dirty="0">
                <a:latin typeface="+mn-ea"/>
              </a:rPr>
              <a:t>：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27649" name="Picture 1" descr="C:\Users\dmt\AppData\Roaming\Tencent\Users\280268031\QQ\WinTemp\RichOle\2]SDAA{LK2Q8TFOK}CZ@YA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709" y="5209525"/>
            <a:ext cx="5387603" cy="109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7337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Users\dmt\AppData\Roaming\Tencent\Users\280268031\QQ\WinTemp\RichOle\2F{ZRJB]A~%M7]3CI[5SWT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64" y="1225649"/>
            <a:ext cx="8830624" cy="26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C:\Users\dmt\AppData\Roaming\Tencent\Users\280268031\QQ\WinTemp\RichOle\IXV0T[(LKK593GR7SJ9BYK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83" y="4078585"/>
            <a:ext cx="6723473" cy="115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177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78175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酮</a:t>
            </a:r>
            <a:r>
              <a:rPr lang="zh-CN" altLang="zh-CN" sz="2800" dirty="0">
                <a:latin typeface="+mn-ea"/>
              </a:rPr>
              <a:t>一般不易被氧化。但在强氧化剂作用下，长时间加热，碳链可从羰基两边断裂，生成</a:t>
            </a:r>
            <a:r>
              <a:rPr lang="zh-CN" altLang="zh-CN" sz="2800" dirty="0" smtClean="0">
                <a:latin typeface="+mn-ea"/>
              </a:rPr>
              <a:t>几种</a:t>
            </a:r>
            <a:r>
              <a:rPr lang="zh-CN" altLang="zh-CN" sz="2800" dirty="0">
                <a:latin typeface="+mn-ea"/>
              </a:rPr>
              <a:t>小分子羧酸混合物。这种反应没有制备价值，但某些结构对称的环酮氧化断裂时，只生成</a:t>
            </a:r>
            <a:r>
              <a:rPr lang="zh-CN" altLang="zh-CN" sz="2800" dirty="0" smtClean="0">
                <a:latin typeface="+mn-ea"/>
              </a:rPr>
              <a:t>一种</a:t>
            </a:r>
            <a:r>
              <a:rPr lang="zh-CN" altLang="zh-CN" sz="2800" dirty="0">
                <a:latin typeface="+mn-ea"/>
              </a:rPr>
              <a:t>产物，可用于合成，</a:t>
            </a:r>
            <a:r>
              <a:rPr lang="zh-CN" altLang="zh-CN" sz="2800" dirty="0" smtClean="0">
                <a:latin typeface="+mn-ea"/>
              </a:rPr>
              <a:t>例如</a:t>
            </a:r>
            <a:r>
              <a:rPr lang="zh-CN" altLang="en-US" sz="2800" dirty="0" smtClean="0">
                <a:latin typeface="+mn-ea"/>
              </a:rPr>
              <a:t>：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" name="AutoShape 2" descr="C:\Users\dmt\AppData\Roaming\Tencent\Users\280268031\QQ\WinTemp\RichOle\IM@A63YMEWDU]9EJUVJBS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219" y="2938579"/>
            <a:ext cx="4162053" cy="166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95536" y="4795676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环己酮</a:t>
            </a:r>
            <a:r>
              <a:rPr lang="zh-CN" altLang="zh-CN" sz="2800" dirty="0">
                <a:latin typeface="+mn-ea"/>
              </a:rPr>
              <a:t>被氧化所得到的己二酸是生产尼龙的基本原料。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9807831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38215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.弱氧化剂氧化</a:t>
            </a:r>
          </a:p>
          <a:p>
            <a:r>
              <a:rPr lang="en-US" altLang="zh-CN" sz="2800" dirty="0" smtClean="0">
                <a:latin typeface="+mn-ea"/>
              </a:rPr>
              <a:t>     </a:t>
            </a:r>
            <a:r>
              <a:rPr lang="zh-CN" altLang="zh-CN" sz="2800" dirty="0" smtClean="0">
                <a:latin typeface="+mn-ea"/>
              </a:rPr>
              <a:t>弱</a:t>
            </a:r>
            <a:r>
              <a:rPr lang="zh-CN" altLang="zh-CN" sz="2800" dirty="0">
                <a:latin typeface="+mn-ea"/>
              </a:rPr>
              <a:t>氧化剂，如氢氧化钠银氨溶液（Tollens，吐伦试剂），碱性氢氧化铜溶液[用酒石酸盐</a:t>
            </a:r>
            <a:r>
              <a:rPr lang="zh-CN" altLang="zh-CN" sz="2800" dirty="0" smtClean="0">
                <a:latin typeface="+mn-ea"/>
              </a:rPr>
              <a:t>络合</a:t>
            </a:r>
            <a:r>
              <a:rPr lang="zh-CN" altLang="zh-CN" sz="2800" dirty="0">
                <a:latin typeface="+mn-ea"/>
              </a:rPr>
              <a:t>，称为菲林(Fehling)试剂</a:t>
            </a:r>
            <a:r>
              <a:rPr lang="en-US" altLang="zh-CN" sz="2800" dirty="0">
                <a:latin typeface="+mn-ea"/>
              </a:rPr>
              <a:t>]</a:t>
            </a:r>
            <a:r>
              <a:rPr lang="zh-CN" altLang="zh-CN" sz="2800" dirty="0">
                <a:latin typeface="+mn-ea"/>
              </a:rPr>
              <a:t>也能使醛氧化，生成相应酸的盐。</a:t>
            </a:r>
          </a:p>
        </p:txBody>
      </p:sp>
      <p:pic>
        <p:nvPicPr>
          <p:cNvPr id="30721" name="Picture 1" descr="C:\Users\dmt\AppData\Roaming\Tencent\Users\280268031\QQ\WinTemp\RichOle\R{5`@5TA3%%Z]FOZ)0}M~`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800889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24973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C:\Users\dmt\AppData\Roaming\Tencent\Users\280268031\QQ\WinTemp\RichOle\BNM3A]~]_%W$Y$5CSBEUY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47169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397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5657" y="476672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+mn-ea"/>
              </a:rPr>
              <a:t>    （</a:t>
            </a:r>
            <a:r>
              <a:rPr lang="en-US" altLang="zh-CN" sz="2800" dirty="0" smtClean="0">
                <a:latin typeface="+mn-ea"/>
              </a:rPr>
              <a:t>3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、酮的相对活性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不同</a:t>
            </a:r>
            <a:r>
              <a:rPr lang="zh-CN" altLang="zh-CN" sz="2800" dirty="0">
                <a:latin typeface="+mn-ea"/>
              </a:rPr>
              <a:t>结构的醛、酮对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反应的活性有明显差异。这种活性受电子效应和空间效应</a:t>
            </a:r>
            <a:r>
              <a:rPr lang="zh-CN" altLang="zh-CN" sz="2800" dirty="0" smtClean="0">
                <a:latin typeface="+mn-ea"/>
              </a:rPr>
              <a:t>两种因素</a:t>
            </a:r>
            <a:r>
              <a:rPr lang="zh-CN" altLang="zh-CN" sz="2800" dirty="0">
                <a:latin typeface="+mn-ea"/>
              </a:rPr>
              <a:t>的影响，并与反应机理有着密切的关系。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酮</a:t>
            </a:r>
            <a:r>
              <a:rPr lang="zh-CN" altLang="zh-CN" sz="2800" dirty="0">
                <a:latin typeface="+mn-ea"/>
              </a:rPr>
              <a:t>和醛的差别是前者羰基碳上多连一个烃基（</a:t>
            </a:r>
            <a:r>
              <a:rPr lang="en-US" altLang="zh-CN" sz="2800" dirty="0">
                <a:latin typeface="+mn-ea"/>
              </a:rPr>
              <a:t>R')</a:t>
            </a:r>
            <a:r>
              <a:rPr lang="zh-CN" altLang="zh-CN" sz="2800" dirty="0">
                <a:latin typeface="+mn-ea"/>
              </a:rPr>
              <a:t>，烃基和氢原子相比是给电子基团，酮</a:t>
            </a:r>
            <a:r>
              <a:rPr lang="zh-CN" altLang="zh-CN" sz="2800" dirty="0" smtClean="0">
                <a:latin typeface="+mn-ea"/>
              </a:rPr>
              <a:t>分子</a:t>
            </a:r>
            <a:r>
              <a:rPr lang="zh-CN" altLang="zh-CN" sz="2800" dirty="0">
                <a:latin typeface="+mn-ea"/>
              </a:rPr>
              <a:t>中烃基的给电子作用将降低羰基碳的电正性，所以不利于亲核试剂（</a:t>
            </a:r>
            <a:r>
              <a:rPr lang="en-US" altLang="zh-CN" sz="2800" dirty="0" smtClean="0">
                <a:latin typeface="+mn-ea"/>
              </a:rPr>
              <a:t>CN-)</a:t>
            </a:r>
            <a:r>
              <a:rPr lang="zh-CN" altLang="zh-CN" sz="2800" dirty="0">
                <a:latin typeface="+mn-ea"/>
              </a:rPr>
              <a:t>对羰基的进攻。</a:t>
            </a:r>
          </a:p>
        </p:txBody>
      </p:sp>
      <p:pic>
        <p:nvPicPr>
          <p:cNvPr id="5121" name="Picture 1" descr="C:\Users\dmt\AppData\Roaming\Tencent\Users\280268031\QQ\WinTemp\RichOle\V_U`U_EWVE$MF7[`EAKTJ9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840" y="4005064"/>
            <a:ext cx="4246416" cy="216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6943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07328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3.</a:t>
            </a:r>
            <a:r>
              <a:rPr lang="zh-CN" altLang="en-US" sz="2800" dirty="0" smtClean="0">
                <a:latin typeface="+mn-ea"/>
              </a:rPr>
              <a:t>自动氧化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在空气中可发生自动氧化，例如，将几滴苯甲醛放在玻璃板上，在空气中暴露几小时后</a:t>
            </a:r>
            <a:r>
              <a:rPr lang="zh-CN" altLang="zh-CN" sz="2800" dirty="0" smtClean="0">
                <a:latin typeface="+mn-ea"/>
              </a:rPr>
              <a:t>，就</a:t>
            </a:r>
            <a:r>
              <a:rPr lang="zh-CN" altLang="zh-CN" sz="2800" dirty="0">
                <a:latin typeface="+mn-ea"/>
              </a:rPr>
              <a:t>会变成苯甲酸晶体。光或</a:t>
            </a:r>
            <a:r>
              <a:rPr lang="zh-CN" altLang="zh-CN" sz="2800" dirty="0" smtClean="0">
                <a:latin typeface="+mn-ea"/>
              </a:rPr>
              <a:t>微</a:t>
            </a:r>
            <a:r>
              <a:rPr lang="zh-CN" altLang="en-US" sz="2800" dirty="0" smtClean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金属</a:t>
            </a:r>
            <a:r>
              <a:rPr lang="zh-CN" altLang="zh-CN" sz="2800" dirty="0">
                <a:latin typeface="+mn-ea"/>
              </a:rPr>
              <a:t>离子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Fe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Co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Ni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 err="1">
                <a:latin typeface="+mn-ea"/>
              </a:rPr>
              <a:t>Mn</a:t>
            </a:r>
            <a:r>
              <a:rPr lang="zh-CN" altLang="zh-CN" sz="2800" dirty="0">
                <a:latin typeface="+mn-ea"/>
              </a:rPr>
              <a:t>等金属离子）对自动氧化有</a:t>
            </a:r>
            <a:r>
              <a:rPr lang="zh-CN" altLang="zh-CN" sz="2800" dirty="0" smtClean="0">
                <a:latin typeface="+mn-ea"/>
              </a:rPr>
              <a:t>催化作用</a:t>
            </a:r>
            <a:r>
              <a:rPr lang="zh-CN" altLang="zh-CN" sz="2800" dirty="0">
                <a:latin typeface="+mn-ea"/>
              </a:rPr>
              <a:t>。其反应过程如下：</a:t>
            </a:r>
          </a:p>
        </p:txBody>
      </p:sp>
      <p:pic>
        <p:nvPicPr>
          <p:cNvPr id="32769" name="Picture 1" descr="C:\Users\dmt\AppData\Roaming\Tencent\Users\280268031\QQ\WinTemp\RichOle\$~HN5W}Z$M6)D57B}XBTS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838430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1272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4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拜耶尔一维立格</a:t>
            </a:r>
            <a:r>
              <a:rPr lang="en-US" altLang="zh-CN" sz="2800" dirty="0">
                <a:latin typeface="+mn-ea"/>
              </a:rPr>
              <a:t>（Baeyer-</a:t>
            </a:r>
            <a:r>
              <a:rPr lang="en-US" altLang="zh-CN" sz="2800" dirty="0" err="1">
                <a:latin typeface="+mn-ea"/>
              </a:rPr>
              <a:t>Villiger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氧化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酮</a:t>
            </a:r>
            <a:r>
              <a:rPr lang="zh-CN" altLang="zh-CN" sz="2800" dirty="0">
                <a:latin typeface="+mn-ea"/>
              </a:rPr>
              <a:t>虽然对很多氧化剂是稳定的，但它可以被过氧酸顺利地氧化成酯，例如</a:t>
            </a:r>
            <a:r>
              <a:rPr lang="en-US" altLang="zh-CN" sz="2800" dirty="0">
                <a:latin typeface="+mn-ea"/>
              </a:rPr>
              <a:t>: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34817" name="Picture 1" descr="C:\Users\dmt\AppData\Roaming\Tencent\Users\280268031\QQ\WinTemp\RichOle\BN1D@]T[QX`HAU_@M4E)A[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8136904" cy="465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3235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08720"/>
            <a:ext cx="81369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实验</a:t>
            </a:r>
            <a:r>
              <a:rPr lang="zh-CN" altLang="zh-CN" sz="2800" dirty="0">
                <a:latin typeface="+mn-ea"/>
              </a:rPr>
              <a:t>证明，在这两种酯中，一种是主要的，究竞以哪种为主，决定于羰基两边不同烃基迁移的难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易顺序。我们知道，基团的这种迁移顺序为:芳基</a:t>
            </a:r>
            <a:r>
              <a:rPr lang="en-US" altLang="zh-CN" sz="2800" dirty="0">
                <a:latin typeface="+mn-ea"/>
              </a:rPr>
              <a:t> &gt; </a:t>
            </a:r>
            <a:r>
              <a:rPr lang="zh-CN" altLang="zh-CN" sz="2800" dirty="0">
                <a:latin typeface="+mn-ea"/>
              </a:rPr>
              <a:t>叔烃基〉仲烃基〉伯烃基</a:t>
            </a:r>
            <a:r>
              <a:rPr lang="en-US" altLang="zh-CN" sz="2800" dirty="0">
                <a:latin typeface="+mn-ea"/>
              </a:rPr>
              <a:t> &gt; </a:t>
            </a:r>
            <a:r>
              <a:rPr lang="zh-CN" altLang="zh-CN" sz="2800" dirty="0">
                <a:latin typeface="+mn-ea"/>
              </a:rPr>
              <a:t>甲基</a:t>
            </a:r>
            <a:r>
              <a:rPr lang="zh-CN" altLang="zh-CN" sz="2800" dirty="0" smtClean="0">
                <a:latin typeface="+mn-ea"/>
              </a:rPr>
              <a:t>。在</a:t>
            </a:r>
            <a:r>
              <a:rPr lang="zh-CN" altLang="zh-CN" sz="2800" dirty="0">
                <a:latin typeface="+mn-ea"/>
              </a:rPr>
              <a:t>芳基中，芳环上有给电子基团优先迁移。从上述反应机理中可以看出，酮分子中被迁移的</a:t>
            </a:r>
            <a:r>
              <a:rPr lang="zh-CN" altLang="zh-CN" sz="2800" dirty="0" smtClean="0">
                <a:latin typeface="+mn-ea"/>
              </a:rPr>
              <a:t>烃基</a:t>
            </a:r>
            <a:r>
              <a:rPr lang="zh-CN" altLang="zh-CN" sz="2800" dirty="0">
                <a:latin typeface="+mn-ea"/>
              </a:rPr>
              <a:t>与氧原子相连，在产物酯中，它是以烷氧基形式存在的，因此在判断不对称酮的氧化产物时</a:t>
            </a:r>
            <a:r>
              <a:rPr lang="zh-CN" altLang="zh-CN" sz="2800" dirty="0" smtClean="0">
                <a:latin typeface="+mn-ea"/>
              </a:rPr>
              <a:t>，只要</a:t>
            </a:r>
            <a:r>
              <a:rPr lang="zh-CN" altLang="zh-CN" sz="2800" dirty="0">
                <a:latin typeface="+mn-ea"/>
              </a:rPr>
              <a:t>比较两个烃基的迁移顺序，哪个烃基优先迁移，就在该烃基和羰基碳之间加上一个氧</a:t>
            </a:r>
            <a:r>
              <a:rPr lang="zh-CN" altLang="zh-CN" sz="2800" dirty="0" smtClean="0">
                <a:latin typeface="+mn-ea"/>
              </a:rPr>
              <a:t>原子</a:t>
            </a:r>
            <a:r>
              <a:rPr lang="zh-CN" altLang="zh-CN" sz="2800" dirty="0">
                <a:latin typeface="+mn-ea"/>
              </a:rPr>
              <a:t>，这样所写出的酯就是该反应的主要氧化产物，例如：</a:t>
            </a:r>
          </a:p>
        </p:txBody>
      </p:sp>
    </p:spTree>
    <p:extLst>
      <p:ext uri="{BB962C8B-B14F-4D97-AF65-F5344CB8AC3E}">
        <p14:creationId xmlns:p14="http://schemas.microsoft.com/office/powerpoint/2010/main" val="22376295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 descr="C:\Users\dmt\AppData\Roaming\Tencent\Users\280268031\QQ\WinTemp\RichOle\RA[A[SG~4[[YW$[$H_QO[L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7704856" cy="665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93838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C:\Users\dmt\AppData\Roaming\Tencent\Users\280268031\QQ\WinTemp\RichOle\B[SH0Q0}LD]O](~{3Q%Y@K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882048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59602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847" y="1186874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五、还原反应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醛、酮的羰基上可以发生多种还原反应，现按产物的不同（醇和烃</a:t>
            </a:r>
            <a:r>
              <a:rPr lang="en-US" altLang="zh-CN" sz="2800" b="1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分成两类介绍。</a:t>
            </a:r>
          </a:p>
          <a:p>
            <a:r>
              <a:rPr lang="en-US" altLang="zh-CN" sz="2800" dirty="0" smtClean="0">
                <a:latin typeface="+mn-ea"/>
              </a:rPr>
              <a:t>    1.</a:t>
            </a:r>
            <a:r>
              <a:rPr lang="zh-CN" altLang="zh-CN" sz="2800" dirty="0" smtClean="0">
                <a:latin typeface="+mn-ea"/>
              </a:rPr>
              <a:t>还原</a:t>
            </a:r>
            <a:r>
              <a:rPr lang="zh-CN" altLang="zh-CN" sz="2800" dirty="0">
                <a:latin typeface="+mn-ea"/>
              </a:rPr>
              <a:t>成</a:t>
            </a:r>
            <a:r>
              <a:rPr lang="zh-CN" altLang="zh-CN" sz="2800" dirty="0" smtClean="0">
                <a:latin typeface="+mn-ea"/>
              </a:rPr>
              <a:t>醇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将</a:t>
            </a:r>
            <a:r>
              <a:rPr lang="zh-CN" altLang="zh-CN" sz="2800" dirty="0">
                <a:latin typeface="+mn-ea"/>
              </a:rPr>
              <a:t>醛、酮还原成醇可以采取多种方法，如催化氢化，用化学还原剂LiAlH</a:t>
            </a:r>
            <a:r>
              <a:rPr lang="zh-CN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、NaBH</a:t>
            </a:r>
            <a:r>
              <a:rPr lang="zh-CN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等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37889" name="Picture 1" descr="C:\Users\dmt\AppData\Roaming\Tencent\Users\280268031\QQ\WinTemp\RichOle\5}}1{DYNTY~0]R~R@ZB@C2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687" y="3131090"/>
            <a:ext cx="4015505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13055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03845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（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en-US" sz="2800" dirty="0">
                <a:latin typeface="+mn-ea"/>
              </a:rPr>
              <a:t>）</a:t>
            </a:r>
            <a:r>
              <a:rPr lang="zh-CN" altLang="zh-CN" sz="2800" dirty="0">
                <a:latin typeface="+mn-ea"/>
              </a:rPr>
              <a:t>催化氢化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、酮在铂、镍等催化剂存在下加氢，生成伯醇或仲醇</a:t>
            </a:r>
            <a:r>
              <a:rPr lang="zh-CN" altLang="zh-CN" sz="2800" dirty="0" smtClean="0">
                <a:latin typeface="+mn-ea"/>
              </a:rPr>
              <a:t>：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38913" name="Picture 1" descr="C:\Users\dmt\AppData\Roaming\Tencent\Users\280268031\QQ\WinTemp\RichOle\XPWDM(ONL0UT]4L`_OD`P@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89636"/>
            <a:ext cx="8936178" cy="407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53280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 descr="C:\Users\dmt\AppData\Roaming\Tencent\Users\280268031\QQ\WinTemp\RichOle\9P35R@)F%6@KSYA4~SO3EH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958809" cy="260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C:\Users\dmt\AppData\Roaming\Tencent\Users\280268031\QQ\WinTemp\RichOle\TO6PWR@C%Z}{N}C{_KY7$3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04" y="2924944"/>
            <a:ext cx="722217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64375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2)用 LiAlH</a:t>
            </a:r>
            <a:r>
              <a:rPr lang="zh-CN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、NaBH</a:t>
            </a:r>
            <a:r>
              <a:rPr lang="zh-CN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 还原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、酮的羰基能被多种化学试剂还原成醇。</a:t>
            </a:r>
            <a:r>
              <a:rPr lang="zh-CN" altLang="zh-CN" sz="2800" dirty="0" smtClean="0">
                <a:latin typeface="+mn-ea"/>
              </a:rPr>
              <a:t>例如</a:t>
            </a:r>
            <a:r>
              <a:rPr lang="en-US" altLang="zh-CN" sz="2800" dirty="0" smtClean="0">
                <a:latin typeface="+mn-ea"/>
              </a:rPr>
              <a:t>Li</a:t>
            </a:r>
            <a:r>
              <a:rPr lang="zh-CN" altLang="zh-CN" sz="2800" dirty="0" smtClean="0">
                <a:latin typeface="+mn-ea"/>
              </a:rPr>
              <a:t>AlH</a:t>
            </a:r>
            <a:r>
              <a:rPr lang="zh-CN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、N</a:t>
            </a:r>
            <a:r>
              <a:rPr lang="zh-CN" altLang="zh-CN" sz="2800" baseline="-250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BH</a:t>
            </a:r>
            <a:r>
              <a:rPr lang="zh-CN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等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40962" name="Picture 2" descr="C:\Users\dmt\AppData\Roaming\Tencent\Users\280268031\QQ\WinTemp\RichOle\2_RZ5(5W0RB~FJDMYUBMNG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68" y="1909859"/>
            <a:ext cx="8709220" cy="461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25690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3524815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这种</a:t>
            </a:r>
            <a:r>
              <a:rPr lang="zh-CN" altLang="zh-CN" sz="2800" dirty="0">
                <a:latin typeface="+mn-ea"/>
              </a:rPr>
              <a:t>还原的本质是一种氢负离子（并不是真正的离子形式，只是带负电的氢）为亲核试剂的羰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基亲核加成反应。LiAlH</a:t>
            </a:r>
            <a:r>
              <a:rPr lang="zh-CN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分子中的四个氢都可被利用，相继与四分子醛作用，</a:t>
            </a:r>
            <a:r>
              <a:rPr lang="zh-CN" altLang="zh-CN" sz="2800" dirty="0" smtClean="0">
                <a:latin typeface="+mn-ea"/>
              </a:rPr>
              <a:t>生成(</a:t>
            </a:r>
            <a:r>
              <a:rPr lang="zh-CN" altLang="zh-CN" sz="2800" dirty="0">
                <a:latin typeface="+mn-ea"/>
              </a:rPr>
              <a:t>RCH</a:t>
            </a:r>
            <a:r>
              <a:rPr lang="zh-CN" altLang="zh-CN" sz="2800" baseline="-25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0)</a:t>
            </a:r>
            <a:r>
              <a:rPr lang="zh-CN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AlLi，后者经水解而得到醇。反应是分两步完成的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41985" name="Picture 1" descr="C:\Users\dmt\AppData\Roaming\Tencent\Users\280268031\QQ\WinTemp\RichOle\F(@VA7]6G[QMQ2%VPIQ7D8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28" y="908720"/>
            <a:ext cx="773060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588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KF{I{8RHO`KB2FC{OM`M9_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8948053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57112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 descr="C:\Users\dmt\AppData\Roaming\Tencent\Users\280268031\QQ\WinTemp\RichOle\)KESVZ2_F65HFI6I)3KJJ$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4" y="620688"/>
            <a:ext cx="902939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15646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931" y="1772816"/>
            <a:ext cx="835292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3</a:t>
            </a:r>
            <a:r>
              <a:rPr lang="zh-CN" altLang="en-US" sz="2800" dirty="0" smtClean="0">
                <a:latin typeface="+mn-ea"/>
              </a:rPr>
              <a:t>）麦尔外因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en-US" sz="2800" dirty="0" smtClean="0">
                <a:latin typeface="+mn-ea"/>
              </a:rPr>
              <a:t>彭多夫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en-US" altLang="zh-CN" sz="2800" dirty="0" err="1" smtClean="0">
                <a:latin typeface="+mn-ea"/>
              </a:rPr>
              <a:t>Meerwein-Ponndorf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en-US" sz="2800" dirty="0" smtClean="0">
                <a:latin typeface="+mn-ea"/>
              </a:rPr>
              <a:t>还原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异丙醇铝一异丙醇的作用下，醛、酮可被还原为醇：</a:t>
            </a:r>
          </a:p>
          <a:p>
            <a:endParaRPr lang="zh-CN" altLang="zh-CN" dirty="0"/>
          </a:p>
        </p:txBody>
      </p:sp>
      <p:pic>
        <p:nvPicPr>
          <p:cNvPr id="44033" name="Picture 1" descr="C:\Users\dmt\AppData\Roaming\Tencent\Users\280268031\QQ\WinTemp\RichOle\G2LCPO@21)IT$(R)}G3ZWR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01008"/>
            <a:ext cx="743609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44398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931" y="692696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该</a:t>
            </a:r>
            <a:r>
              <a:rPr lang="zh-CN" altLang="zh-CN" sz="2800" dirty="0">
                <a:latin typeface="+mn-ea"/>
              </a:rPr>
              <a:t>反应叫做麦尔</a:t>
            </a:r>
            <a:r>
              <a:rPr lang="zh-CN" altLang="zh-CN" sz="2800" dirty="0" smtClean="0">
                <a:latin typeface="+mn-ea"/>
              </a:rPr>
              <a:t>外因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彭多夫</a:t>
            </a:r>
            <a:r>
              <a:rPr lang="zh-CN" altLang="zh-CN" sz="2800" dirty="0">
                <a:latin typeface="+mn-ea"/>
              </a:rPr>
              <a:t>还原。从表面上看，异丙醇是还原剂，它将醛、酮还原成醇，而本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身被氧化为丙酮。但实际上，真正起还原作用的是异丙醇铝。其反应过程如下：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45057" name="Picture 1" descr="C:\Users\dmt\AppData\Roaming\Tencent\Users\280268031\QQ\WinTemp\RichOle\[7Z_VGF0_@~BYRFWDJC9$I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97" y="2564904"/>
            <a:ext cx="7594443" cy="180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8" name="Picture 2" descr="C:\Users\dmt\AppData\Roaming\Tencent\Users\280268031\QQ\WinTemp\RichOle\%))E{(4)UW$JZXA574XN(V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97" y="4509120"/>
            <a:ext cx="762132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41897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 descr="C:\Users\dmt\AppData\Roaming\Tencent\Users\280268031\QQ\WinTemp\RichOle\LMR)L~G4L76`T_MM$I2E3S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1" y="764704"/>
            <a:ext cx="8976739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55833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 descr="C:\Users\dmt\AppData\Roaming\Tencent\Users\280268031\QQ\WinTemp\RichOle\(AL1~OSDSW13)BRPO4}25E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50" y="1152128"/>
            <a:ext cx="8765938" cy="196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6" name="Picture 2" descr="C:\Users\dmt\AppData\Roaming\Tencent\Users\280268031\QQ\WinTemp\RichOle\DM~KA6U)V7{30H0J{A}{C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64" y="3162672"/>
            <a:ext cx="8597632" cy="134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22884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805" y="260648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4)</a:t>
            </a:r>
            <a:r>
              <a:rPr lang="zh-CN" altLang="zh-CN" sz="2800" dirty="0">
                <a:latin typeface="+mn-ea"/>
              </a:rPr>
              <a:t>金属还原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①</a:t>
            </a:r>
            <a:r>
              <a:rPr lang="zh-CN" altLang="zh-CN" sz="2800" dirty="0">
                <a:latin typeface="+mn-ea"/>
              </a:rPr>
              <a:t>单分子</a:t>
            </a:r>
            <a:r>
              <a:rPr lang="zh-CN" altLang="zh-CN" sz="2800" dirty="0" smtClean="0">
                <a:latin typeface="+mn-ea"/>
              </a:rPr>
              <a:t>还原</a:t>
            </a:r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很多</a:t>
            </a:r>
            <a:r>
              <a:rPr lang="zh-CN" altLang="zh-CN" sz="2800" dirty="0">
                <a:latin typeface="+mn-ea"/>
              </a:rPr>
              <a:t>金属，如</a:t>
            </a:r>
            <a:r>
              <a:rPr lang="en-US" altLang="zh-CN" sz="2800" dirty="0">
                <a:latin typeface="+mn-ea"/>
              </a:rPr>
              <a:t>Na(C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H</a:t>
            </a:r>
            <a:r>
              <a:rPr lang="en-US" altLang="zh-CN" sz="2800" baseline="-25000" dirty="0">
                <a:latin typeface="+mn-ea"/>
              </a:rPr>
              <a:t>5</a:t>
            </a:r>
            <a:r>
              <a:rPr lang="en-US" altLang="zh-CN" sz="2800" dirty="0">
                <a:latin typeface="+mn-ea"/>
              </a:rPr>
              <a:t>OH)，F</a:t>
            </a:r>
            <a:r>
              <a:rPr lang="en-US" altLang="zh-CN" sz="2800" baseline="-25000" dirty="0">
                <a:latin typeface="+mn-ea"/>
              </a:rPr>
              <a:t>e</a:t>
            </a:r>
            <a:r>
              <a:rPr lang="en-US" altLang="zh-CN" sz="2800" dirty="0">
                <a:latin typeface="+mn-ea"/>
              </a:rPr>
              <a:t>(CH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en-US" altLang="zh-CN" sz="2800" dirty="0">
                <a:latin typeface="+mn-ea"/>
              </a:rPr>
              <a:t>COOH)</a:t>
            </a:r>
            <a:r>
              <a:rPr lang="zh-CN" altLang="zh-CN" sz="2800" dirty="0">
                <a:latin typeface="+mn-ea"/>
              </a:rPr>
              <a:t>等都能使醛、酮还原为醇</a:t>
            </a:r>
            <a:r>
              <a:rPr lang="zh-CN" altLang="zh-CN" sz="2800" dirty="0" smtClean="0">
                <a:latin typeface="+mn-ea"/>
              </a:rPr>
              <a:t>。例如</a:t>
            </a:r>
            <a:r>
              <a:rPr lang="zh-CN" altLang="zh-CN" sz="2800" dirty="0">
                <a:latin typeface="+mn-ea"/>
              </a:rPr>
              <a:t>：</a:t>
            </a:r>
          </a:p>
        </p:txBody>
      </p:sp>
      <p:pic>
        <p:nvPicPr>
          <p:cNvPr id="48129" name="Picture 1" descr="C:\Users\dmt\AppData\Roaming\Tencent\Users\280268031\QQ\WinTemp\RichOle\B]C@X0HO]P{TZ4N5S[()ES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5"/>
            <a:ext cx="8352928" cy="480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27432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265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②双分子还原</a:t>
            </a:r>
            <a:r>
              <a:rPr lang="en-US" altLang="zh-CN" sz="2800" b="1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偶联还原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酮</a:t>
            </a:r>
            <a:r>
              <a:rPr lang="zh-CN" altLang="zh-CN" sz="2800" dirty="0">
                <a:latin typeface="+mn-ea"/>
              </a:rPr>
              <a:t>与镁、镁汞齐或铝汞齐在苯等非质子溶剂中反应后水解</a:t>
            </a:r>
            <a:r>
              <a:rPr lang="zh-CN" altLang="zh-CN" sz="2800" dirty="0" smtClean="0">
                <a:latin typeface="+mn-ea"/>
              </a:rPr>
              <a:t>，主要</a:t>
            </a:r>
            <a:r>
              <a:rPr lang="zh-CN" altLang="zh-CN" sz="2800" dirty="0">
                <a:latin typeface="+mn-ea"/>
              </a:rPr>
              <a:t>得到双分子还原产物。</a:t>
            </a:r>
          </a:p>
        </p:txBody>
      </p:sp>
      <p:pic>
        <p:nvPicPr>
          <p:cNvPr id="49153" name="Picture 1" descr="C:\Users\dmt\AppData\Roaming\Tencent\Users\280268031\QQ\WinTemp\RichOle\H}6JKM%S[D@D8M(3{EL]Y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32977"/>
            <a:ext cx="7361094" cy="393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4" name="Picture 2" descr="C:\Users\dmt\AppData\Roaming\Tencent\Users\280268031\QQ\WinTemp\RichOle\X7GN9U}MAL7GFH1%C@KXVS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815" y="5661248"/>
            <a:ext cx="3836401" cy="116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49584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80728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latin typeface="+mn-ea"/>
              </a:rPr>
              <a:t>    2.</a:t>
            </a:r>
            <a:r>
              <a:rPr lang="zh-CN" altLang="zh-CN" sz="2800" dirty="0" smtClean="0">
                <a:latin typeface="+mn-ea"/>
              </a:rPr>
              <a:t>还原</a:t>
            </a:r>
            <a:r>
              <a:rPr lang="zh-CN" altLang="zh-CN" sz="2800" dirty="0">
                <a:latin typeface="+mn-ea"/>
              </a:rPr>
              <a:t>为亚</a:t>
            </a:r>
            <a:r>
              <a:rPr lang="zh-CN" altLang="zh-CN" sz="2800" dirty="0" smtClean="0">
                <a:latin typeface="+mn-ea"/>
              </a:rPr>
              <a:t>甲基</a:t>
            </a:r>
            <a:endParaRPr lang="en-US" altLang="zh-CN" sz="2800" dirty="0" smtClean="0">
              <a:latin typeface="+mn-ea"/>
            </a:endParaRPr>
          </a:p>
          <a:p>
            <a:pPr lvl="0"/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</a:t>
            </a:r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克莱门森</a:t>
            </a:r>
            <a:r>
              <a:rPr lang="zh-CN" altLang="zh-CN" sz="2800" dirty="0">
                <a:latin typeface="+mn-ea"/>
              </a:rPr>
              <a:t>(Clemmensen)还原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、酮在锌汞齐和浓盐酸作用下，可被还原为烃，羰基变为亚甲基，</a:t>
            </a:r>
            <a:r>
              <a:rPr lang="zh-CN" altLang="zh-CN" sz="2800" dirty="0" smtClean="0">
                <a:latin typeface="+mn-ea"/>
              </a:rPr>
              <a:t>例如</a:t>
            </a:r>
            <a:r>
              <a:rPr lang="zh-CN" altLang="en-US" sz="2800" dirty="0" smtClean="0">
                <a:latin typeface="+mn-ea"/>
              </a:rPr>
              <a:t>：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50177" name="Picture 1" descr="C:\Users\dmt\AppData\Roaming\Tencent\Users\280268031\QQ\WinTemp\RichOle\]$9ZTFMV{H}RLVZ_EO[ZN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869496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4117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24744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+mn-ea"/>
              </a:rPr>
              <a:t>   （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乌尔夫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基日聂尔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Wolff-</a:t>
            </a:r>
            <a:r>
              <a:rPr lang="en-US" altLang="zh-CN" sz="2800" dirty="0" err="1">
                <a:latin typeface="+mn-ea"/>
              </a:rPr>
              <a:t>Kishner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还原和</a:t>
            </a:r>
            <a:r>
              <a:rPr lang="zh-CN" altLang="zh-CN" sz="2800" b="1" dirty="0">
                <a:latin typeface="+mn-ea"/>
              </a:rPr>
              <a:t>黄鸣龙改进法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、酮在碱性条件及高温、高压釜或封管中与肼反应，羰基也被还原为亚甲基，这种反应</a:t>
            </a:r>
            <a:r>
              <a:rPr lang="zh-CN" altLang="zh-CN" sz="2800" dirty="0" smtClean="0">
                <a:latin typeface="+mn-ea"/>
              </a:rPr>
              <a:t>叫做乌尔夫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基日聂尔</a:t>
            </a:r>
            <a:r>
              <a:rPr lang="zh-CN" altLang="zh-CN" sz="2800" dirty="0">
                <a:latin typeface="+mn-ea"/>
              </a:rPr>
              <a:t>还原。</a:t>
            </a:r>
          </a:p>
        </p:txBody>
      </p:sp>
      <p:pic>
        <p:nvPicPr>
          <p:cNvPr id="51201" name="Picture 1" descr="C:\Users\dmt\AppData\Roaming\Tencent\Users\280268031\QQ\WinTemp\RichOle\8ZBJ_5L313[TO(36MF6%}V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17032"/>
            <a:ext cx="683697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76209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该</a:t>
            </a:r>
            <a:r>
              <a:rPr lang="zh-CN" altLang="zh-CN" sz="2800" dirty="0">
                <a:latin typeface="+mn-ea"/>
              </a:rPr>
              <a:t>法的缺点是需要高压封管和无水肼原料，反应时间长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产率不太高。</a:t>
            </a:r>
            <a:r>
              <a:rPr lang="en-US" altLang="zh-CN" sz="2800" dirty="0">
                <a:latin typeface="+mn-ea"/>
              </a:rPr>
              <a:t>1946</a:t>
            </a:r>
            <a:r>
              <a:rPr lang="zh-CN" altLang="zh-CN" sz="2800" dirty="0">
                <a:latin typeface="+mn-ea"/>
              </a:rPr>
              <a:t>年,我国著名</a:t>
            </a:r>
            <a:r>
              <a:rPr lang="zh-CN" altLang="zh-CN" sz="2800" dirty="0" smtClean="0">
                <a:latin typeface="+mn-ea"/>
              </a:rPr>
              <a:t>化学家</a:t>
            </a:r>
            <a:r>
              <a:rPr lang="zh-CN" altLang="zh-CN" sz="2800" dirty="0">
                <a:latin typeface="+mn-ea"/>
              </a:rPr>
              <a:t>黄鸣龙在使用这个方法的过程中，对反应条件进行了改进，他将醛、酮、氢氧化钠、肼的</a:t>
            </a:r>
            <a:r>
              <a:rPr lang="zh-CN" altLang="zh-CN" sz="2800" dirty="0" smtClean="0">
                <a:latin typeface="+mn-ea"/>
              </a:rPr>
              <a:t>水溶液</a:t>
            </a:r>
            <a:r>
              <a:rPr lang="zh-CN" altLang="zh-CN" sz="2800" dirty="0">
                <a:latin typeface="+mn-ea"/>
              </a:rPr>
              <a:t>和一个高沸点水溶性溶剂（如二缩乙二醇）一起加热，醛、酮变成腙。然后将水和过量的</a:t>
            </a:r>
            <a:r>
              <a:rPr lang="zh-CN" altLang="zh-CN" sz="2800" dirty="0" smtClean="0">
                <a:latin typeface="+mn-ea"/>
              </a:rPr>
              <a:t>肼蒸</a:t>
            </a:r>
            <a:r>
              <a:rPr lang="zh-CN" altLang="zh-CN" sz="2800" dirty="0">
                <a:latin typeface="+mn-ea"/>
              </a:rPr>
              <a:t>出，当达到腙的分解温度（</a:t>
            </a:r>
            <a:r>
              <a:rPr lang="en-US" altLang="zh-CN" sz="2800" dirty="0" smtClean="0">
                <a:latin typeface="+mn-ea"/>
              </a:rPr>
              <a:t>195°C~200</a:t>
            </a:r>
            <a:r>
              <a:rPr lang="en-US" altLang="zh-CN" sz="2800" dirty="0" smtClean="0">
                <a:latin typeface="+mn-ea"/>
              </a:rPr>
              <a:t>°C)</a:t>
            </a:r>
            <a:r>
              <a:rPr lang="zh-CN" altLang="zh-CN" sz="2800" dirty="0">
                <a:latin typeface="+mn-ea"/>
              </a:rPr>
              <a:t>时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en-US" sz="2800" dirty="0" smtClean="0">
                <a:latin typeface="+mn-ea"/>
              </a:rPr>
              <a:t>再回</a:t>
            </a:r>
            <a:r>
              <a:rPr lang="zh-CN" altLang="zh-CN" sz="2800" dirty="0" smtClean="0">
                <a:latin typeface="+mn-ea"/>
              </a:rPr>
              <a:t>流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 smtClean="0">
                <a:latin typeface="+mn-ea"/>
              </a:rPr>
              <a:t>小</a:t>
            </a:r>
            <a:r>
              <a:rPr lang="zh-CN" altLang="en-US" sz="2800" dirty="0" smtClean="0">
                <a:latin typeface="+mn-ea"/>
              </a:rPr>
              <a:t>时。</a:t>
            </a:r>
            <a:r>
              <a:rPr lang="zh-CN" altLang="zh-CN" sz="2800" dirty="0" smtClean="0">
                <a:latin typeface="+mn-ea"/>
              </a:rPr>
              <a:t>这样</a:t>
            </a:r>
            <a:r>
              <a:rPr lang="zh-CN" altLang="zh-CN" sz="2800" dirty="0">
                <a:latin typeface="+mn-ea"/>
              </a:rPr>
              <a:t>反应可直接在</a:t>
            </a:r>
            <a:r>
              <a:rPr lang="zh-CN" altLang="zh-CN" sz="2800" dirty="0" smtClean="0">
                <a:latin typeface="+mn-ea"/>
              </a:rPr>
              <a:t>常压下</a:t>
            </a:r>
            <a:r>
              <a:rPr lang="zh-CN" altLang="zh-CN" sz="2800" dirty="0">
                <a:latin typeface="+mn-ea"/>
              </a:rPr>
              <a:t>进行，时间大大缩短，产率很高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而且可以使用便宜的含水肼，例如</a:t>
            </a:r>
            <a:r>
              <a:rPr lang="en-US" altLang="zh-CN" sz="2800" b="1" dirty="0">
                <a:latin typeface="+mn-ea"/>
              </a:rPr>
              <a:t>:</a:t>
            </a:r>
            <a:endParaRPr lang="zh-CN" altLang="zh-CN" sz="2800" dirty="0">
              <a:latin typeface="+mn-ea"/>
            </a:endParaRPr>
          </a:p>
          <a:p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pic>
        <p:nvPicPr>
          <p:cNvPr id="52225" name="Picture 1" descr="C:\Users\dmt\AppData\Roaming\Tencent\Users\280268031\QQ\WinTemp\RichOle\`]EKD86255YXRVTK%F`R[I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6753183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153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88035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+mn-ea"/>
              </a:rPr>
              <a:t>    （</a:t>
            </a:r>
            <a:r>
              <a:rPr lang="en-US" altLang="zh-CN" sz="2800" dirty="0" smtClean="0">
                <a:latin typeface="+mn-ea"/>
              </a:rPr>
              <a:t>4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平衡常数</a:t>
            </a:r>
            <a:r>
              <a:rPr lang="zh-CN" altLang="zh-CN" sz="2800" dirty="0">
                <a:latin typeface="+mn-ea"/>
              </a:rPr>
              <a:t>及反应范围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前</a:t>
            </a:r>
            <a:r>
              <a:rPr lang="zh-CN" altLang="zh-CN" sz="2800" dirty="0">
                <a:latin typeface="+mn-ea"/>
              </a:rPr>
              <a:t>已述及，醛、酮和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的反应是可逆的，表</a:t>
            </a:r>
            <a:r>
              <a:rPr lang="en-US" altLang="zh-CN" sz="2800" dirty="0">
                <a:latin typeface="+mn-ea"/>
              </a:rPr>
              <a:t>11-2</a:t>
            </a:r>
            <a:r>
              <a:rPr lang="zh-CN" altLang="zh-CN" sz="2800" dirty="0">
                <a:latin typeface="+mn-ea"/>
              </a:rPr>
              <a:t>列出了几种醛、酮与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反应的</a:t>
            </a:r>
            <a:r>
              <a:rPr lang="zh-CN" altLang="zh-CN" sz="2800" dirty="0" smtClean="0">
                <a:latin typeface="+mn-ea"/>
              </a:rPr>
              <a:t>平衡常数</a:t>
            </a:r>
            <a:r>
              <a:rPr lang="zh-CN" altLang="zh-CN" sz="2800" dirty="0">
                <a:latin typeface="+mn-ea"/>
              </a:rPr>
              <a:t>值。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平衡常数</a:t>
            </a:r>
            <a:r>
              <a:rPr lang="zh-CN" altLang="zh-CN" sz="2800" dirty="0">
                <a:latin typeface="+mn-ea"/>
              </a:rPr>
              <a:t>的大小是醛、酮反应活性高低的反映。平衡常数大，反应活性</a:t>
            </a:r>
            <a:r>
              <a:rPr lang="zh-CN" altLang="zh-CN" sz="2800" dirty="0" smtClean="0">
                <a:latin typeface="+mn-ea"/>
              </a:rPr>
              <a:t>高</a:t>
            </a:r>
            <a:r>
              <a:rPr lang="zh-CN" altLang="en-US" sz="2800" dirty="0" smtClean="0">
                <a:latin typeface="+mn-ea"/>
              </a:rPr>
              <a:t>；</a:t>
            </a:r>
            <a:r>
              <a:rPr lang="zh-CN" altLang="zh-CN" sz="2800" dirty="0" smtClean="0">
                <a:latin typeface="+mn-ea"/>
              </a:rPr>
              <a:t>平衡常数</a:t>
            </a:r>
            <a:r>
              <a:rPr lang="zh-CN" altLang="zh-CN" sz="2800" dirty="0">
                <a:latin typeface="+mn-ea"/>
              </a:rPr>
              <a:t>小，</a:t>
            </a:r>
            <a:r>
              <a:rPr lang="zh-CN" altLang="zh-CN" sz="2800" dirty="0" smtClean="0">
                <a:latin typeface="+mn-ea"/>
              </a:rPr>
              <a:t>反应</a:t>
            </a:r>
            <a:r>
              <a:rPr lang="zh-CN" altLang="zh-CN" sz="2800" dirty="0">
                <a:latin typeface="+mn-ea"/>
              </a:rPr>
              <a:t>活性低。平衡常数小于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，则可认为不发生反应。表</a:t>
            </a:r>
            <a:r>
              <a:rPr lang="en-US" altLang="zh-CN" sz="2800" dirty="0">
                <a:latin typeface="+mn-ea"/>
              </a:rPr>
              <a:t>11-2</a:t>
            </a:r>
            <a:r>
              <a:rPr lang="zh-CN" altLang="zh-CN" sz="2800" dirty="0">
                <a:latin typeface="+mn-ea"/>
              </a:rPr>
              <a:t>所列数据与前面讨论过的醛、酮</a:t>
            </a:r>
            <a:r>
              <a:rPr lang="zh-CN" altLang="zh-CN" sz="2800" dirty="0" smtClean="0">
                <a:latin typeface="+mn-ea"/>
              </a:rPr>
              <a:t>相对</a:t>
            </a:r>
            <a:r>
              <a:rPr lang="zh-CN" altLang="zh-CN" sz="2800" dirty="0">
                <a:latin typeface="+mn-ea"/>
              </a:rPr>
              <a:t>活性（亲核加成）规律是一致的。从表</a:t>
            </a:r>
            <a:r>
              <a:rPr lang="en-US" altLang="zh-CN" sz="2800" dirty="0">
                <a:latin typeface="+mn-ea"/>
              </a:rPr>
              <a:t>11-2</a:t>
            </a:r>
            <a:r>
              <a:rPr lang="zh-CN" altLang="zh-CN" sz="2800" dirty="0">
                <a:latin typeface="+mn-ea"/>
              </a:rPr>
              <a:t>可以看出，醛都能和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发生加</a:t>
            </a:r>
            <a:r>
              <a:rPr lang="zh-CN" altLang="zh-CN" sz="2800" dirty="0" smtClean="0">
                <a:latin typeface="+mn-ea"/>
              </a:rPr>
              <a:t>成</a:t>
            </a:r>
            <a:r>
              <a:rPr lang="zh-CN" altLang="en-US" sz="2800" dirty="0" smtClean="0">
                <a:latin typeface="+mn-ea"/>
              </a:rPr>
              <a:t>；</a:t>
            </a:r>
            <a:r>
              <a:rPr lang="zh-CN" altLang="zh-CN" sz="2800" dirty="0" smtClean="0">
                <a:latin typeface="+mn-ea"/>
              </a:rPr>
              <a:t>而</a:t>
            </a:r>
            <a:r>
              <a:rPr lang="zh-CN" altLang="zh-CN" sz="2800" dirty="0">
                <a:latin typeface="+mn-ea"/>
              </a:rPr>
              <a:t>对酮</a:t>
            </a:r>
            <a:r>
              <a:rPr lang="zh-CN" altLang="zh-CN" sz="2800" dirty="0" smtClean="0">
                <a:latin typeface="+mn-ea"/>
              </a:rPr>
              <a:t>来说</a:t>
            </a:r>
            <a:r>
              <a:rPr lang="zh-CN" altLang="zh-CN" sz="2800" dirty="0">
                <a:latin typeface="+mn-ea"/>
              </a:rPr>
              <a:t>，只有脂肪甲基酮能和</a:t>
            </a:r>
            <a:r>
              <a:rPr lang="en-US" altLang="zh-CN" sz="2800" dirty="0">
                <a:latin typeface="+mn-ea"/>
              </a:rPr>
              <a:t>HCN</a:t>
            </a:r>
            <a:r>
              <a:rPr lang="zh-CN" altLang="zh-CN" sz="2800" dirty="0">
                <a:latin typeface="+mn-ea"/>
              </a:rPr>
              <a:t>反应，其他酮都不反应（因为平衡常数太小）。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849871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 descr="C:\Users\dmt\AppData\Roaming\Tencent\Users\280268031\QQ\WinTemp\RichOle\X_$}_UNZV[{KM5R51J0`B8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2656"/>
            <a:ext cx="9027397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03958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22191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3)</a:t>
            </a:r>
            <a:r>
              <a:rPr lang="zh-CN" altLang="zh-CN" sz="2800" dirty="0">
                <a:latin typeface="+mn-ea"/>
              </a:rPr>
              <a:t>硫代缩醛、酮还原法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、酮在酸性条件下可与硫醇作用生成硫代缩醛、酮，硫代缩醛、酮在兰尼镍存在下氢化</a:t>
            </a:r>
            <a:r>
              <a:rPr lang="zh-CN" altLang="zh-CN" sz="2800" dirty="0" smtClean="0">
                <a:latin typeface="+mn-ea"/>
              </a:rPr>
              <a:t>脱硫</a:t>
            </a:r>
            <a:r>
              <a:rPr lang="zh-CN" altLang="zh-CN" sz="2800" dirty="0">
                <a:latin typeface="+mn-ea"/>
              </a:rPr>
              <a:t>使之还原为亚甲基。该反应可</a:t>
            </a:r>
            <a:r>
              <a:rPr lang="zh-CN" altLang="zh-CN" sz="2800" dirty="0" smtClean="0">
                <a:latin typeface="+mn-ea"/>
              </a:rPr>
              <a:t>适用于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饱和醛、酮，反应中不受碳碳双键影响。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54273" name="Picture 1" descr="C:\Users\dmt\AppData\Roaming\Tencent\Users\280268031\QQ\WinTemp\RichOle\E{T`KAM53698ETLXA7Z)O]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3312526"/>
            <a:ext cx="7909595" cy="242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1333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0510" y="692696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3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歧化反应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没有</a:t>
            </a:r>
            <a:r>
              <a:rPr lang="el-GR" altLang="zh-CN" sz="2800" dirty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的醛与浓碱共热，生成等摩尔的相应醇和羧酸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55297" name="Picture 1" descr="C:\Users\dmt\AppData\Roaming\Tencent\Users\280268031\QQ\WinTemp\RichOle\U%]E@WQWC9~$M1IK`N){GQ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727" y="2246011"/>
            <a:ext cx="5579593" cy="197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8" name="Picture 2" descr="C:\Users\dmt\AppData\Roaming\Tencent\Users\280268031\QQ\WinTemp\RichOle\4NILHO2RVP(NY%H2CCET`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365104"/>
            <a:ext cx="901951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36072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0510" y="692696"/>
            <a:ext cx="82089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这</a:t>
            </a:r>
            <a:r>
              <a:rPr lang="zh-CN" altLang="zh-CN" sz="2800" dirty="0">
                <a:latin typeface="+mn-ea"/>
              </a:rPr>
              <a:t>类反应是康尼查罗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err="1" smtClean="0">
                <a:latin typeface="+mn-ea"/>
              </a:rPr>
              <a:t>S.Cannizzaro</a:t>
            </a:r>
            <a:r>
              <a:rPr lang="en-US" altLang="zh-CN" sz="2800" dirty="0">
                <a:latin typeface="+mn-ea"/>
              </a:rPr>
              <a:t>, 1826—1910)</a:t>
            </a:r>
            <a:r>
              <a:rPr lang="zh-CN" altLang="zh-CN" sz="2800" dirty="0">
                <a:latin typeface="+mn-ea"/>
              </a:rPr>
              <a:t>于</a:t>
            </a:r>
            <a:r>
              <a:rPr lang="en-US" altLang="zh-CN" sz="2800" dirty="0">
                <a:latin typeface="+mn-ea"/>
              </a:rPr>
              <a:t>1853</a:t>
            </a:r>
            <a:r>
              <a:rPr lang="zh-CN" altLang="zh-CN" sz="2800" dirty="0">
                <a:latin typeface="+mn-ea"/>
              </a:rPr>
              <a:t>年首先发现的，故称为康尼查罗</a:t>
            </a:r>
            <a:r>
              <a:rPr lang="zh-CN" altLang="zh-CN" sz="2800" dirty="0" smtClean="0">
                <a:latin typeface="+mn-ea"/>
              </a:rPr>
              <a:t>反应</a:t>
            </a:r>
            <a:r>
              <a:rPr lang="zh-CN" altLang="zh-CN" sz="2800" dirty="0">
                <a:latin typeface="+mn-ea"/>
              </a:rPr>
              <a:t>，也叫做歧化反应。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歧化反应</a:t>
            </a:r>
            <a:r>
              <a:rPr lang="zh-CN" altLang="zh-CN" sz="2800" dirty="0">
                <a:latin typeface="+mn-ea"/>
              </a:rPr>
              <a:t>的机理如下：</a:t>
            </a:r>
          </a:p>
          <a:p>
            <a:endParaRPr lang="zh-CN" altLang="zh-CN" dirty="0"/>
          </a:p>
        </p:txBody>
      </p:sp>
      <p:pic>
        <p:nvPicPr>
          <p:cNvPr id="56321" name="Picture 1" descr="C:\Users\dmt\AppData\Roaming\Tencent\Users\280268031\QQ\WinTemp\RichOle\E_(WZJILYURI9SOAOU6%C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95550"/>
            <a:ext cx="7200800" cy="415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27218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 descr="C:\Users\dmt\AppData\Roaming\Tencent\Users\280268031\QQ\WinTemp\RichOle\%$E7(IG8P{55GWA_06{}_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530"/>
            <a:ext cx="8208912" cy="6775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49675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 descr="C:\Users\dmt\AppData\Roaming\Tencent\Users\280268031\QQ\WinTemp\RichOle\9X68VO96)U2BZ9(ZTEIYBY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6094"/>
            <a:ext cx="8208912" cy="670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53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7" y="620688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六、其他</a:t>
            </a:r>
            <a:r>
              <a:rPr lang="zh-CN" altLang="zh-CN" sz="2800" b="1" dirty="0" smtClean="0">
                <a:latin typeface="+mn-ea"/>
              </a:rPr>
              <a:t>反应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维狄希（</a:t>
            </a:r>
            <a:r>
              <a:rPr lang="en-US" altLang="zh-CN" sz="2800" dirty="0">
                <a:latin typeface="+mn-ea"/>
              </a:rPr>
              <a:t>Wittig</a:t>
            </a:r>
            <a:r>
              <a:rPr lang="zh-CN" altLang="zh-CN" sz="2800" dirty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反</a:t>
            </a:r>
            <a:r>
              <a:rPr lang="zh-CN" altLang="en-US" sz="2800" dirty="0" smtClean="0">
                <a:latin typeface="+mn-ea"/>
              </a:rPr>
              <a:t>应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en-US" altLang="zh-CN" sz="2800" dirty="0" smtClean="0">
                <a:latin typeface="+mn-ea"/>
              </a:rPr>
              <a:t>1954</a:t>
            </a:r>
            <a:r>
              <a:rPr lang="zh-CN" altLang="zh-CN" sz="2800" dirty="0" smtClean="0">
                <a:latin typeface="+mn-ea"/>
              </a:rPr>
              <a:t>年</a:t>
            </a:r>
            <a:r>
              <a:rPr lang="zh-CN" altLang="zh-CN" sz="2800" dirty="0">
                <a:latin typeface="+mn-ea"/>
              </a:rPr>
              <a:t>维狄希发表了一个由醛、酮合成烯的新方法，即由醛、酮与维狄希试剂作用</a:t>
            </a:r>
            <a:r>
              <a:rPr lang="zh-CN" altLang="zh-CN" sz="2800" dirty="0" smtClean="0">
                <a:latin typeface="+mn-ea"/>
              </a:rPr>
              <a:t>脱去</a:t>
            </a:r>
            <a:r>
              <a:rPr lang="zh-CN" altLang="en-US" sz="2800" dirty="0">
                <a:latin typeface="+mn-ea"/>
              </a:rPr>
              <a:t>三</a:t>
            </a:r>
            <a:r>
              <a:rPr lang="zh-CN" altLang="zh-CN" sz="2800" dirty="0" smtClean="0">
                <a:latin typeface="+mn-ea"/>
              </a:rPr>
              <a:t>苯基</a:t>
            </a:r>
            <a:r>
              <a:rPr lang="zh-CN" altLang="zh-CN" sz="2800" dirty="0">
                <a:latin typeface="+mn-ea"/>
              </a:rPr>
              <a:t>氧磷生成烯的反应，该反应被称做</a:t>
            </a:r>
            <a:r>
              <a:rPr lang="zh-CN" altLang="zh-CN" sz="2800" b="1" dirty="0">
                <a:latin typeface="+mn-ea"/>
              </a:rPr>
              <a:t>维狄希反应。</a:t>
            </a:r>
            <a:r>
              <a:rPr lang="en-US" altLang="zh-CN" sz="2800" dirty="0">
                <a:latin typeface="+mn-ea"/>
              </a:rPr>
              <a:t>[G. F. K. Wittig( 1897—1987)</a:t>
            </a:r>
            <a:r>
              <a:rPr lang="zh-CN" altLang="zh-CN" sz="2800" dirty="0">
                <a:latin typeface="+mn-ea"/>
              </a:rPr>
              <a:t>出生于</a:t>
            </a:r>
            <a:r>
              <a:rPr lang="zh-CN" altLang="zh-CN" sz="2800" dirty="0" smtClean="0">
                <a:latin typeface="+mn-ea"/>
              </a:rPr>
              <a:t>德国</a:t>
            </a:r>
            <a:r>
              <a:rPr lang="zh-CN" altLang="zh-CN" sz="2800" dirty="0">
                <a:latin typeface="+mn-ea"/>
              </a:rPr>
              <a:t>，他是</a:t>
            </a:r>
            <a:r>
              <a:rPr lang="en-US" altLang="zh-CN" sz="2800" dirty="0">
                <a:latin typeface="+mn-ea"/>
              </a:rPr>
              <a:t>Heidelberg</a:t>
            </a:r>
            <a:r>
              <a:rPr lang="zh-CN" altLang="zh-CN" sz="2800" dirty="0">
                <a:latin typeface="+mn-ea"/>
              </a:rPr>
              <a:t>大学化学教授，从事有机磷的研究工作，由于其工作的出色成绩与</a:t>
            </a:r>
            <a:r>
              <a:rPr lang="en-US" altLang="zh-CN" sz="2800" dirty="0">
                <a:latin typeface="+mn-ea"/>
              </a:rPr>
              <a:t>H. </a:t>
            </a:r>
            <a:r>
              <a:rPr lang="en-US" altLang="zh-CN" sz="2800" dirty="0" err="1" smtClean="0">
                <a:latin typeface="+mn-ea"/>
              </a:rPr>
              <a:t>C.Brown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有机硼研究）共同获</a:t>
            </a:r>
            <a:r>
              <a:rPr lang="en-US" altLang="zh-CN" sz="2800" dirty="0">
                <a:latin typeface="+mn-ea"/>
              </a:rPr>
              <a:t>1979</a:t>
            </a:r>
            <a:r>
              <a:rPr lang="zh-CN" altLang="zh-CN" sz="2800" dirty="0">
                <a:latin typeface="+mn-ea"/>
              </a:rPr>
              <a:t>年</a:t>
            </a:r>
            <a:r>
              <a:rPr lang="en-US" altLang="zh-CN" sz="2800" dirty="0">
                <a:latin typeface="+mn-ea"/>
              </a:rPr>
              <a:t>Nobel</a:t>
            </a:r>
            <a:r>
              <a:rPr lang="zh-CN" altLang="zh-CN" sz="2800" dirty="0">
                <a:latin typeface="+mn-ea"/>
              </a:rPr>
              <a:t>化学奖</a:t>
            </a:r>
            <a:r>
              <a:rPr lang="en-US" altLang="zh-CN" sz="2800" dirty="0" smtClean="0">
                <a:latin typeface="+mn-ea"/>
              </a:rPr>
              <a:t>。]</a:t>
            </a:r>
            <a:endParaRPr lang="zh-CN" altLang="zh-CN" sz="2800" dirty="0">
              <a:latin typeface="+mn-ea"/>
            </a:endParaRPr>
          </a:p>
        </p:txBody>
      </p:sp>
      <p:sp>
        <p:nvSpPr>
          <p:cNvPr id="3" name="AutoShape 1" descr="C:\Users\dmt\AppData\Roaming\Tencent\Users\280268031\QQ\WinTemp\RichOle\R`SS07637A4~Z)5AE{FT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81128"/>
            <a:ext cx="746877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108340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86301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)维狄希试剂的制备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卤</a:t>
            </a:r>
            <a:r>
              <a:rPr lang="zh-CN" altLang="zh-CN" sz="2800" dirty="0">
                <a:latin typeface="+mn-ea"/>
              </a:rPr>
              <a:t>代烃是制备维狄希试剂的主要原料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三</a:t>
            </a:r>
            <a:r>
              <a:rPr lang="zh-CN" altLang="zh-CN" sz="2800" dirty="0">
                <a:latin typeface="+mn-ea"/>
              </a:rPr>
              <a:t>苯基膦作为亲核试剂首先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zh-CN" altLang="en-US" sz="2800" dirty="0" smtClean="0">
                <a:latin typeface="+mn-ea"/>
              </a:rPr>
              <a:t>卤</a:t>
            </a:r>
            <a:r>
              <a:rPr lang="zh-CN" altLang="zh-CN" sz="2800" dirty="0" smtClean="0">
                <a:latin typeface="+mn-ea"/>
              </a:rPr>
              <a:t>代</a:t>
            </a:r>
            <a:r>
              <a:rPr lang="zh-CN" altLang="zh-CN" sz="2800" dirty="0">
                <a:latin typeface="+mn-ea"/>
              </a:rPr>
              <a:t>烃发生亲核取代</a:t>
            </a:r>
            <a:r>
              <a:rPr lang="zh-CN" altLang="zh-CN" sz="2800" dirty="0" smtClean="0">
                <a:latin typeface="+mn-ea"/>
              </a:rPr>
              <a:t>生成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盐</a:t>
            </a:r>
            <a:r>
              <a:rPr lang="zh-CN" altLang="zh-CN" sz="2800" dirty="0">
                <a:latin typeface="+mn-ea"/>
              </a:rPr>
              <a:t>，后者在正丁基锂作用下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en-US" sz="2800" dirty="0">
                <a:latin typeface="+mn-ea"/>
              </a:rPr>
              <a:t>脱</a:t>
            </a:r>
            <a:r>
              <a:rPr lang="en-US" altLang="zh-CN" sz="2800" dirty="0" smtClean="0">
                <a:latin typeface="+mn-ea"/>
              </a:rPr>
              <a:t>HX</a:t>
            </a:r>
            <a:r>
              <a:rPr lang="zh-CN" altLang="zh-CN" sz="2800" dirty="0">
                <a:latin typeface="+mn-ea"/>
              </a:rPr>
              <a:t>得到维狄希试剂。其音译称为磷叶立德（</a:t>
            </a:r>
            <a:r>
              <a:rPr lang="en-US" altLang="zh-CN" sz="2800" dirty="0" err="1" smtClean="0">
                <a:latin typeface="+mn-ea"/>
              </a:rPr>
              <a:t>ylide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，具有</a:t>
            </a:r>
            <a:r>
              <a:rPr lang="zh-CN" altLang="zh-CN" sz="2800" dirty="0" smtClean="0">
                <a:latin typeface="+mn-ea"/>
              </a:rPr>
              <a:t>内</a:t>
            </a:r>
            <a:r>
              <a:rPr lang="en-US" altLang="zh-CN" sz="2800" dirty="0" smtClean="0">
                <a:latin typeface="+mn-ea"/>
              </a:rPr>
              <a:t>  </a:t>
            </a:r>
            <a:r>
              <a:rPr lang="zh-CN" altLang="zh-CN" sz="2800" dirty="0" smtClean="0">
                <a:latin typeface="+mn-ea"/>
              </a:rPr>
              <a:t>盐</a:t>
            </a:r>
            <a:r>
              <a:rPr lang="zh-CN" altLang="zh-CN" sz="2800" dirty="0">
                <a:latin typeface="+mn-ea"/>
              </a:rPr>
              <a:t>的结构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sp>
        <p:nvSpPr>
          <p:cNvPr id="3" name="AutoShape 1" descr="C:\Users\dmt\AppData\Roaming\Tencent\Users\280268031\QQ\WinTemp\RichOle\NA%7VY~R`)6%EIBY9&gt;HPW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0437"/>
            <a:ext cx="6181424" cy="203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41" name="Picture 1" descr="C:\Users\dmt\AppData\Roaming\Tencent\Users\280268031\QQ\WinTemp\RichOle\)FF9FWMY6_F@12_GTF]DH]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719" y="4509120"/>
            <a:ext cx="448049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2" name="Picture 2" descr="C:\Users\dmt\AppData\Roaming\Tencent\Users\280268031\QQ\WinTemp\RichOle\2PXV%}]GUCHAYOX%_XM{H$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19809"/>
            <a:ext cx="288032" cy="45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222721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21030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)维狄希反应的机理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维狄希</a:t>
            </a:r>
            <a:r>
              <a:rPr lang="zh-CN" altLang="zh-CN" sz="2800" dirty="0">
                <a:latin typeface="+mn-ea"/>
              </a:rPr>
              <a:t>反应的核心步骤是维狄希试剂对醛、酮羰基的亲核进攻，可能的机理为：</a:t>
            </a:r>
          </a:p>
          <a:p>
            <a:endParaRPr lang="zh-CN" altLang="zh-CN" sz="2800" dirty="0">
              <a:latin typeface="+mn-ea"/>
            </a:endParaRPr>
          </a:p>
        </p:txBody>
      </p:sp>
      <p:sp>
        <p:nvSpPr>
          <p:cNvPr id="3" name="AutoShape 1" descr="C:\Users\dmt\AppData\Roaming\Tencent\Users\280268031\QQ\WinTemp\RichOle\NA%7VY~R`)6%EIBY9&gt;HPW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0419" name="Picture 3" descr="C:\Users\dmt\AppData\Roaming\Tencent\Users\280268031\QQ\WinTemp\RichOle\VW$V{1K(5}H`2]%1~A(CB%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79433"/>
            <a:ext cx="8895812" cy="299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83520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72011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(3</a:t>
            </a:r>
            <a:r>
              <a:rPr lang="zh-CN" altLang="zh-CN" sz="2800" dirty="0">
                <a:latin typeface="+mn-ea"/>
              </a:rPr>
              <a:t>)维狄希反应的应用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维狄希</a:t>
            </a:r>
            <a:r>
              <a:rPr lang="zh-CN" altLang="zh-CN" sz="2800" dirty="0">
                <a:latin typeface="+mn-ea"/>
              </a:rPr>
              <a:t>反应虽然发现的时间还不长，但由于反应条件温和、产率高，所以在合成上得到</a:t>
            </a:r>
            <a:r>
              <a:rPr lang="zh-CN" altLang="zh-CN" sz="2800" dirty="0" smtClean="0">
                <a:latin typeface="+mn-ea"/>
              </a:rPr>
              <a:t>了广泛</a:t>
            </a:r>
            <a:r>
              <a:rPr lang="zh-CN" altLang="zh-CN" sz="2800" dirty="0">
                <a:latin typeface="+mn-ea"/>
              </a:rPr>
              <a:t>的应用。除合成一般烯烃外，维狄希反应特别适合于合成难以用其他方法制备的烯烃。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维狄希</a:t>
            </a:r>
            <a:r>
              <a:rPr lang="zh-CN" altLang="zh-CN" sz="2800" dirty="0">
                <a:latin typeface="+mn-ea"/>
              </a:rPr>
              <a:t>反应的两个组分是醛、酮和维狄希试剂，而后者总是从卤代烃制备的。实际上用</a:t>
            </a:r>
            <a:r>
              <a:rPr lang="zh-CN" altLang="zh-CN" sz="2800" dirty="0" smtClean="0">
                <a:latin typeface="+mn-ea"/>
              </a:rPr>
              <a:t>维狄希</a:t>
            </a:r>
            <a:r>
              <a:rPr lang="zh-CN" altLang="zh-CN" sz="2800" dirty="0">
                <a:latin typeface="+mn-ea"/>
              </a:rPr>
              <a:t>试剂合成烯烃的基本原料是醛、酮和卤代烃。现简单介绍如何根据欲合成烯烃的结构</a:t>
            </a:r>
            <a:r>
              <a:rPr lang="zh-CN" altLang="zh-CN" sz="2800" dirty="0" smtClean="0">
                <a:latin typeface="+mn-ea"/>
              </a:rPr>
              <a:t>来选择</a:t>
            </a:r>
            <a:r>
              <a:rPr lang="zh-CN" altLang="zh-CN" sz="2800" dirty="0">
                <a:latin typeface="+mn-ea"/>
              </a:rPr>
              <a:t>原料，确定合成路线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2095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Y9$AJ0%C5~T@FQL~L86WW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90" y="1204317"/>
            <a:ext cx="8690690" cy="319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dmt\AppData\Roaming\Tencent\Users\280268031\QQ\WinTemp\RichOle\({WUCHNP(14QRF]M3)D82N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90" y="4417293"/>
            <a:ext cx="8615931" cy="102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58048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 descr="C:\Users\dmt\AppData\Roaming\Tencent\Users\280268031\QQ\WinTemp\RichOle\U8P@6BXTV`K7@D)EEC[JJ7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6004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6" name="Picture 2" descr="C:\Users\dmt\AppData\Roaming\Tencent\Users\280268031\QQ\WinTemp\RichOle\6S4CUJ`%N]{]$DZ9O(M9ZZ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573016"/>
            <a:ext cx="3087230" cy="88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7" name="Picture 3" descr="C:\Users\dmt\AppData\Roaming\Tencent\Users\280268031\QQ\WinTemp\RichOle\E3BDW11@V@3)P)@GJX)2B{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13" y="4509120"/>
            <a:ext cx="7232939" cy="2219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74367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 descr="C:\Users\dmt\AppData\Roaming\Tencent\Users\280268031\QQ\WinTemp\RichOle\`WEFGYT4GKXJ$RQ7}41JC]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74" y="188640"/>
            <a:ext cx="847279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79931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670" y="1412776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2</a:t>
            </a:r>
            <a:r>
              <a:rPr lang="zh-CN" altLang="zh-CN" sz="2800" dirty="0">
                <a:latin typeface="+mn-ea"/>
              </a:rPr>
              <a:t>.与硫叶立德的加成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二</a:t>
            </a:r>
            <a:r>
              <a:rPr lang="zh-CN" altLang="zh-CN" sz="2800" dirty="0">
                <a:latin typeface="+mn-ea"/>
              </a:rPr>
              <a:t>甲基硫醚或二甲亚砜与碘甲烷反应生成碘化三甲基硫，在强碱作用下可得到硫叶立德</a:t>
            </a:r>
            <a:r>
              <a:rPr lang="zh-CN" altLang="zh-CN" sz="2800" dirty="0" smtClean="0">
                <a:latin typeface="+mn-ea"/>
              </a:rPr>
              <a:t>。二</a:t>
            </a:r>
            <a:r>
              <a:rPr lang="zh-CN" altLang="zh-CN" sz="2800" dirty="0">
                <a:latin typeface="+mn-ea"/>
              </a:rPr>
              <a:t>甲亚砜硫叶立德较稳定可在</a:t>
            </a:r>
            <a:r>
              <a:rPr lang="en-US" altLang="zh-CN" sz="2800" dirty="0" smtClean="0">
                <a:latin typeface="+mn-ea"/>
              </a:rPr>
              <a:t>0°c</a:t>
            </a:r>
            <a:r>
              <a:rPr lang="zh-CN" altLang="zh-CN" sz="2800" dirty="0">
                <a:latin typeface="+mn-ea"/>
              </a:rPr>
              <a:t>保存几个月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en-US" sz="2800" dirty="0" smtClean="0">
                <a:latin typeface="+mn-ea"/>
              </a:rPr>
              <a:t>因</a:t>
            </a:r>
            <a:r>
              <a:rPr lang="zh-CN" altLang="zh-CN" sz="2800" dirty="0" smtClean="0">
                <a:latin typeface="+mn-ea"/>
              </a:rPr>
              <a:t>此</a:t>
            </a:r>
            <a:r>
              <a:rPr lang="zh-CN" altLang="zh-CN" sz="2800" dirty="0">
                <a:latin typeface="+mn-ea"/>
              </a:rPr>
              <a:t>应用较为方便。像磷叶立德一样，</a:t>
            </a:r>
            <a:r>
              <a:rPr lang="zh-CN" altLang="zh-CN" sz="2800" dirty="0" smtClean="0">
                <a:latin typeface="+mn-ea"/>
              </a:rPr>
              <a:t>硫叶立德</a:t>
            </a:r>
            <a:r>
              <a:rPr lang="zh-CN" altLang="zh-CN" sz="2800" dirty="0">
                <a:latin typeface="+mn-ea"/>
              </a:rPr>
              <a:t>也可与羰基化合物进行亲核加成，不过磷叶立德与醛、酮的反应最终产物为烯烃。而</a:t>
            </a:r>
            <a:r>
              <a:rPr lang="zh-CN" altLang="zh-CN" sz="2800" dirty="0" smtClean="0">
                <a:latin typeface="+mn-ea"/>
              </a:rPr>
              <a:t>硫叶立德</a:t>
            </a:r>
            <a:r>
              <a:rPr lang="zh-CN" altLang="zh-CN" sz="2800" dirty="0">
                <a:latin typeface="+mn-ea"/>
              </a:rPr>
              <a:t>与醛、酮进行亲核加成后，中间体进行分子内亲核取代，产物为环氧化合物。</a:t>
            </a:r>
          </a:p>
        </p:txBody>
      </p:sp>
    </p:spTree>
    <p:extLst>
      <p:ext uri="{BB962C8B-B14F-4D97-AF65-F5344CB8AC3E}">
        <p14:creationId xmlns:p14="http://schemas.microsoft.com/office/powerpoint/2010/main" val="337781841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 descr="C:\Users\dmt\AppData\Roaming\Tencent\Users\280268031\QQ\WinTemp\RichOle\POX[7]353NJN{F)%XIP0T{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8064896" cy="666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22757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332656"/>
            <a:ext cx="8280921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3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安息香</a:t>
            </a:r>
            <a:r>
              <a:rPr lang="zh-CN" altLang="zh-CN" sz="2800" dirty="0" smtClean="0">
                <a:latin typeface="+mn-ea"/>
              </a:rPr>
              <a:t>缩合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CN-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催化下，两分子苯甲醛缩合生成二苯基羟乙酮，后者俗称</a:t>
            </a:r>
            <a:r>
              <a:rPr lang="zh-CN" altLang="zh-CN" sz="2800" b="1" dirty="0">
                <a:latin typeface="+mn-ea"/>
              </a:rPr>
              <a:t>安息香，</a:t>
            </a:r>
            <a:r>
              <a:rPr lang="zh-CN" altLang="zh-CN" sz="2800" dirty="0">
                <a:latin typeface="+mn-ea"/>
              </a:rPr>
              <a:t>所以该反应</a:t>
            </a:r>
            <a:r>
              <a:rPr lang="zh-CN" altLang="zh-CN" sz="2800" dirty="0" smtClean="0">
                <a:latin typeface="+mn-ea"/>
              </a:rPr>
              <a:t>叫做</a:t>
            </a:r>
            <a:r>
              <a:rPr lang="zh-CN" altLang="zh-CN" sz="2800" dirty="0">
                <a:latin typeface="+mn-ea"/>
              </a:rPr>
              <a:t>安息香缩合。</a:t>
            </a: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该</a:t>
            </a:r>
            <a:r>
              <a:rPr lang="zh-CN" altLang="zh-CN" sz="2800" dirty="0">
                <a:latin typeface="+mn-ea"/>
              </a:rPr>
              <a:t>缩合反应的机理为</a:t>
            </a:r>
            <a:r>
              <a:rPr lang="en-US" altLang="zh-CN" sz="2800" dirty="0">
                <a:latin typeface="+mn-ea"/>
              </a:rPr>
              <a:t>: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65537" name="Picture 1" descr="C:\Users\dmt\AppData\Roaming\Tencent\Users\280268031\QQ\WinTemp\RichOle\PEIF6`68UOLO0%E)3GP3E~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0808"/>
            <a:ext cx="4752528" cy="123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8" name="Picture 2" descr="C:\Users\dmt\AppData\Roaming\Tencent\Users\280268031\QQ\WinTemp\RichOle\B(Y69~VPVPC6}AR8HIMTIS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816" y="3424537"/>
            <a:ext cx="6280528" cy="101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9" name="Picture 3" descr="C:\Users\dmt\AppData\Roaming\Tencent\Users\280268031\QQ\WinTemp\RichOle\QQP2SZMC[6QCSSNY@J~ZY]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05" y="4434235"/>
            <a:ext cx="7139295" cy="2307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80137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 descr="C:\Users\dmt\AppData\Roaming\Tencent\Users\280268031\QQ\WinTemp\RichOle\{1S]{7K}GZ`D2{`)J79OLH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07" y="260648"/>
            <a:ext cx="8746481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5566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312" y="548680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考虑</a:t>
            </a:r>
            <a:r>
              <a:rPr lang="zh-CN" altLang="zh-CN" sz="2800" dirty="0">
                <a:latin typeface="+mn-ea"/>
              </a:rPr>
              <a:t>到氰化物的毒性，化学家们用具有生物活性的维生素</a:t>
            </a:r>
            <a:r>
              <a:rPr lang="en-US" altLang="zh-CN" sz="2800" dirty="0" smtClean="0">
                <a:latin typeface="+mn-ea"/>
              </a:rPr>
              <a:t>B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 VB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及含有噻唑环系的</a:t>
            </a:r>
            <a:r>
              <a:rPr lang="zh-CN" altLang="zh-CN" sz="2800" dirty="0" smtClean="0">
                <a:latin typeface="+mn-ea"/>
              </a:rPr>
              <a:t>类似物</a:t>
            </a:r>
            <a:r>
              <a:rPr lang="zh-CN" altLang="zh-CN" sz="2800" dirty="0">
                <a:latin typeface="+mn-ea"/>
              </a:rPr>
              <a:t>作为安息香缩合良好的无毒催化剂。该催化剂催化活性位置是噻唑环，在碱作用下，</a:t>
            </a:r>
            <a:r>
              <a:rPr lang="zh-CN" altLang="zh-CN" sz="2800" dirty="0" smtClean="0">
                <a:latin typeface="+mn-ea"/>
              </a:rPr>
              <a:t>噻唑环</a:t>
            </a:r>
            <a:r>
              <a:rPr lang="zh-CN" altLang="zh-CN" sz="2800" dirty="0">
                <a:latin typeface="+mn-ea"/>
              </a:rPr>
              <a:t>上的酸性氢与碱结合生成一个两性离子，它像氰根负离子一样进攻芳香醛，并在整个反应</a:t>
            </a:r>
            <a:r>
              <a:rPr lang="zh-CN" altLang="zh-CN" sz="2800" dirty="0" smtClean="0">
                <a:latin typeface="+mn-ea"/>
              </a:rPr>
              <a:t>过程</a:t>
            </a:r>
            <a:r>
              <a:rPr lang="zh-CN" altLang="zh-CN" sz="2800" dirty="0">
                <a:latin typeface="+mn-ea"/>
              </a:rPr>
              <a:t>中起到氰根离子相同的催化作用。</a:t>
            </a:r>
            <a:r>
              <a:rPr lang="zh-CN" altLang="zh-CN" sz="2800" dirty="0" smtClean="0">
                <a:latin typeface="+mn-ea"/>
              </a:rPr>
              <a:t>维生素</a:t>
            </a:r>
            <a:r>
              <a:rPr lang="en-US" altLang="zh-CN" sz="2800" dirty="0">
                <a:latin typeface="+mn-ea"/>
              </a:rPr>
              <a:t>B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催化</a:t>
            </a:r>
            <a:r>
              <a:rPr lang="zh-CN" altLang="zh-CN" sz="2800" dirty="0">
                <a:latin typeface="+mn-ea"/>
              </a:rPr>
              <a:t>安息香缩合反应一般可得到满意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en-US" sz="2800" dirty="0" smtClean="0">
                <a:latin typeface="+mn-ea"/>
              </a:rPr>
              <a:t>收率。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67585" name="Picture 1" descr="C:\Users\dmt\AppData\Roaming\Tencent\Users\280268031\QQ\WinTemp\RichOle\UD3~6WKVAZFO{HW83C$IDM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725" y="4005064"/>
            <a:ext cx="4772579" cy="1239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6" name="Picture 2" descr="C:\Users\dmt\AppData\Roaming\Tencent\Users\280268031\QQ\WinTemp\RichOle\MJ24P5I~ISP`ND7}%9RC1)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362" y="5301208"/>
            <a:ext cx="657004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73020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4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与</a:t>
            </a:r>
            <a:r>
              <a:rPr lang="en-US" altLang="zh-CN" sz="2800" dirty="0">
                <a:latin typeface="+mn-ea"/>
              </a:rPr>
              <a:t>PC1</a:t>
            </a:r>
            <a:r>
              <a:rPr lang="en-US" altLang="zh-CN" sz="2800" baseline="-25000" dirty="0">
                <a:latin typeface="+mn-ea"/>
              </a:rPr>
              <a:t>5</a:t>
            </a:r>
            <a:r>
              <a:rPr lang="zh-CN" altLang="zh-CN" sz="2800" dirty="0">
                <a:latin typeface="+mn-ea"/>
              </a:rPr>
              <a:t>作用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、酮与</a:t>
            </a:r>
            <a:r>
              <a:rPr lang="en-US" altLang="zh-CN" sz="2800" dirty="0">
                <a:latin typeface="+mn-ea"/>
              </a:rPr>
              <a:t>PC1</a:t>
            </a:r>
            <a:r>
              <a:rPr lang="en-US" altLang="zh-CN" sz="2800" baseline="-25000" dirty="0">
                <a:latin typeface="+mn-ea"/>
              </a:rPr>
              <a:t>5</a:t>
            </a:r>
            <a:r>
              <a:rPr lang="zh-CN" altLang="zh-CN" sz="2800" dirty="0">
                <a:latin typeface="+mn-ea"/>
              </a:rPr>
              <a:t>作用生成二氯代物</a:t>
            </a:r>
            <a:r>
              <a:rPr lang="en-US" altLang="zh-CN" sz="2800" dirty="0" smtClean="0">
                <a:latin typeface="+mn-ea"/>
              </a:rPr>
              <a:t>:</a:t>
            </a:r>
          </a:p>
        </p:txBody>
      </p:sp>
      <p:pic>
        <p:nvPicPr>
          <p:cNvPr id="68609" name="Picture 1" descr="C:\Users\dmt\AppData\Roaming\Tencent\Users\280268031\QQ\WinTemp\RichOle\K)`_@Y~TIZ_K)650COC3~X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848872" cy="523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54597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5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贝克曼（</a:t>
            </a:r>
            <a:r>
              <a:rPr lang="en-US" altLang="zh-CN" sz="2800" dirty="0">
                <a:latin typeface="+mn-ea"/>
              </a:rPr>
              <a:t>Beckman</a:t>
            </a:r>
            <a:r>
              <a:rPr lang="zh-CN" altLang="zh-CN" sz="2800" dirty="0">
                <a:latin typeface="+mn-ea"/>
              </a:rPr>
              <a:t>)重排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酮</a:t>
            </a:r>
            <a:r>
              <a:rPr lang="zh-CN" altLang="zh-CN" sz="2800" dirty="0">
                <a:latin typeface="+mn-ea"/>
              </a:rPr>
              <a:t>与羟氨反应生成酮肟，后者在</a:t>
            </a:r>
            <a:r>
              <a:rPr lang="en-US" altLang="zh-CN" sz="2800" dirty="0">
                <a:latin typeface="+mn-ea"/>
              </a:rPr>
              <a:t>PC1</a:t>
            </a:r>
            <a:r>
              <a:rPr lang="en-US" altLang="zh-CN" sz="2800" baseline="-25000" dirty="0">
                <a:latin typeface="+mn-ea"/>
              </a:rPr>
              <a:t>5</a:t>
            </a:r>
            <a:r>
              <a:rPr lang="zh-CN" altLang="zh-CN" sz="2800" dirty="0">
                <a:latin typeface="+mn-ea"/>
              </a:rPr>
              <a:t>或浓</a:t>
            </a:r>
            <a:r>
              <a:rPr lang="en-US" altLang="zh-CN" sz="2800" dirty="0">
                <a:latin typeface="+mn-ea"/>
              </a:rPr>
              <a:t>H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S0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等酸性试剂作用下生成</a:t>
            </a:r>
            <a:r>
              <a:rPr lang="zh-CN" altLang="zh-CN" sz="2800" dirty="0" smtClean="0">
                <a:latin typeface="+mn-ea"/>
              </a:rPr>
              <a:t>酰胺</a:t>
            </a:r>
            <a:r>
              <a:rPr lang="zh-CN" altLang="en-US" sz="2800" baseline="-250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69633" name="Picture 1" descr="C:\Users\dmt\AppData\Roaming\Tencent\Users\280268031\QQ\WinTemp\RichOle\HZRS(FZ2((C}J27V(_JZDW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8280920" cy="470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03173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1" descr="C:\Users\dmt\AppData\Roaming\Tencent\Users\280268031\QQ\WinTemp\RichOle\M%$OJ(S6THI0M[X`9[MLUA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61" y="692696"/>
            <a:ext cx="8545411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651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</TotalTime>
  <Words>6247</Words>
  <Application>Microsoft Office PowerPoint</Application>
  <PresentationFormat>全屏显示(4:3)</PresentationFormat>
  <Paragraphs>238</Paragraphs>
  <Slides>117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117</vt:i4>
      </vt:variant>
    </vt:vector>
  </HeadingPairs>
  <TitlesOfParts>
    <vt:vector size="1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36</cp:revision>
  <dcterms:created xsi:type="dcterms:W3CDTF">2018-10-22T00:31:45Z</dcterms:created>
  <dcterms:modified xsi:type="dcterms:W3CDTF">2018-12-24T07:44:24Z</dcterms:modified>
</cp:coreProperties>
</file>