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27492" y="573767"/>
            <a:ext cx="6277429" cy="942521"/>
          </a:xfrm>
        </p:spPr>
        <p:txBody>
          <a:bodyPr/>
          <a:lstStyle/>
          <a:p>
            <a:r>
              <a:rPr kumimoji="1" lang="zh-CN" altLang="en-US" sz="4000" b="1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第十四章 </a:t>
            </a:r>
            <a:r>
              <a:rPr lang="zh-CN" altLang="zh-CN" sz="4000" b="1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羧</a:t>
            </a:r>
            <a:r>
              <a:rPr lang="zh-CN" altLang="en-US" sz="4000" b="1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</a:t>
            </a:r>
            <a:r>
              <a:rPr lang="zh-CN" altLang="zh-CN" sz="4000" b="1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酸</a:t>
            </a:r>
            <a:endParaRPr lang="zh-CN" altLang="en-US" sz="4000" b="1" dirty="0">
              <a:solidFill>
                <a:schemeClr val="tx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478971" y="1640114"/>
            <a:ext cx="8142515" cy="164011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含有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羧基的有机化合物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称为</a:t>
            </a:r>
            <a:r>
              <a:rPr lang="zh-CN" altLang="zh-CN" sz="11200" b="1" dirty="0">
                <a:solidFill>
                  <a:schemeClr val="tx1"/>
                </a:solidFill>
                <a:latin typeface="+mn-ea"/>
              </a:rPr>
              <a:t>羧</a:t>
            </a:r>
            <a:r>
              <a:rPr lang="zh-CN" altLang="zh-CN" sz="11200" b="1" dirty="0" smtClean="0">
                <a:solidFill>
                  <a:schemeClr val="tx1"/>
                </a:solidFill>
                <a:latin typeface="+mn-ea"/>
              </a:rPr>
              <a:t>酸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。根据分子中含羧基的个数，分为一元、二元和多元酸。</a:t>
            </a:r>
            <a:br>
              <a:rPr lang="zh-CN" altLang="zh-CN" sz="11200" dirty="0">
                <a:solidFill>
                  <a:schemeClr val="tx1"/>
                </a:solidFill>
                <a:latin typeface="+mn-ea"/>
              </a:rPr>
            </a:b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又可按羧基所连烃基的种类，分为脂肪酸、芳香酸、饱和酸、不饱和酸、取代酸，等等。</a:t>
            </a:r>
          </a:p>
          <a:p>
            <a:endParaRPr kumimoji="1" lang="zh-CN" altLang="en-US" dirty="0"/>
          </a:p>
        </p:txBody>
      </p:sp>
      <p:pic>
        <p:nvPicPr>
          <p:cNvPr id="1025" name="Picture 1" descr="C:\Users\dmt\AppData\Roaming\Tencent\Users\280268031\QQ\WinTemp\RichOle\K@PJ~745GIL2]N3~IM4(SS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94" y="3497947"/>
            <a:ext cx="8076916" cy="1074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78971" y="5013809"/>
            <a:ext cx="82946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羧酸</a:t>
            </a:r>
            <a:r>
              <a:rPr lang="zh-CN" altLang="zh-CN" sz="2800" dirty="0">
                <a:latin typeface="+mn-ea"/>
              </a:rPr>
              <a:t>是具有明显酸性的有机化合物，它广泛地存在于自然界。是有机化学中非常重要的部分。</a:t>
            </a:r>
          </a:p>
        </p:txBody>
      </p:sp>
    </p:spTree>
    <p:extLst>
      <p:ext uri="{BB962C8B-B14F-4D97-AF65-F5344CB8AC3E}">
        <p14:creationId xmlns:p14="http://schemas.microsoft.com/office/powerpoint/2010/main" val="420287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dmt\AppData\Roaming\Tencent\Users\280268031\QQ\WinTemp\RichOle\51T092O6H[}RBL7MC0ZQM[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58" y="1028706"/>
            <a:ext cx="8877158" cy="495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374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85764" y="400009"/>
            <a:ext cx="8429625" cy="25860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lang="zh-CN" altLang="en-US" sz="28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¹H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 MM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R</a:t>
            </a:r>
            <a:endParaRPr lang="zh-CN" altLang="zh-CN" sz="28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羧基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中的质子因受羧基各向异性和羧基氧电负性的影响，使共振出现在低场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,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 </a:t>
            </a:r>
            <a:r>
              <a:rPr lang="el-GR" altLang="zh-CN" sz="2800" dirty="0" smtClean="0">
                <a:solidFill>
                  <a:schemeClr val="tx1"/>
                </a:solidFill>
                <a:latin typeface="+mn-ea"/>
              </a:rPr>
              <a:t>δ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10 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〜12ppm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。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 </a:t>
            </a:r>
            <a:r>
              <a:rPr lang="el-GR" altLang="zh-CN" sz="2800" dirty="0" smtClean="0">
                <a:solidFill>
                  <a:schemeClr val="tx1"/>
                </a:solidFill>
                <a:latin typeface="+mn-ea"/>
              </a:rPr>
              <a:t>α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质子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受羧基影响比一般饱和碳上的质子共振也向低场偏移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，</a:t>
            </a:r>
            <a:r>
              <a:rPr lang="el-GR" altLang="zh-CN" sz="2800" dirty="0">
                <a:solidFill>
                  <a:schemeClr val="tx1"/>
                </a:solidFill>
                <a:latin typeface="+mn-ea"/>
              </a:rPr>
              <a:t> </a:t>
            </a:r>
            <a:r>
              <a:rPr lang="el-GR" altLang="zh-CN" sz="2800" dirty="0" smtClean="0">
                <a:solidFill>
                  <a:schemeClr val="tx1"/>
                </a:solidFill>
                <a:latin typeface="+mn-ea"/>
              </a:rPr>
              <a:t>δ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2.2 〜 2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. 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5</a:t>
            </a:r>
            <a:r>
              <a:rPr lang="en-US" altLang="zh-CN" sz="2800" baseline="-25000" dirty="0" smtClean="0">
                <a:solidFill>
                  <a:schemeClr val="tx1"/>
                </a:solidFill>
                <a:latin typeface="+mn-ea"/>
              </a:rPr>
              <a:t>ppm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(参看图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14-2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) </a:t>
            </a:r>
            <a:endParaRPr kumimoji="1"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2049" name="Picture 1" descr="C:\Users\dmt\AppData\Roaming\Tencent\Users\280268031\QQ\WinTemp\RichOle\~C$5BYUWC7[]7F@}67DA7S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98" y="2786053"/>
            <a:ext cx="7372351" cy="385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522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3542" y="537034"/>
            <a:ext cx="8229600" cy="758371"/>
          </a:xfrm>
        </p:spPr>
        <p:txBody>
          <a:bodyPr/>
          <a:lstStyle/>
          <a:p>
            <a:r>
              <a:rPr lang="en-US" altLang="zh-CN" sz="3600" b="1" dirty="0">
                <a:solidFill>
                  <a:schemeClr val="tx1"/>
                </a:solidFill>
                <a:effectLst/>
                <a:latin typeface="+mn-ea"/>
                <a:ea typeface="+mn-ea"/>
              </a:rPr>
              <a:t>14.1</a:t>
            </a:r>
            <a:r>
              <a:rPr lang="zh-CN" altLang="zh-CN" sz="3600" b="1" dirty="0">
                <a:solidFill>
                  <a:schemeClr val="tx1"/>
                </a:solidFill>
                <a:effectLst/>
                <a:latin typeface="+mn-ea"/>
                <a:ea typeface="+mn-ea"/>
              </a:rPr>
              <a:t>羧酸的命名、物理性质和波谱</a:t>
            </a:r>
            <a:r>
              <a:rPr lang="zh-CN" altLang="zh-CN" sz="3600" b="1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性质</a:t>
            </a:r>
            <a:endParaRPr kumimoji="1" lang="zh-CN" altLang="en-US" sz="36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22513" y="1367976"/>
            <a:ext cx="8306693" cy="328659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sz="3000" dirty="0">
                <a:solidFill>
                  <a:schemeClr val="tx1"/>
                </a:solidFill>
                <a:latin typeface="+mn-ea"/>
              </a:rPr>
              <a:t>—</a:t>
            </a:r>
            <a:r>
              <a:rPr lang="zh-CN" altLang="zh-CN" sz="3000" dirty="0">
                <a:solidFill>
                  <a:schemeClr val="tx1"/>
                </a:solidFill>
                <a:latin typeface="+mn-ea"/>
              </a:rPr>
              <a:t>、命名</a:t>
            </a:r>
          </a:p>
          <a:p>
            <a:pPr marL="0" indent="0">
              <a:buNone/>
            </a:pPr>
            <a:r>
              <a:rPr lang="en-US" altLang="zh-CN" sz="30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3000" dirty="0" smtClean="0">
                <a:solidFill>
                  <a:schemeClr val="tx1"/>
                </a:solidFill>
                <a:latin typeface="+mn-ea"/>
              </a:rPr>
              <a:t>羧酸</a:t>
            </a:r>
            <a:r>
              <a:rPr lang="zh-CN" altLang="zh-CN" sz="3000" dirty="0">
                <a:solidFill>
                  <a:schemeClr val="tx1"/>
                </a:solidFill>
                <a:latin typeface="+mn-ea"/>
              </a:rPr>
              <a:t>一般常用的命名法为两种，由于羧酸在自然界发现较早，它们之中的很多是根据来源</a:t>
            </a:r>
            <a:br>
              <a:rPr lang="zh-CN" altLang="zh-CN" sz="3000" dirty="0">
                <a:solidFill>
                  <a:schemeClr val="tx1"/>
                </a:solidFill>
                <a:latin typeface="+mn-ea"/>
              </a:rPr>
            </a:br>
            <a:r>
              <a:rPr lang="zh-CN" altLang="zh-CN" sz="3000" dirty="0">
                <a:solidFill>
                  <a:schemeClr val="tx1"/>
                </a:solidFill>
                <a:latin typeface="+mn-ea"/>
              </a:rPr>
              <a:t>叫出俗名，另一种是</a:t>
            </a:r>
            <a:r>
              <a:rPr lang="en-US" altLang="zh-CN" sz="3000" dirty="0">
                <a:solidFill>
                  <a:schemeClr val="tx1"/>
                </a:solidFill>
                <a:latin typeface="+mn-ea"/>
              </a:rPr>
              <a:t>IUPAC</a:t>
            </a:r>
            <a:r>
              <a:rPr lang="zh-CN" altLang="zh-CN" sz="3000" dirty="0">
                <a:solidFill>
                  <a:schemeClr val="tx1"/>
                </a:solidFill>
                <a:latin typeface="+mn-ea"/>
              </a:rPr>
              <a:t>命名法 </a:t>
            </a:r>
            <a:endParaRPr lang="en-US" altLang="zh-CN" sz="30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3000" dirty="0">
                <a:solidFill>
                  <a:schemeClr val="tx1"/>
                </a:solidFill>
                <a:latin typeface="+mn-ea"/>
              </a:rPr>
              <a:t>1.</a:t>
            </a:r>
            <a:r>
              <a:rPr lang="zh-CN" altLang="zh-CN" sz="3000" dirty="0">
                <a:solidFill>
                  <a:schemeClr val="tx1"/>
                </a:solidFill>
                <a:latin typeface="+mn-ea"/>
              </a:rPr>
              <a:t>俗名</a:t>
            </a:r>
          </a:p>
          <a:p>
            <a:pPr marL="0" indent="0">
              <a:buNone/>
            </a:pPr>
            <a:r>
              <a:rPr lang="zh-CN" altLang="zh-CN" sz="3000" dirty="0">
                <a:solidFill>
                  <a:schemeClr val="tx1"/>
                </a:solidFill>
                <a:latin typeface="+mn-ea"/>
              </a:rPr>
              <a:t>下面列出一些羧酸的中文俗名和相应的英文叫法。</a:t>
            </a:r>
          </a:p>
          <a:p>
            <a:pPr marL="0" indent="0">
              <a:buNone/>
            </a:pPr>
            <a:r>
              <a:rPr lang="zh-CN" altLang="zh-CN" dirty="0"/>
              <a:t/>
            </a:r>
            <a:br>
              <a:rPr lang="zh-CN" altLang="zh-CN" dirty="0"/>
            </a:br>
            <a:endParaRPr kumimoji="1" lang="zh-CN" altLang="en-US" dirty="0"/>
          </a:p>
        </p:txBody>
      </p:sp>
      <p:pic>
        <p:nvPicPr>
          <p:cNvPr id="2049" name="Picture 1" descr="C:\Users\dmt\AppData\Roaming\Tencent\Users\280268031\QQ\WinTemp\RichOle\183UP3(~EVZA9%LO]3@WDK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56" y="3825667"/>
            <a:ext cx="6734629" cy="244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107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711200"/>
            <a:ext cx="2895600" cy="434975"/>
          </a:xfrm>
        </p:spPr>
        <p:txBody>
          <a:bodyPr>
            <a:normAutofit fontScale="90000"/>
          </a:bodyPr>
          <a:lstStyle/>
          <a:p>
            <a:r>
              <a:rPr lang="zh-CN" altLang="zh-CN" sz="2800" dirty="0">
                <a:solidFill>
                  <a:schemeClr val="tx1"/>
                </a:solidFill>
                <a:effectLst/>
                <a:latin typeface="+mn-ea"/>
                <a:ea typeface="+mn-ea"/>
              </a:rPr>
              <a:t/>
            </a:r>
            <a:br>
              <a:rPr lang="zh-CN" altLang="zh-CN" sz="2800" dirty="0">
                <a:solidFill>
                  <a:schemeClr val="tx1"/>
                </a:solidFill>
                <a:effectLst/>
                <a:latin typeface="+mn-ea"/>
                <a:ea typeface="+mn-ea"/>
              </a:rPr>
            </a:br>
            <a:r>
              <a:rPr lang="en-US" altLang="zh-CN" sz="2800" dirty="0">
                <a:solidFill>
                  <a:schemeClr val="tx1"/>
                </a:solidFill>
                <a:effectLst/>
                <a:latin typeface="+mn-ea"/>
                <a:ea typeface="+mn-ea"/>
              </a:rPr>
              <a:t>2.</a:t>
            </a:r>
            <a:r>
              <a:rPr lang="zh-CN" altLang="zh-CN" sz="2800" dirty="0">
                <a:solidFill>
                  <a:schemeClr val="tx1"/>
                </a:solidFill>
                <a:effectLst/>
                <a:latin typeface="+mn-ea"/>
                <a:ea typeface="+mn-ea"/>
              </a:rPr>
              <a:t>系统命名</a:t>
            </a:r>
            <a:endParaRPr kumimoji="1"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51550" y="1255713"/>
            <a:ext cx="8229600" cy="162242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羧酸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是氧化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态</a:t>
            </a:r>
            <a:r>
              <a:rPr lang="zh-CN" altLang="en-US" sz="11200" dirty="0" smtClean="0">
                <a:solidFill>
                  <a:schemeClr val="tx1"/>
                </a:solidFill>
                <a:latin typeface="+mn-ea"/>
              </a:rPr>
              <a:t>高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的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化合物，在系统命名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（IUPAC)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法中</a:t>
            </a:r>
            <a:r>
              <a:rPr lang="zh-CN" altLang="zh-CN" sz="11200" b="1" dirty="0">
                <a:solidFill>
                  <a:schemeClr val="tx1"/>
                </a:solidFill>
                <a:latin typeface="+mn-ea"/>
              </a:rPr>
              <a:t>，一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般以它为母体，选含羧基的最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长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碳链，当然编号应从羧基碳起始。若有其他官能团则应标明它们的位置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CN" sz="11200" dirty="0" smtClean="0">
              <a:solidFill>
                <a:schemeClr val="tx1"/>
              </a:solidFill>
              <a:latin typeface="+mn-ea"/>
            </a:endParaRPr>
          </a:p>
          <a:p>
            <a:endParaRPr kumimoji="1"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3712" y="4988625"/>
            <a:ext cx="8229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环</a:t>
            </a:r>
            <a:r>
              <a:rPr lang="zh-CN" altLang="zh-CN" sz="2800" dirty="0">
                <a:latin typeface="+mn-ea"/>
              </a:rPr>
              <a:t>直接与羧基相连称为环烷酸，编号从羧基所</a:t>
            </a:r>
            <a:r>
              <a:rPr lang="zh-CN" altLang="zh-CN" sz="2800" dirty="0" smtClean="0">
                <a:latin typeface="+mn-ea"/>
              </a:rPr>
              <a:t>连</a:t>
            </a:r>
            <a:r>
              <a:rPr lang="zh-CN" altLang="en-US" sz="2800" dirty="0" smtClean="0">
                <a:latin typeface="+mn-ea"/>
              </a:rPr>
              <a:t>接的碳开始</a:t>
            </a:r>
            <a:endParaRPr lang="zh-CN" altLang="en-US" dirty="0"/>
          </a:p>
        </p:txBody>
      </p:sp>
      <p:pic>
        <p:nvPicPr>
          <p:cNvPr id="3073" name="Picture 1" descr="C:\Users\dmt\AppData\Roaming\Tencent\Users\280268031\QQ\WinTemp\RichOle\CGEMG)27_1@A5TKKEQT4MB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162" y="2739488"/>
            <a:ext cx="7502258" cy="224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60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mt\AppData\Roaming\Tencent\Users\280268031\QQ\WinTemp\RichOle\PL78`LJBO%)7Y{SSO_5NW`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025" y="426360"/>
            <a:ext cx="5021942" cy="253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551543" y="3352573"/>
            <a:ext cx="817154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羧酸</a:t>
            </a:r>
            <a:r>
              <a:rPr lang="zh-CN" altLang="zh-CN" sz="2800" dirty="0">
                <a:latin typeface="+mn-ea"/>
              </a:rPr>
              <a:t>英文名称，在</a:t>
            </a:r>
            <a:r>
              <a:rPr lang="en-US" altLang="zh-CN" sz="2800" dirty="0">
                <a:latin typeface="+mn-ea"/>
              </a:rPr>
              <a:t>IUPAC</a:t>
            </a:r>
            <a:r>
              <a:rPr lang="zh-CN" altLang="zh-CN" sz="2800" dirty="0">
                <a:latin typeface="+mn-ea"/>
              </a:rPr>
              <a:t>法中把相应碳数的母体烃去掉词尾</a:t>
            </a:r>
            <a:r>
              <a:rPr lang="en-US" altLang="zh-CN" sz="2800" b="1" dirty="0">
                <a:latin typeface="+mn-ea"/>
              </a:rPr>
              <a:t>e</a:t>
            </a:r>
            <a:r>
              <a:rPr lang="en-US" altLang="zh-CN" sz="2800" dirty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加上</a:t>
            </a:r>
            <a:r>
              <a:rPr lang="en-US" altLang="zh-CN" sz="2800" dirty="0" err="1">
                <a:latin typeface="+mn-ea"/>
              </a:rPr>
              <a:t>oic</a:t>
            </a:r>
            <a:r>
              <a:rPr lang="en-US" altLang="zh-CN" sz="2800" dirty="0">
                <a:latin typeface="+mn-ea"/>
              </a:rPr>
              <a:t> acid</a:t>
            </a:r>
            <a:r>
              <a:rPr lang="en-US" altLang="zh-CN" sz="2800" b="1" dirty="0">
                <a:latin typeface="+mn-ea"/>
              </a:rPr>
              <a:t>。</a:t>
            </a:r>
            <a:r>
              <a:rPr lang="zh-CN" altLang="zh-CN" sz="2800" dirty="0">
                <a:latin typeface="+mn-ea"/>
              </a:rPr>
              <a:t>如</a:t>
            </a:r>
            <a:r>
              <a:rPr lang="zh-CN" altLang="zh-CN" sz="2800" dirty="0" smtClean="0">
                <a:latin typeface="+mn-ea"/>
              </a:rPr>
              <a:t>上例</a:t>
            </a:r>
            <a:r>
              <a:rPr lang="en-US" altLang="zh-CN" sz="2800" dirty="0" smtClean="0">
                <a:latin typeface="+mn-ea"/>
              </a:rPr>
              <a:t>4-</a:t>
            </a:r>
            <a:r>
              <a:rPr lang="zh-CN" altLang="zh-CN" sz="2800" dirty="0" smtClean="0">
                <a:latin typeface="+mn-ea"/>
              </a:rPr>
              <a:t>甲基</a:t>
            </a:r>
            <a:r>
              <a:rPr lang="en-US" altLang="zh-CN" sz="2800" dirty="0" smtClean="0">
                <a:latin typeface="+mn-ea"/>
              </a:rPr>
              <a:t>-4-</a:t>
            </a:r>
            <a:r>
              <a:rPr lang="zh-CN" altLang="zh-CN" sz="2800" dirty="0">
                <a:latin typeface="+mn-ea"/>
              </a:rPr>
              <a:t>苯基</a:t>
            </a:r>
            <a:r>
              <a:rPr lang="en-US" altLang="zh-CN" sz="2800" dirty="0">
                <a:latin typeface="+mn-ea"/>
              </a:rPr>
              <a:t>-2-</a:t>
            </a:r>
            <a:r>
              <a:rPr lang="zh-CN" altLang="zh-CN" sz="2800" dirty="0">
                <a:latin typeface="+mn-ea"/>
              </a:rPr>
              <a:t>戊烯酸相应母体经为五个碳烯，英文</a:t>
            </a:r>
            <a:r>
              <a:rPr lang="en-US" altLang="zh-CN" sz="2800" dirty="0">
                <a:latin typeface="+mn-ea"/>
              </a:rPr>
              <a:t>2-pentene</a:t>
            </a:r>
            <a:r>
              <a:rPr lang="en-US" altLang="zh-CN" sz="2800" b="1" dirty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变成酸为</a:t>
            </a:r>
            <a:r>
              <a:rPr lang="en-US" altLang="zh-CN" sz="2800" dirty="0">
                <a:latin typeface="+mn-ea"/>
              </a:rPr>
              <a:t>2-pentenoic acid</a:t>
            </a:r>
            <a:r>
              <a:rPr lang="en-US" altLang="zh-CN" sz="2800" b="1" dirty="0">
                <a:latin typeface="+mn-ea"/>
              </a:rPr>
              <a:t>。</a:t>
            </a:r>
            <a:r>
              <a:rPr lang="zh-CN" altLang="zh-CN" sz="2800" dirty="0">
                <a:latin typeface="+mn-ea"/>
              </a:rPr>
              <a:t> </a:t>
            </a:r>
            <a:endParaRPr kumimoji="1" lang="zh-CN" altLang="en-US" sz="2800" dirty="0">
              <a:latin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860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37028" y="1132139"/>
            <a:ext cx="8142515" cy="3716792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二、物理性质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羧酸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是极性化合物，它们的沸点比相应相对分子质量的醇还要高。 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CH</a:t>
            </a:r>
            <a:r>
              <a:rPr lang="zh-CN" altLang="zh-CN" sz="2800" baseline="-25000" dirty="0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C0</a:t>
            </a:r>
            <a:r>
              <a:rPr lang="zh-CN" altLang="zh-CN" sz="2800" baseline="-25000" dirty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H</a:t>
            </a:r>
            <a:r>
              <a:rPr lang="zh-CN" altLang="zh-CN" sz="2800" b="1" dirty="0">
                <a:solidFill>
                  <a:schemeClr val="tx1"/>
                </a:solidFill>
                <a:latin typeface="+mn-ea"/>
              </a:rPr>
              <a:t>(相对分子质量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 60)	</a:t>
            </a:r>
            <a:r>
              <a:rPr lang="en-US" altLang="zh-CN" sz="2800" b="1" dirty="0" err="1" smtClean="0">
                <a:solidFill>
                  <a:schemeClr val="tx1"/>
                </a:solidFill>
                <a:latin typeface="+mn-ea"/>
              </a:rPr>
              <a:t>b.P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.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118°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C</a:t>
            </a:r>
          </a:p>
          <a:p>
            <a:pPr marL="0" indent="0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CH</a:t>
            </a:r>
            <a:r>
              <a:rPr lang="zh-CN" altLang="zh-CN" sz="2800" baseline="-25000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CH</a:t>
            </a:r>
            <a:r>
              <a:rPr lang="zh-CN" altLang="zh-CN" sz="2800" baseline="-25000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CH</a:t>
            </a:r>
            <a:r>
              <a:rPr lang="zh-CN" altLang="zh-CN" sz="2800" baseline="-25000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OH</a:t>
            </a:r>
            <a:r>
              <a:rPr lang="zh-CN" altLang="zh-CN" sz="2800" b="1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zh-CN" sz="2800" b="1" dirty="0">
                <a:solidFill>
                  <a:schemeClr val="tx1"/>
                </a:solidFill>
                <a:latin typeface="+mn-ea"/>
              </a:rPr>
              <a:t>相对分子质量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 60) 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b.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p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.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97°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C 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这是由于羧酸往往以二聚体形式存在，由液体转变为气体应破坏两个氢键，需要较高的能量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kumimoji="1" lang="zh-CN" altLang="en-US" dirty="0"/>
          </a:p>
        </p:txBody>
      </p:sp>
      <p:pic>
        <p:nvPicPr>
          <p:cNvPr id="4" name="图片 3" descr="屏幕快照 2018-11-07 15.28.1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799" y="4643288"/>
            <a:ext cx="5810848" cy="145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0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5086" y="412871"/>
            <a:ext cx="81570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自</a:t>
            </a:r>
            <a:r>
              <a:rPr lang="zh-CN" altLang="zh-CN" sz="2800" dirty="0">
                <a:latin typeface="+mn-ea"/>
              </a:rPr>
              <a:t>丁酸开始，羧酸的熔点随相对分子质量加大呈交替上升的趋势。一般偶数碳的酸较</a:t>
            </a:r>
            <a:r>
              <a:rPr lang="zh-CN" altLang="zh-CN" sz="2800" dirty="0" smtClean="0">
                <a:latin typeface="+mn-ea"/>
              </a:rPr>
              <a:t>相邻</a:t>
            </a:r>
            <a:r>
              <a:rPr lang="zh-CN" altLang="zh-CN" sz="2800" dirty="0">
                <a:latin typeface="+mn-ea"/>
              </a:rPr>
              <a:t>的酸熔点要高（见表14-1)。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5121" name="Picture 1" descr="C:\Users\dmt\AppData\Roaming\Tencent\Users\280268031\QQ\WinTemp\RichOle\QJWHOX_]X@8@@OFLQ([~UO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132" y="1785253"/>
            <a:ext cx="7053943" cy="484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93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8N42M(`@8XM[M09I@EQTJF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91" y="1946026"/>
            <a:ext cx="8834063" cy="250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295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740226" y="1934022"/>
            <a:ext cx="7561943" cy="300082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四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个碳以下的酸与水混溶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随烃基的增大对水的溶解度降低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。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一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般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二元和多元酸易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溶</a:t>
            </a:r>
            <a:r>
              <a:rPr lang="zh-CN" altLang="en-US" sz="2800" dirty="0">
                <a:solidFill>
                  <a:schemeClr val="tx1"/>
                </a:solidFill>
                <a:latin typeface="+mn-ea"/>
              </a:rPr>
              <a:t>于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水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。羧酸一般均溶于较小极性的有机溶剂如乙醚、乙醇、苯等。</a:t>
            </a: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甲酸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、乙酸具有醋的酸味。丙、丁、戊酸都有令人不愉快的脂肪、牛奶腐败的臭味。高级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脂肪酸</a:t>
            </a:r>
            <a:r>
              <a:rPr lang="zh-CN" altLang="zh-CN" sz="2800" dirty="0">
                <a:solidFill>
                  <a:schemeClr val="tx1"/>
                </a:solidFill>
                <a:latin typeface="+mn-ea"/>
              </a:rPr>
              <a:t>和其他不易挥发的酸都无明显的气味。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2137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14368" y="985838"/>
            <a:ext cx="8229600" cy="514032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三、波谱性质</a:t>
            </a:r>
            <a:endParaRPr lang="en-US" altLang="zh-CN" sz="11200" dirty="0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. IR</a:t>
            </a:r>
            <a:endParaRPr lang="zh-CN" altLang="zh-CN" sz="11200" dirty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羧酸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特征官能团是羧基，体现它的最有价值的红外吸收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是</a:t>
            </a: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O-H、C=0、C-0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键的振动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吸收</a:t>
            </a:r>
            <a:r>
              <a:rPr lang="zh-CN" altLang="en-US" sz="11200" dirty="0">
                <a:solidFill>
                  <a:schemeClr val="tx1"/>
                </a:solidFill>
                <a:latin typeface="+mn-ea"/>
              </a:rPr>
              <a:t>。</a:t>
            </a: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0-H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键伸缩振动吸收为</a:t>
            </a: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3400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〜</a:t>
            </a: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2500cm-</a:t>
            </a:r>
            <a:r>
              <a:rPr lang="en-US" altLang="zh-CN" sz="11200" baseline="30000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11200" dirty="0">
                <a:solidFill>
                  <a:schemeClr val="tx1"/>
                </a:solidFill>
                <a:latin typeface="+mn-ea"/>
              </a:rPr>
              <a:t>一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个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宽峰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（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参看图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14-1),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这</a:t>
            </a:r>
            <a:r>
              <a:rPr lang="zh-CN" altLang="en-US" sz="11200" dirty="0" smtClean="0">
                <a:solidFill>
                  <a:schemeClr val="tx1"/>
                </a:solidFill>
                <a:latin typeface="+mn-ea"/>
              </a:rPr>
              <a:t>是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受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羧酸二聚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氢键的</a:t>
            </a:r>
            <a:r>
              <a:rPr lang="zh-CN" altLang="en-US" sz="11200" dirty="0" smtClean="0">
                <a:solidFill>
                  <a:schemeClr val="tx1"/>
                </a:solidFill>
                <a:latin typeface="+mn-ea"/>
              </a:rPr>
              <a:t>影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响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所致。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C=0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伸缩振动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一般</a:t>
            </a:r>
            <a:r>
              <a:rPr lang="zh-CN" altLang="en-US" sz="11200" dirty="0">
                <a:solidFill>
                  <a:schemeClr val="tx1"/>
                </a:solidFill>
                <a:latin typeface="+mn-ea"/>
              </a:rPr>
              <a:t>在</a:t>
            </a: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1 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725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〜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1	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710cm-</a:t>
            </a:r>
            <a:r>
              <a:rPr lang="en-US" altLang="zh-CN" sz="11200" baseline="30000" dirty="0">
                <a:solidFill>
                  <a:schemeClr val="tx1"/>
                </a:solidFill>
                <a:latin typeface="+mn-ea"/>
              </a:rPr>
              <a:t>1</a:t>
            </a: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当在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四</a:t>
            </a:r>
            <a:r>
              <a:rPr lang="zh-CN" altLang="en-US" sz="11200" dirty="0" smtClean="0">
                <a:solidFill>
                  <a:schemeClr val="tx1"/>
                </a:solidFill>
                <a:latin typeface="+mn-ea"/>
              </a:rPr>
              <a:t>氯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化碳或</a:t>
            </a:r>
            <a:r>
              <a:rPr lang="zh-CN" altLang="en-US" sz="11200" dirty="0">
                <a:solidFill>
                  <a:schemeClr val="tx1"/>
                </a:solidFill>
                <a:latin typeface="+mn-ea"/>
              </a:rPr>
              <a:t>氯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仿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稀溶液中可向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高波数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移动，一般在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1 760cm-</a:t>
            </a:r>
            <a:r>
              <a:rPr lang="en-US" altLang="zh-CN" sz="11200" baseline="30000" dirty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处出现吸收峰。如果与双键共扼则降低吸收频率，此时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C=0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伸缩</a:t>
            </a:r>
            <a:br>
              <a:rPr lang="zh-CN" altLang="zh-CN" sz="11200" dirty="0">
                <a:solidFill>
                  <a:schemeClr val="tx1"/>
                </a:solidFill>
                <a:latin typeface="+mn-ea"/>
              </a:rPr>
            </a:b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振动吸收在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1 700 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〜</a:t>
            </a: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1 680cm</a:t>
            </a:r>
            <a:r>
              <a:rPr lang="en-US" altLang="zh-CN" sz="11200" baseline="30000" dirty="0">
                <a:solidFill>
                  <a:schemeClr val="tx1"/>
                </a:solidFill>
                <a:latin typeface="+mn-ea"/>
              </a:rPr>
              <a:t>-1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范围内。另外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1 320 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〜 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1 </a:t>
            </a: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210cm</a:t>
            </a:r>
            <a:r>
              <a:rPr lang="en-US" altLang="zh-CN" sz="11200" baseline="30000" dirty="0" smtClean="0">
                <a:solidFill>
                  <a:schemeClr val="tx1"/>
                </a:solidFill>
                <a:latin typeface="+mn-ea"/>
              </a:rPr>
              <a:t>-1</a:t>
            </a: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C-O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伸缩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和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925cm </a:t>
            </a:r>
            <a:r>
              <a:rPr lang="en-US" altLang="zh-CN" sz="11200" dirty="0">
                <a:solidFill>
                  <a:schemeClr val="tx1"/>
                </a:solidFill>
                <a:latin typeface="+mn-ea"/>
              </a:rPr>
              <a:t>-</a:t>
            </a:r>
            <a:r>
              <a:rPr lang="en-US" altLang="zh-CN" sz="11200" baseline="30000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en-US" altLang="zh-CN" sz="11200" dirty="0" smtClean="0">
                <a:solidFill>
                  <a:schemeClr val="tx1"/>
                </a:solidFill>
                <a:latin typeface="+mn-ea"/>
              </a:rPr>
              <a:t> 0-H</a:t>
            </a:r>
            <a:r>
              <a:rPr lang="zh-CN" altLang="zh-CN" sz="11200" dirty="0" smtClean="0">
                <a:solidFill>
                  <a:schemeClr val="tx1"/>
                </a:solidFill>
                <a:latin typeface="+mn-ea"/>
              </a:rPr>
              <a:t>弯曲振动</a:t>
            </a:r>
            <a:r>
              <a:rPr lang="zh-CN" altLang="zh-CN" sz="11200" dirty="0">
                <a:solidFill>
                  <a:schemeClr val="tx1"/>
                </a:solidFill>
                <a:latin typeface="+mn-ea"/>
              </a:rPr>
              <a:t>吸收也是羧酸的特征吸收。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5269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504</Words>
  <Application>Microsoft Office PowerPoint</Application>
  <PresentationFormat>全屏显示(4:3)</PresentationFormat>
  <Paragraphs>26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第十四章 羧 酸</vt:lpstr>
      <vt:lpstr>14.1羧酸的命名、物理性质和波谱性质</vt:lpstr>
      <vt:lpstr> 2.系统命名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第十四章 羧 酸</dc:title>
  <dc:creator>dmt</dc:creator>
  <cp:lastModifiedBy>dmt</cp:lastModifiedBy>
  <cp:revision>1</cp:revision>
  <dcterms:created xsi:type="dcterms:W3CDTF">2018-10-22T00:31:45Z</dcterms:created>
  <dcterms:modified xsi:type="dcterms:W3CDTF">2018-11-15T07:21:58Z</dcterms:modified>
</cp:coreProperties>
</file>