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2018/11/16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2018/11/16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412752" y="585782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800" b="1" dirty="0">
                <a:solidFill>
                  <a:schemeClr val="tx1"/>
                </a:solidFill>
                <a:latin typeface="+mn-ea"/>
              </a:rPr>
              <a:t>14.5</a:t>
            </a:r>
            <a:r>
              <a:rPr lang="zh-CN" altLang="zh-CN" sz="2800" b="1" dirty="0">
                <a:solidFill>
                  <a:schemeClr val="tx1"/>
                </a:solidFill>
                <a:latin typeface="+mn-ea"/>
              </a:rPr>
              <a:t>羟基酸</a:t>
            </a:r>
            <a:endParaRPr lang="en-US" altLang="zh-CN" sz="2800" b="1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一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、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来源与制备</a:t>
            </a:r>
            <a:endParaRPr lang="en-US" altLang="zh-CN" sz="2800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r>
              <a:rPr lang="en-US" altLang="zh-CN" sz="2800" dirty="0" smtClean="0">
                <a:solidFill>
                  <a:schemeClr val="tx1"/>
                </a:solidFill>
                <a:latin typeface="+mn-ea"/>
              </a:rPr>
              <a:t>    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很多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羟基酸存在于自然界，如乳酸、苹果酸、酒石酸、柠檬酸等均可从相应天然产物中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得到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。乳酸最初从酸牛奶中获得，它也可由蔗糖发酵制备。天然苹果酸为左旋体，能从苹果中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得到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。存在于多种水果中的酒石酸为右旋体，它是从葡萄酿酒过程中得到</a:t>
            </a:r>
            <a:r>
              <a:rPr lang="en-US" altLang="zh-CN" sz="2800" dirty="0">
                <a:solidFill>
                  <a:schemeClr val="tx1"/>
                </a:solidFill>
                <a:latin typeface="+mn-ea"/>
              </a:rPr>
              <a:t>◦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柠檬酸可从柠檬、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葡萄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等多种植物果实中获取。</a:t>
            </a:r>
          </a:p>
          <a:p>
            <a:endParaRPr lang="zh-CN" altLang="zh-CN" dirty="0"/>
          </a:p>
        </p:txBody>
      </p:sp>
      <p:pic>
        <p:nvPicPr>
          <p:cNvPr id="4" name="图片 3" descr="屏幕快照 2018-11-14 15.07.5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68" y="4643441"/>
            <a:ext cx="8888416" cy="20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218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514368" y="757208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800" dirty="0" smtClean="0">
                <a:solidFill>
                  <a:schemeClr val="tx1"/>
                </a:solidFill>
                <a:latin typeface="+mn-ea"/>
              </a:rPr>
              <a:t>    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羟基酸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合成一般有如下几种方法。其一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是</a:t>
            </a:r>
            <a:r>
              <a:rPr lang="el-GR" altLang="zh-CN" sz="2800" dirty="0" smtClean="0">
                <a:solidFill>
                  <a:schemeClr val="tx1"/>
                </a:solidFill>
                <a:latin typeface="+mn-ea"/>
              </a:rPr>
              <a:t>α</a:t>
            </a:r>
            <a:r>
              <a:rPr lang="zh-CN" altLang="en-US" sz="2800" dirty="0" smtClean="0">
                <a:solidFill>
                  <a:schemeClr val="tx1"/>
                </a:solidFill>
                <a:latin typeface="+mn-ea"/>
              </a:rPr>
              <a:t>卤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代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酸水解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制备</a:t>
            </a:r>
            <a:r>
              <a:rPr lang="el-GR" altLang="zh-CN" sz="2800" dirty="0">
                <a:solidFill>
                  <a:schemeClr val="tx1"/>
                </a:solidFill>
                <a:latin typeface="+mn-ea"/>
              </a:rPr>
              <a:t>α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羟基酸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。其二是羟基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腈水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解法。醛与氰氢酸加成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得到</a:t>
            </a:r>
            <a:r>
              <a:rPr lang="el-GR" altLang="zh-CN" sz="2800" dirty="0">
                <a:solidFill>
                  <a:schemeClr val="tx1"/>
                </a:solidFill>
                <a:latin typeface="+mn-ea"/>
              </a:rPr>
              <a:t>α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羟基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腈，小心水解即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生成</a:t>
            </a:r>
            <a:r>
              <a:rPr lang="el-GR" altLang="zh-CN" sz="2800" dirty="0">
                <a:solidFill>
                  <a:schemeClr val="tx1"/>
                </a:solidFill>
                <a:latin typeface="+mn-ea"/>
              </a:rPr>
              <a:t>α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羟基酸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。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由</a:t>
            </a:r>
            <a:r>
              <a:rPr lang="zh-CN" altLang="en-US" sz="2800" dirty="0" smtClean="0">
                <a:solidFill>
                  <a:schemeClr val="tx1"/>
                </a:solidFill>
                <a:latin typeface="+mn-ea"/>
              </a:rPr>
              <a:t>卤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代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醇和氰化钠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作用能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得到不同位置的羟基腈，水解可得到相应的羟基酸。</a:t>
            </a:r>
          </a:p>
          <a:p>
            <a:endParaRPr kumimoji="1" lang="zh-CN" altLang="en-US" dirty="0"/>
          </a:p>
        </p:txBody>
      </p:sp>
      <p:pic>
        <p:nvPicPr>
          <p:cNvPr id="4" name="图片 3" descr="屏幕快照 2018-11-14 15.08.4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59" y="3000362"/>
            <a:ext cx="8947949" cy="2754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3270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357200" y="971528"/>
            <a:ext cx="8450248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2800" dirty="0" smtClean="0">
                <a:solidFill>
                  <a:schemeClr val="tx1"/>
                </a:solidFill>
                <a:latin typeface="+mn-ea"/>
              </a:rPr>
              <a:t>    第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三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种方法是通过内酯水解获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得。已知环酮用过氧酸处理可得到内酯，这个内酯水解即可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生成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羟基酸。第四种方法是通过醛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，</a:t>
            </a:r>
            <a:r>
              <a:rPr lang="el-GR" altLang="zh-CN" sz="2800" dirty="0" smtClean="0">
                <a:solidFill>
                  <a:schemeClr val="tx1"/>
                </a:solidFill>
                <a:latin typeface="+mn-ea"/>
              </a:rPr>
              <a:t>α</a:t>
            </a:r>
            <a:r>
              <a:rPr lang="zh-CN" altLang="en-US" sz="2800" dirty="0" smtClean="0">
                <a:solidFill>
                  <a:schemeClr val="tx1"/>
                </a:solidFill>
                <a:latin typeface="+mn-ea"/>
              </a:rPr>
              <a:t>卤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代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酸醋和锌粉作用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制备</a:t>
            </a:r>
            <a:r>
              <a:rPr lang="el-GR" altLang="zh-CN" sz="2800" dirty="0">
                <a:solidFill>
                  <a:schemeClr val="tx1"/>
                </a:solidFill>
                <a:latin typeface="+mn-ea"/>
              </a:rPr>
              <a:t>β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羟基酸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。这种反应叫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瑞佛马斯基</a:t>
            </a:r>
            <a:r>
              <a:rPr lang="en-US" altLang="zh-CN" sz="2800" dirty="0">
                <a:solidFill>
                  <a:schemeClr val="tx1"/>
                </a:solidFill>
                <a:latin typeface="+mn-ea"/>
              </a:rPr>
              <a:t>（</a:t>
            </a:r>
            <a:r>
              <a:rPr lang="en-US" altLang="zh-CN" sz="2800" dirty="0" err="1">
                <a:solidFill>
                  <a:schemeClr val="tx1"/>
                </a:solidFill>
                <a:latin typeface="+mn-ea"/>
              </a:rPr>
              <a:t>Reformatsky</a:t>
            </a:r>
            <a:r>
              <a:rPr lang="en-US" altLang="zh-CN" sz="2800" dirty="0">
                <a:solidFill>
                  <a:schemeClr val="tx1"/>
                </a:solidFill>
                <a:latin typeface="+mn-ea"/>
              </a:rPr>
              <a:t>)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反应，该反应将在</a:t>
            </a:r>
            <a:r>
              <a:rPr lang="en-US" altLang="zh-CN" sz="2800" dirty="0">
                <a:solidFill>
                  <a:schemeClr val="tx1"/>
                </a:solidFill>
                <a:latin typeface="+mn-ea"/>
              </a:rPr>
              <a:t>16.4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节讨论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。</a:t>
            </a:r>
            <a:endParaRPr lang="en-US" altLang="zh-CN" sz="2800" dirty="0" smtClean="0">
              <a:solidFill>
                <a:schemeClr val="tx1"/>
              </a:solidFill>
              <a:latin typeface="+mn-ea"/>
            </a:endParaRPr>
          </a:p>
          <a:p>
            <a:endParaRPr lang="zh-CN" altLang="zh-CN" sz="2800" dirty="0">
              <a:solidFill>
                <a:schemeClr val="tx1"/>
              </a:solidFill>
              <a:latin typeface="+mn-ea"/>
            </a:endParaRPr>
          </a:p>
        </p:txBody>
      </p:sp>
      <p:pic>
        <p:nvPicPr>
          <p:cNvPr id="4" name="图片 3" descr="屏幕快照 2018-11-14 15.09.2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840" y="3310854"/>
            <a:ext cx="8585200" cy="102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5430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528656" y="1028680"/>
            <a:ext cx="8229600" cy="2796833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800" dirty="0" smtClean="0">
                <a:solidFill>
                  <a:schemeClr val="tx1"/>
                </a:solidFill>
                <a:latin typeface="+mn-ea"/>
              </a:rPr>
              <a:t>    </a:t>
            </a:r>
            <a:r>
              <a:rPr lang="el-GR" altLang="zh-CN" sz="2800" dirty="0" smtClean="0">
                <a:solidFill>
                  <a:schemeClr val="tx1"/>
                </a:solidFill>
                <a:latin typeface="+mn-ea"/>
              </a:rPr>
              <a:t>β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羟基酸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和它的酯也可通过类似于羟醛缩合的反应制备，这是羟基酸的另一种制法。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具有</a:t>
            </a:r>
            <a:r>
              <a:rPr lang="el-GR" altLang="zh-CN" sz="2800" dirty="0">
                <a:solidFill>
                  <a:schemeClr val="tx1"/>
                </a:solidFill>
                <a:latin typeface="+mn-ea"/>
              </a:rPr>
              <a:t>α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氢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的酯在二异丙基氨基锂</a:t>
            </a:r>
            <a:r>
              <a:rPr lang="en-US" altLang="zh-CN" sz="2800" dirty="0">
                <a:solidFill>
                  <a:schemeClr val="tx1"/>
                </a:solidFill>
                <a:latin typeface="+mn-ea"/>
              </a:rPr>
              <a:t>（LDA)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作用下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生成</a:t>
            </a:r>
            <a:r>
              <a:rPr lang="el-GR" altLang="zh-CN" sz="2800" dirty="0">
                <a:solidFill>
                  <a:schemeClr val="tx1"/>
                </a:solidFill>
                <a:latin typeface="+mn-ea"/>
              </a:rPr>
              <a:t>α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碳负离子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，然后与醛、酮反应，经酸化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得到</a:t>
            </a:r>
            <a:r>
              <a:rPr lang="el-GR" altLang="zh-CN" sz="2800" dirty="0">
                <a:solidFill>
                  <a:schemeClr val="tx1"/>
                </a:solidFill>
                <a:latin typeface="+mn-ea"/>
              </a:rPr>
              <a:t>β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羟基酸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酯。</a:t>
            </a:r>
          </a:p>
          <a:p>
            <a:endParaRPr kumimoji="1" lang="zh-CN" altLang="en-US" dirty="0"/>
          </a:p>
        </p:txBody>
      </p:sp>
      <p:pic>
        <p:nvPicPr>
          <p:cNvPr id="4" name="图片 3" descr="屏幕快照 2018-11-14 15.10.30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764" y="2939657"/>
            <a:ext cx="8673486" cy="1589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2238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471504" y="1128696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zh-CN" altLang="zh-CN" sz="2800" b="1" dirty="0">
                <a:solidFill>
                  <a:schemeClr val="tx1"/>
                </a:solidFill>
                <a:latin typeface="+mn-ea"/>
              </a:rPr>
              <a:t>二、化学反应</a:t>
            </a:r>
            <a:endParaRPr lang="en-US" altLang="zh-CN" sz="2800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r>
              <a:rPr lang="en-US" altLang="zh-CN" sz="2800" dirty="0" smtClean="0">
                <a:solidFill>
                  <a:schemeClr val="tx1"/>
                </a:solidFill>
                <a:latin typeface="+mn-ea"/>
              </a:rPr>
              <a:t>    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羟基酸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含有两种官能团，具有醇和酸两种性质，如可以成醚、成酯等。它的特征反应是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酸性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条件下的失水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。</a:t>
            </a:r>
            <a:r>
              <a:rPr lang="el-GR" altLang="zh-CN" sz="2800" dirty="0">
                <a:solidFill>
                  <a:schemeClr val="tx1"/>
                </a:solidFill>
                <a:latin typeface="+mn-ea"/>
              </a:rPr>
              <a:t>α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羟基酸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是两分子之间相互作用脱水生成交酯</a:t>
            </a:r>
            <a:r>
              <a:rPr lang="en-US" altLang="zh-CN" sz="2800" dirty="0">
                <a:solidFill>
                  <a:schemeClr val="tx1"/>
                </a:solidFill>
                <a:latin typeface="+mn-ea"/>
              </a:rPr>
              <a:t>（</a:t>
            </a:r>
            <a:r>
              <a:rPr lang="en-US" altLang="zh-CN" sz="2800" dirty="0" err="1">
                <a:solidFill>
                  <a:schemeClr val="tx1"/>
                </a:solidFill>
                <a:latin typeface="+mn-ea"/>
              </a:rPr>
              <a:t>lacdde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</a:rPr>
              <a:t>)。</a:t>
            </a:r>
            <a:r>
              <a:rPr lang="el-GR" altLang="zh-CN" sz="2800" dirty="0">
                <a:solidFill>
                  <a:schemeClr val="tx1"/>
                </a:solidFill>
                <a:latin typeface="+mn-ea"/>
              </a:rPr>
              <a:t>β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羟基酸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却很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容易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分子内脱水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生成</a:t>
            </a:r>
            <a:r>
              <a:rPr lang="el-GR" altLang="zh-CN" sz="2800" dirty="0" smtClean="0">
                <a:solidFill>
                  <a:schemeClr val="tx1"/>
                </a:solidFill>
                <a:latin typeface="+mn-ea"/>
              </a:rPr>
              <a:t>α</a:t>
            </a:r>
            <a:r>
              <a:rPr lang="zh-CN" altLang="en-US" sz="2800" dirty="0" smtClean="0">
                <a:solidFill>
                  <a:schemeClr val="tx1"/>
                </a:solidFill>
                <a:latin typeface="+mn-ea"/>
              </a:rPr>
              <a:t>，</a:t>
            </a:r>
            <a:r>
              <a:rPr lang="el-GR" altLang="zh-CN" sz="2800" dirty="0" smtClean="0">
                <a:solidFill>
                  <a:schemeClr val="tx1"/>
                </a:solidFill>
                <a:latin typeface="+mn-ea"/>
              </a:rPr>
              <a:t>β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不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饱和酸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。</a:t>
            </a:r>
            <a:r>
              <a:rPr lang="el-GR" altLang="zh-CN" sz="2800" dirty="0">
                <a:solidFill>
                  <a:schemeClr val="tx1"/>
                </a:solidFill>
                <a:latin typeface="+mn-ea"/>
              </a:rPr>
              <a:t>γ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和</a:t>
            </a:r>
            <a:r>
              <a:rPr lang="el-GR" altLang="zh-CN" sz="2800" dirty="0">
                <a:solidFill>
                  <a:schemeClr val="tx1"/>
                </a:solidFill>
                <a:latin typeface="+mn-ea"/>
              </a:rPr>
              <a:t>δ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羟基酸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发生分子内酯化反应形成五、六元环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内酯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</a:rPr>
              <a:t>(</a:t>
            </a:r>
            <a:r>
              <a:rPr lang="en-US" altLang="zh-CN" sz="2800" dirty="0">
                <a:solidFill>
                  <a:schemeClr val="tx1"/>
                </a:solidFill>
                <a:latin typeface="+mn-ea"/>
              </a:rPr>
              <a:t>lactone)。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羟基与羧基相距更远时，在酸存在下往往是分子间酯化生成聚酯。不同位置的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羟基酸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失水也体现了五、六元环的稳定性。</a:t>
            </a:r>
          </a:p>
          <a:p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084014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屏幕快照 2018-11-14 15.11.26.png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798" r="-4798"/>
          <a:stretch>
            <a:fillRect/>
          </a:stretch>
        </p:blipFill>
        <p:spPr>
          <a:xfrm>
            <a:off x="85727" y="901517"/>
            <a:ext cx="9372596" cy="5154567"/>
          </a:xfrm>
        </p:spPr>
      </p:pic>
    </p:spTree>
    <p:extLst>
      <p:ext uri="{BB962C8B-B14F-4D97-AF65-F5344CB8AC3E}">
        <p14:creationId xmlns:p14="http://schemas.microsoft.com/office/powerpoint/2010/main" val="26830366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1028677" y="885824"/>
            <a:ext cx="4700612" cy="714375"/>
          </a:xfrm>
        </p:spPr>
        <p:txBody>
          <a:bodyPr/>
          <a:lstStyle/>
          <a:p>
            <a:r>
              <a:rPr lang="zh-CN" altLang="zh-CN" sz="2800" dirty="0">
                <a:solidFill>
                  <a:schemeClr val="tx1"/>
                </a:solidFill>
                <a:effectLst/>
                <a:latin typeface="+mn-ea"/>
                <a:ea typeface="+mn-ea"/>
              </a:rPr>
              <a:t>问题</a:t>
            </a:r>
            <a:r>
              <a:rPr lang="en-US" altLang="zh-CN" sz="2800" dirty="0">
                <a:solidFill>
                  <a:schemeClr val="tx1"/>
                </a:solidFill>
                <a:effectLst/>
                <a:latin typeface="+mn-ea"/>
                <a:ea typeface="+mn-ea"/>
              </a:rPr>
              <a:t>14-9</a:t>
            </a:r>
            <a:r>
              <a:rPr lang="zh-CN" altLang="zh-CN" sz="2800" dirty="0">
                <a:solidFill>
                  <a:schemeClr val="tx1"/>
                </a:solidFill>
                <a:effectLst/>
                <a:latin typeface="+mn-ea"/>
                <a:ea typeface="+mn-ea"/>
              </a:rPr>
              <a:t>完成下列转化</a:t>
            </a:r>
            <a:r>
              <a:rPr lang="zh-CN" altLang="zh-CN" sz="28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。</a:t>
            </a:r>
            <a:endParaRPr kumimoji="1" lang="zh-CN" altLang="en-US" sz="28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pic>
        <p:nvPicPr>
          <p:cNvPr id="4" name="内容占位符 3" descr="屏幕快照 2018-11-14 15.12.15.png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1565" b="-31565"/>
          <a:stretch>
            <a:fillRect/>
          </a:stretch>
        </p:blipFill>
        <p:spPr>
          <a:xfrm>
            <a:off x="200032" y="900088"/>
            <a:ext cx="8815388" cy="4848124"/>
          </a:xfrm>
        </p:spPr>
      </p:pic>
    </p:spTree>
    <p:extLst>
      <p:ext uri="{BB962C8B-B14F-4D97-AF65-F5344CB8AC3E}">
        <p14:creationId xmlns:p14="http://schemas.microsoft.com/office/powerpoint/2010/main" val="27518549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403</Words>
  <Application>Microsoft Office PowerPoint</Application>
  <PresentationFormat>全屏显示(4:3)</PresentationFormat>
  <Paragraphs>9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问题14-9完成下列转化。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dmt</dc:creator>
  <cp:lastModifiedBy>dmt</cp:lastModifiedBy>
  <cp:revision>1</cp:revision>
  <dcterms:created xsi:type="dcterms:W3CDTF">2018-10-22T00:31:45Z</dcterms:created>
  <dcterms:modified xsi:type="dcterms:W3CDTF">2018-11-16T08:26:38Z</dcterms:modified>
</cp:coreProperties>
</file>