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62" r:id="rId6"/>
    <p:sldId id="259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7" y="1544593"/>
            <a:ext cx="84249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13.8    </a:t>
            </a:r>
            <a:r>
              <a:rPr lang="zh-CN" altLang="zh-CN" sz="2800" dirty="0" smtClean="0">
                <a:latin typeface="+mn-ea"/>
              </a:rPr>
              <a:t>紫外光</a:t>
            </a:r>
            <a:r>
              <a:rPr lang="zh-CN" altLang="zh-CN" sz="2800" dirty="0">
                <a:latin typeface="+mn-ea"/>
              </a:rPr>
              <a:t>谱的一般</a:t>
            </a:r>
            <a:r>
              <a:rPr lang="zh-CN" altLang="zh-CN" sz="2800" dirty="0" smtClean="0">
                <a:latin typeface="+mn-ea"/>
              </a:rPr>
              <a:t>概念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分子</a:t>
            </a:r>
            <a:r>
              <a:rPr lang="zh-CN" altLang="en-US" sz="2800" dirty="0" smtClean="0">
                <a:latin typeface="+mn-ea"/>
              </a:rPr>
              <a:t>量子</a:t>
            </a:r>
            <a:r>
              <a:rPr lang="zh-CN" altLang="zh-CN" sz="2800" dirty="0" smtClean="0">
                <a:latin typeface="+mn-ea"/>
              </a:rPr>
              <a:t>化</a:t>
            </a:r>
            <a:r>
              <a:rPr lang="zh-CN" altLang="zh-CN" sz="2800" dirty="0">
                <a:latin typeface="+mn-ea"/>
              </a:rPr>
              <a:t>地吸收</a:t>
            </a:r>
            <a:r>
              <a:rPr lang="zh-CN" altLang="zh-CN" sz="2800" dirty="0" smtClean="0">
                <a:latin typeface="+mn-ea"/>
              </a:rPr>
              <a:t>光能</a:t>
            </a:r>
            <a:r>
              <a:rPr lang="zh-CN" altLang="en-US" sz="2800" dirty="0" smtClean="0">
                <a:latin typeface="+mn-ea"/>
              </a:rPr>
              <a:t>后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引起电</a:t>
            </a:r>
            <a:r>
              <a:rPr lang="zh-CN" altLang="zh-CN" sz="2800" dirty="0" smtClean="0">
                <a:latin typeface="+mn-ea"/>
              </a:rPr>
              <a:t>跃迁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成</a:t>
            </a:r>
            <a:r>
              <a:rPr lang="zh-CN" altLang="zh-CN" sz="2800" dirty="0">
                <a:latin typeface="+mn-ea"/>
              </a:rPr>
              <a:t>键轨进的</a:t>
            </a:r>
            <a:r>
              <a:rPr lang="zh-CN" altLang="zh-CN" sz="2800" dirty="0" smtClean="0">
                <a:latin typeface="+mn-ea"/>
              </a:rPr>
              <a:t>价电</a:t>
            </a:r>
            <a:r>
              <a:rPr lang="zh-CN" altLang="en-US" sz="2800" dirty="0" smtClean="0">
                <a:latin typeface="+mn-ea"/>
              </a:rPr>
              <a:t>子</a:t>
            </a:r>
            <a:r>
              <a:rPr lang="zh-CN" altLang="zh-CN" sz="2800" dirty="0" smtClean="0">
                <a:latin typeface="+mn-ea"/>
              </a:rPr>
              <a:t>或</a:t>
            </a:r>
            <a:r>
              <a:rPr lang="zh-CN" altLang="zh-CN" sz="2800" dirty="0">
                <a:latin typeface="+mn-ea"/>
              </a:rPr>
              <a:t>非键电子（孤付</a:t>
            </a:r>
            <a:r>
              <a:rPr lang="zh-CN" altLang="zh-CN" sz="2800" dirty="0" smtClean="0">
                <a:latin typeface="+mn-ea"/>
              </a:rPr>
              <a:t>电</a:t>
            </a:r>
            <a:r>
              <a:rPr lang="zh-CN" altLang="en-US" sz="2800" dirty="0" smtClean="0">
                <a:latin typeface="+mn-ea"/>
              </a:rPr>
              <a:t>子</a:t>
            </a:r>
            <a:r>
              <a:rPr lang="zh-CN" altLang="zh-CN" sz="2800" dirty="0" smtClean="0">
                <a:latin typeface="+mn-ea"/>
              </a:rPr>
              <a:t>)被激发</a:t>
            </a:r>
            <a:r>
              <a:rPr lang="zh-CN" altLang="zh-CN" sz="2800" dirty="0">
                <a:latin typeface="+mn-ea"/>
              </a:rPr>
              <a:t>到反键轨道上。这种电子跃迁需要的能量比分子振动所需要的能量高，一般为紫外光</a:t>
            </a:r>
            <a:r>
              <a:rPr lang="zh-CN" altLang="zh-CN" sz="2800" dirty="0" smtClean="0">
                <a:latin typeface="+mn-ea"/>
              </a:rPr>
              <a:t>辐射</a:t>
            </a:r>
            <a:r>
              <a:rPr lang="zh-CN" altLang="zh-CN" sz="2800" dirty="0">
                <a:latin typeface="+mn-ea"/>
              </a:rPr>
              <a:t>。波长</a:t>
            </a:r>
            <a:r>
              <a:rPr lang="en-US" altLang="zh-CN" sz="2800" dirty="0">
                <a:latin typeface="+mn-ea"/>
              </a:rPr>
              <a:t>200nm</a:t>
            </a:r>
            <a:r>
              <a:rPr lang="zh-CN" altLang="zh-CN" sz="2800" dirty="0">
                <a:latin typeface="+mn-ea"/>
              </a:rPr>
              <a:t>以下的</a:t>
            </a:r>
            <a:r>
              <a:rPr lang="zh-CN" altLang="zh-CN" sz="2800" dirty="0" smtClean="0">
                <a:latin typeface="+mn-ea"/>
              </a:rPr>
              <a:t>紫外光</a:t>
            </a:r>
            <a:r>
              <a:rPr lang="zh-CN" altLang="zh-CN" sz="2800" dirty="0">
                <a:latin typeface="+mn-ea"/>
              </a:rPr>
              <a:t>容易被空气中的氧吸收，因此对分析最有价值的紫外光谱是</a:t>
            </a:r>
            <a:r>
              <a:rPr lang="zh-CN" altLang="zh-CN" sz="2800" dirty="0" smtClean="0">
                <a:latin typeface="+mn-ea"/>
              </a:rPr>
              <a:t>波</a:t>
            </a:r>
            <a:r>
              <a:rPr lang="zh-CN" altLang="en-US" sz="2800" dirty="0" smtClean="0">
                <a:latin typeface="+mn-ea"/>
              </a:rPr>
              <a:t>长</a:t>
            </a:r>
            <a:r>
              <a:rPr lang="en-US" altLang="zh-CN" sz="2800" dirty="0" smtClean="0">
                <a:latin typeface="+mn-ea"/>
              </a:rPr>
              <a:t>20</a:t>
            </a:r>
            <a:r>
              <a:rPr lang="en-US" altLang="zh-CN" sz="2800" dirty="0" smtClean="0">
                <a:latin typeface="+mn-ea"/>
              </a:rPr>
              <a:t>0</a:t>
            </a:r>
            <a:r>
              <a:rPr lang="en-US" altLang="zh-CN" sz="2800" dirty="0" smtClean="0">
                <a:latin typeface="+mn-ea"/>
              </a:rPr>
              <a:t>~400nm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区域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83397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188640"/>
            <a:ext cx="849694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一</a:t>
            </a:r>
            <a:r>
              <a:rPr lang="zh-CN" altLang="zh-CN" sz="2800" b="1" dirty="0">
                <a:latin typeface="+mn-ea"/>
              </a:rPr>
              <a:t>、电子跃迁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电子跃</a:t>
            </a:r>
            <a:r>
              <a:rPr lang="zh-CN" altLang="en-US" sz="2800" dirty="0">
                <a:latin typeface="+mn-ea"/>
              </a:rPr>
              <a:t>迁</a:t>
            </a:r>
            <a:r>
              <a:rPr lang="zh-CN" altLang="zh-CN" sz="2800" dirty="0" smtClean="0">
                <a:latin typeface="+mn-ea"/>
              </a:rPr>
              <a:t>有以下</a:t>
            </a:r>
            <a:r>
              <a:rPr lang="zh-CN" altLang="en-US" sz="2800" dirty="0" smtClean="0">
                <a:latin typeface="+mn-ea"/>
              </a:rPr>
              <a:t>几</a:t>
            </a:r>
            <a:r>
              <a:rPr lang="zh-CN" altLang="zh-CN" sz="2800" dirty="0" smtClean="0">
                <a:latin typeface="+mn-ea"/>
              </a:rPr>
              <a:t>种</a:t>
            </a:r>
            <a:r>
              <a:rPr lang="zh-CN" altLang="en-US" sz="2800" dirty="0" smtClean="0">
                <a:latin typeface="+mn-ea"/>
              </a:rPr>
              <a:t>：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en-US" altLang="zh-CN" sz="2800" dirty="0" smtClean="0">
                <a:latin typeface="+mn-ea"/>
              </a:rPr>
              <a:t>*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n-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en-US" altLang="zh-CN" sz="2800" dirty="0" smtClean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el-GR" altLang="zh-CN" sz="2800" dirty="0" smtClean="0">
                <a:latin typeface="+mn-ea"/>
              </a:rPr>
              <a:t>σ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l-GR" altLang="zh-CN" sz="2800" dirty="0" smtClean="0">
                <a:latin typeface="+mn-ea"/>
              </a:rPr>
              <a:t>σ*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n-</a:t>
            </a:r>
            <a:r>
              <a:rPr lang="el-GR" altLang="zh-CN" sz="2800" dirty="0" smtClean="0">
                <a:latin typeface="+mn-ea"/>
              </a:rPr>
              <a:t>σ*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由于</a:t>
            </a:r>
            <a:r>
              <a:rPr lang="el-GR" altLang="zh-CN" sz="2800" dirty="0" smtClean="0">
                <a:latin typeface="+mn-ea"/>
              </a:rPr>
              <a:t>σ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l-GR" altLang="zh-CN" sz="2800" dirty="0" smtClean="0">
                <a:latin typeface="+mn-ea"/>
              </a:rPr>
              <a:t>σ</a:t>
            </a:r>
            <a:r>
              <a:rPr lang="en-US" altLang="zh-CN" sz="2800" dirty="0" smtClean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n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l-GR" altLang="zh-CN" sz="2800" dirty="0" smtClean="0">
                <a:latin typeface="+mn-ea"/>
              </a:rPr>
              <a:t>σ</a:t>
            </a:r>
            <a:r>
              <a:rPr lang="zh-CN" altLang="zh-CN" sz="2800" dirty="0" smtClean="0">
                <a:latin typeface="+mn-ea"/>
              </a:rPr>
              <a:t>*</a:t>
            </a:r>
            <a:r>
              <a:rPr lang="zh-CN" altLang="zh-CN" sz="2800" dirty="0">
                <a:latin typeface="+mn-ea"/>
              </a:rPr>
              <a:t>跃迁一般</a:t>
            </a:r>
            <a:r>
              <a:rPr lang="zh-CN" altLang="zh-CN" sz="2800" dirty="0" smtClean="0">
                <a:latin typeface="+mn-ea"/>
              </a:rPr>
              <a:t>需</a:t>
            </a:r>
            <a:r>
              <a:rPr lang="zh-CN" altLang="en-US" sz="2800" dirty="0" smtClean="0">
                <a:latin typeface="+mn-ea"/>
              </a:rPr>
              <a:t>要</a:t>
            </a:r>
            <a:r>
              <a:rPr lang="zh-CN" altLang="zh-CN" sz="2800" dirty="0" smtClean="0">
                <a:latin typeface="+mn-ea"/>
              </a:rPr>
              <a:t>能</a:t>
            </a:r>
            <a:r>
              <a:rPr lang="zh-CN" altLang="en-US" sz="2800" dirty="0" smtClean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较高</a:t>
            </a:r>
            <a:r>
              <a:rPr lang="zh-CN" altLang="zh-CN" sz="2800" dirty="0">
                <a:latin typeface="+mn-ea"/>
              </a:rPr>
              <a:t>，故吸收光波长较短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，如</a:t>
            </a:r>
            <a:r>
              <a:rPr lang="zh-CN" altLang="zh-CN" sz="2800" dirty="0" smtClean="0">
                <a:latin typeface="+mn-ea"/>
              </a:rPr>
              <a:t>烷烃</a:t>
            </a:r>
            <a:r>
              <a:rPr lang="el-GR" altLang="zh-CN" sz="2800" dirty="0" smtClean="0">
                <a:latin typeface="+mn-ea"/>
              </a:rPr>
              <a:t>σ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l-GR" altLang="zh-CN" sz="2800" dirty="0" smtClean="0">
                <a:latin typeface="+mn-ea"/>
              </a:rPr>
              <a:t>σ</a:t>
            </a:r>
            <a:r>
              <a:rPr lang="en-US" altLang="zh-CN" sz="2800" dirty="0" smtClean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跃</a:t>
            </a:r>
            <a:r>
              <a:rPr lang="zh-CN" altLang="en-US" sz="2800" dirty="0" smtClean="0">
                <a:latin typeface="+mn-ea"/>
              </a:rPr>
              <a:t>迁</a:t>
            </a:r>
            <a:r>
              <a:rPr lang="zh-CN" altLang="zh-CN" sz="2800" dirty="0" smtClean="0">
                <a:latin typeface="+mn-ea"/>
              </a:rPr>
              <a:t>吸收波</a:t>
            </a:r>
            <a:r>
              <a:rPr lang="zh-CN" altLang="en-US" sz="2800" dirty="0" smtClean="0">
                <a:latin typeface="+mn-ea"/>
              </a:rPr>
              <a:t>长</a:t>
            </a:r>
            <a:r>
              <a:rPr lang="zh-CN" altLang="zh-CN" sz="2800" dirty="0" smtClean="0">
                <a:latin typeface="+mn-ea"/>
              </a:rPr>
              <a:t>小于</a:t>
            </a:r>
            <a:r>
              <a:rPr lang="en-US" altLang="zh-CN" sz="2800" dirty="0">
                <a:latin typeface="+mn-ea"/>
              </a:rPr>
              <a:t>150nm</a:t>
            </a:r>
            <a:r>
              <a:rPr lang="zh-CN" altLang="zh-CN" sz="2800" dirty="0">
                <a:latin typeface="+mn-ea"/>
              </a:rPr>
              <a:t>的光，甲醇</a:t>
            </a:r>
            <a:r>
              <a:rPr lang="en-US" altLang="zh-CN" sz="2800" dirty="0" smtClean="0">
                <a:latin typeface="+mn-ea"/>
              </a:rPr>
              <a:t>n-</a:t>
            </a:r>
            <a:r>
              <a:rPr lang="el-GR" altLang="zh-CN" sz="2800" dirty="0" smtClean="0">
                <a:latin typeface="+mn-ea"/>
              </a:rPr>
              <a:t>σ</a:t>
            </a:r>
            <a:r>
              <a:rPr lang="en-US" altLang="zh-CN" sz="2800" dirty="0" smtClean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跃迁吸收波长</a:t>
            </a:r>
            <a:r>
              <a:rPr lang="en-US" altLang="zh-CN" sz="2800" dirty="0">
                <a:latin typeface="+mn-ea"/>
              </a:rPr>
              <a:t>183nm</a:t>
            </a:r>
            <a:r>
              <a:rPr lang="zh-CN" altLang="zh-CN" sz="2800" dirty="0">
                <a:latin typeface="+mn-ea"/>
              </a:rPr>
              <a:t>的光。这些吸收均在远紫外区，而在这个区易受空气中的氧吸收干扰，因此</a:t>
            </a:r>
            <a:r>
              <a:rPr lang="zh-CN" altLang="zh-CN" sz="2800" dirty="0" smtClean="0">
                <a:latin typeface="+mn-ea"/>
              </a:rPr>
              <a:t>必须采用</a:t>
            </a:r>
            <a:r>
              <a:rPr lang="zh-CN" altLang="zh-CN" sz="2800" dirty="0">
                <a:latin typeface="+mn-ea"/>
              </a:rPr>
              <a:t>真空紫外。（有些化合物</a:t>
            </a:r>
            <a:r>
              <a:rPr lang="en-US" altLang="zh-CN" sz="2800" dirty="0" smtClean="0">
                <a:latin typeface="+mn-ea"/>
              </a:rPr>
              <a:t>n-</a:t>
            </a:r>
            <a:r>
              <a:rPr lang="el-GR" altLang="zh-CN" sz="2800" dirty="0">
                <a:latin typeface="+mn-ea"/>
              </a:rPr>
              <a:t> </a:t>
            </a:r>
            <a:r>
              <a:rPr lang="el-GR" altLang="zh-CN" sz="2800" dirty="0" smtClean="0">
                <a:latin typeface="+mn-ea"/>
              </a:rPr>
              <a:t>σ</a:t>
            </a:r>
            <a:r>
              <a:rPr lang="en-US" altLang="zh-CN" sz="2800" dirty="0" smtClean="0">
                <a:latin typeface="+mn-ea"/>
              </a:rPr>
              <a:t>*</a:t>
            </a:r>
            <a:r>
              <a:rPr lang="zh-CN" altLang="zh-CN" sz="2800" dirty="0">
                <a:latin typeface="+mn-ea"/>
              </a:rPr>
              <a:t>跃迁吸收波长也可</a:t>
            </a:r>
            <a:r>
              <a:rPr lang="zh-CN" altLang="zh-CN" sz="2800" dirty="0" smtClean="0">
                <a:latin typeface="+mn-ea"/>
              </a:rPr>
              <a:t>进</a:t>
            </a:r>
            <a:r>
              <a:rPr lang="zh-CN" altLang="en-US" sz="2800" dirty="0" smtClean="0">
                <a:latin typeface="+mn-ea"/>
              </a:rPr>
              <a:t>入</a:t>
            </a:r>
            <a:r>
              <a:rPr lang="zh-CN" altLang="zh-CN" sz="2800" dirty="0" smtClean="0">
                <a:latin typeface="+mn-ea"/>
              </a:rPr>
              <a:t>正常</a:t>
            </a:r>
            <a:r>
              <a:rPr lang="zh-CN" altLang="zh-CN" sz="2800" dirty="0">
                <a:latin typeface="+mn-ea"/>
              </a:rPr>
              <a:t>紫外区。如</a:t>
            </a:r>
            <a:r>
              <a:rPr lang="en-US" altLang="zh-CN" sz="2800" dirty="0" smtClean="0">
                <a:latin typeface="+mn-ea"/>
              </a:rPr>
              <a:t>CH</a:t>
            </a:r>
            <a:r>
              <a:rPr lang="en-US" altLang="zh-CN" sz="2800" baseline="-25000" dirty="0" smtClean="0">
                <a:latin typeface="+mn-ea"/>
              </a:rPr>
              <a:t>3</a:t>
            </a:r>
            <a:r>
              <a:rPr lang="en-US" altLang="zh-CN" sz="2800" dirty="0" smtClean="0">
                <a:latin typeface="+mn-ea"/>
              </a:rPr>
              <a:t>I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258nm;                     </a:t>
            </a:r>
            <a:r>
              <a:rPr lang="zh-CN" altLang="zh-CN" sz="2800" dirty="0" smtClean="0">
                <a:latin typeface="+mn-ea"/>
              </a:rPr>
              <a:t>。相比之下</a:t>
            </a:r>
            <a:r>
              <a:rPr lang="el-GR" altLang="zh-CN" sz="2800" dirty="0">
                <a:latin typeface="+mn-ea"/>
              </a:rPr>
              <a:t>π</a:t>
            </a:r>
            <a:r>
              <a:rPr lang="en-US" altLang="zh-CN" sz="2800" dirty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en-US" altLang="zh-CN" sz="2800" dirty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跃</a:t>
            </a:r>
            <a:r>
              <a:rPr lang="zh-CN" altLang="en-US" sz="2800" dirty="0" smtClean="0">
                <a:latin typeface="+mn-ea"/>
              </a:rPr>
              <a:t>迁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特别是</a:t>
            </a:r>
            <a:r>
              <a:rPr lang="zh-CN" altLang="zh-CN" sz="2800" dirty="0" smtClean="0">
                <a:latin typeface="+mn-ea"/>
              </a:rPr>
              <a:t>共轭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π</a:t>
            </a:r>
            <a:r>
              <a:rPr lang="en-US" altLang="zh-CN" sz="2800" dirty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en-US" altLang="zh-CN" sz="2800" dirty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跃迁和</a:t>
            </a:r>
            <a:r>
              <a:rPr lang="en-US" altLang="zh-CN" sz="2800" dirty="0">
                <a:latin typeface="+mn-ea"/>
              </a:rPr>
              <a:t>n-</a:t>
            </a:r>
            <a:r>
              <a:rPr lang="el-GR" altLang="zh-CN" sz="2800" dirty="0">
                <a:latin typeface="+mn-ea"/>
              </a:rPr>
              <a:t>π</a:t>
            </a:r>
            <a:r>
              <a:rPr lang="en-US" altLang="zh-CN" sz="2800" dirty="0" smtClean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跃迁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显得</a:t>
            </a:r>
            <a:r>
              <a:rPr lang="zh-CN" altLang="zh-CN" sz="2800" dirty="0">
                <a:latin typeface="+mn-ea"/>
              </a:rPr>
              <a:t>更为重要。这两种跃迁需要能量较低，一般吸收波长在</a:t>
            </a:r>
            <a:r>
              <a:rPr lang="en-US" altLang="zh-CN" sz="2800" dirty="0">
                <a:latin typeface="+mn-ea"/>
              </a:rPr>
              <a:t>200 ~400nm</a:t>
            </a:r>
            <a:r>
              <a:rPr lang="zh-CN" altLang="zh-CN" sz="2800" dirty="0">
                <a:latin typeface="+mn-ea"/>
              </a:rPr>
              <a:t>，属于正常紫</a:t>
            </a:r>
            <a:r>
              <a:rPr lang="zh-CN" altLang="zh-CN" sz="2800" dirty="0" smtClean="0">
                <a:latin typeface="+mn-ea"/>
              </a:rPr>
              <a:t>外区</a:t>
            </a:r>
            <a:r>
              <a:rPr lang="zh-CN" altLang="zh-CN" sz="2800" dirty="0">
                <a:latin typeface="+mn-ea"/>
              </a:rPr>
              <a:t>。通过对</a:t>
            </a:r>
            <a:r>
              <a:rPr lang="zh-CN" altLang="zh-CN" sz="2800" dirty="0" smtClean="0">
                <a:latin typeface="+mn-ea"/>
              </a:rPr>
              <a:t>化合物</a:t>
            </a:r>
            <a:r>
              <a:rPr lang="el-GR" altLang="zh-CN" sz="2800" dirty="0">
                <a:latin typeface="+mn-ea"/>
              </a:rPr>
              <a:t>π</a:t>
            </a:r>
            <a:r>
              <a:rPr lang="en-US" altLang="zh-CN" sz="2800" dirty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en-US" altLang="zh-CN" sz="2800" dirty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n-</a:t>
            </a:r>
            <a:r>
              <a:rPr lang="el-GR" altLang="zh-CN" sz="2800" dirty="0">
                <a:latin typeface="+mn-ea"/>
              </a:rPr>
              <a:t>π</a:t>
            </a:r>
            <a:r>
              <a:rPr lang="en-US" altLang="zh-CN" sz="2800" dirty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跃迁</a:t>
            </a:r>
            <a:r>
              <a:rPr lang="zh-CN" altLang="zh-CN" sz="2800" dirty="0">
                <a:latin typeface="+mn-ea"/>
              </a:rPr>
              <a:t>吸收波长的研究，可以了解共轭体系的结构，因此</a:t>
            </a:r>
            <a:r>
              <a:rPr lang="zh-CN" altLang="zh-CN" sz="2800" dirty="0" smtClean="0">
                <a:latin typeface="+mn-ea"/>
              </a:rPr>
              <a:t>紫外光谱</a:t>
            </a:r>
            <a:r>
              <a:rPr lang="zh-CN" altLang="zh-CN" sz="2800" dirty="0">
                <a:latin typeface="+mn-ea"/>
              </a:rPr>
              <a:t>法是检测共轭烯烃、共扼羰基化合物及芳香化合物的有力工具。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025" name="Picture 1" descr="C:\Users\dmt\AppData\Roaming\Tencent\Users\280268031\QQ\WinTemp\RichOle\LKJX3FFHW($[Z}PIKCIE{B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681903"/>
            <a:ext cx="3672408" cy="44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128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330890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latin typeface="+mn-ea"/>
              </a:rPr>
              <a:t>    1.</a:t>
            </a:r>
            <a:r>
              <a:rPr lang="el-GR" altLang="zh-CN" sz="2800" dirty="0">
                <a:latin typeface="+mn-ea"/>
              </a:rPr>
              <a:t> 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-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* </a:t>
            </a:r>
            <a:r>
              <a:rPr lang="zh-CN" altLang="zh-CN" sz="2800" dirty="0">
                <a:latin typeface="+mn-ea"/>
              </a:rPr>
              <a:t>跃迁</a:t>
            </a:r>
          </a:p>
          <a:p>
            <a:r>
              <a:rPr lang="en-US" altLang="zh-CN" sz="2800" dirty="0" smtClean="0">
                <a:latin typeface="+mn-ea"/>
              </a:rPr>
              <a:t>   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分子轨道</a:t>
            </a:r>
            <a:r>
              <a:rPr lang="zh-CN" altLang="zh-CN" sz="2800" dirty="0">
                <a:latin typeface="+mn-ea"/>
              </a:rPr>
              <a:t>的价电子吸收光能后，激发到反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* </a:t>
            </a:r>
            <a:r>
              <a:rPr lang="zh-CN" altLang="zh-CN" sz="2800" dirty="0" smtClean="0">
                <a:latin typeface="+mn-ea"/>
              </a:rPr>
              <a:t>分子轨道</a:t>
            </a:r>
            <a:r>
              <a:rPr lang="zh-CN" altLang="zh-CN" sz="2800" dirty="0">
                <a:latin typeface="+mn-ea"/>
              </a:rPr>
              <a:t>上。如乙烯吸收紫外光后</a:t>
            </a:r>
            <a:r>
              <a:rPr lang="zh-CN" altLang="zh-CN" sz="2800" dirty="0" smtClean="0">
                <a:latin typeface="+mn-ea"/>
              </a:rPr>
              <a:t>发生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*跃迁</a:t>
            </a:r>
            <a:r>
              <a:rPr lang="zh-CN" altLang="zh-CN" sz="2800" dirty="0">
                <a:latin typeface="+mn-ea"/>
              </a:rPr>
              <a:t>（见图</a:t>
            </a:r>
            <a:r>
              <a:rPr lang="en-US" altLang="zh-CN" sz="2800" dirty="0">
                <a:latin typeface="+mn-ea"/>
              </a:rPr>
              <a:t>13-17</a:t>
            </a:r>
            <a:r>
              <a:rPr lang="zh-CN" altLang="zh-CN" sz="2800" dirty="0" smtClean="0">
                <a:latin typeface="+mn-ea"/>
              </a:rPr>
              <a:t>所</a:t>
            </a:r>
            <a:r>
              <a:rPr lang="zh-CN" altLang="en-US" sz="2800" dirty="0" smtClean="0">
                <a:latin typeface="+mn-ea"/>
              </a:rPr>
              <a:t>示）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  <a:p>
            <a:pPr lvl="0"/>
            <a:r>
              <a:rPr lang="en-US" altLang="zh-CN" sz="2800" dirty="0" smtClean="0">
                <a:latin typeface="+mn-ea"/>
              </a:rPr>
              <a:t>    2.</a:t>
            </a:r>
            <a:r>
              <a:rPr lang="el-GR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n</a:t>
            </a:r>
            <a:r>
              <a:rPr lang="zh-CN" altLang="zh-CN" sz="2800" dirty="0" smtClean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*跃迁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分子</a:t>
            </a:r>
            <a:r>
              <a:rPr lang="zh-CN" altLang="zh-CN" sz="2800" dirty="0">
                <a:latin typeface="+mn-ea"/>
              </a:rPr>
              <a:t>中非键电子（一般为原子轨道中孤对电子）吸收紫外光后，激发到反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*轨道</a:t>
            </a:r>
            <a:r>
              <a:rPr lang="zh-CN" altLang="zh-CN" sz="2800" dirty="0">
                <a:latin typeface="+mn-ea"/>
              </a:rPr>
              <a:t>上</a:t>
            </a:r>
            <a:r>
              <a:rPr lang="zh-CN" altLang="zh-CN" sz="2800" dirty="0" smtClean="0">
                <a:latin typeface="+mn-ea"/>
              </a:rPr>
              <a:t>。如</a:t>
            </a:r>
            <a:r>
              <a:rPr lang="zh-CN" altLang="zh-CN" sz="2800" dirty="0">
                <a:latin typeface="+mn-ea"/>
              </a:rPr>
              <a:t>丙酮除可</a:t>
            </a:r>
            <a:r>
              <a:rPr lang="zh-CN" altLang="zh-CN" sz="2800" dirty="0" smtClean="0">
                <a:latin typeface="+mn-ea"/>
              </a:rPr>
              <a:t>发生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*跃迁</a:t>
            </a:r>
            <a:r>
              <a:rPr lang="zh-CN" altLang="zh-CN" sz="2800" dirty="0">
                <a:latin typeface="+mn-ea"/>
              </a:rPr>
              <a:t>外</a:t>
            </a:r>
            <a:r>
              <a:rPr lang="zh-CN" altLang="zh-CN" sz="2800" b="1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其氧原子上孤对电子还会激发到羰基反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*轨道</a:t>
            </a:r>
            <a:r>
              <a:rPr lang="zh-CN" altLang="zh-CN" sz="2800" dirty="0" smtClean="0">
                <a:latin typeface="+mn-ea"/>
              </a:rPr>
              <a:t>上</a:t>
            </a:r>
            <a:r>
              <a:rPr lang="zh-CN" altLang="en-US" sz="2800" dirty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81363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7361" y="2118335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电子跃迁</a:t>
            </a:r>
            <a:r>
              <a:rPr lang="zh-CN" altLang="zh-CN" sz="2800" dirty="0">
                <a:latin typeface="+mn-ea"/>
              </a:rPr>
              <a:t>需要的能量即跃迁涉及的两个轨道的能差，</a:t>
            </a:r>
            <a:r>
              <a:rPr lang="zh-CN" altLang="zh-CN" sz="2800" dirty="0" smtClean="0">
                <a:latin typeface="+mn-ea"/>
              </a:rPr>
              <a:t>一般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比</a:t>
            </a:r>
            <a:r>
              <a:rPr lang="en-US" altLang="zh-CN" sz="2800" dirty="0">
                <a:latin typeface="+mn-ea"/>
              </a:rPr>
              <a:t>n</a:t>
            </a:r>
            <a:r>
              <a:rPr lang="zh-CN" altLang="zh-CN" sz="2800" dirty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*能</a:t>
            </a:r>
            <a:r>
              <a:rPr lang="zh-CN" altLang="zh-CN" sz="2800" dirty="0">
                <a:latin typeface="+mn-ea"/>
              </a:rPr>
              <a:t>差大，跃迁</a:t>
            </a:r>
            <a:r>
              <a:rPr lang="zh-CN" altLang="zh-CN" sz="2800" dirty="0" smtClean="0">
                <a:latin typeface="+mn-ea"/>
              </a:rPr>
              <a:t>需要的</a:t>
            </a:r>
            <a:r>
              <a:rPr lang="zh-CN" altLang="zh-CN" sz="2800" dirty="0">
                <a:latin typeface="+mn-ea"/>
              </a:rPr>
              <a:t>能量高。</a:t>
            </a:r>
            <a:r>
              <a:rPr lang="zh-CN" altLang="zh-CN" sz="2800" dirty="0" smtClean="0">
                <a:latin typeface="+mn-ea"/>
              </a:rPr>
              <a:t>根据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az-Cyrl-AZ" altLang="zh-CN" sz="2800" dirty="0" smtClean="0">
                <a:latin typeface="+mn-ea"/>
              </a:rPr>
              <a:t>Е</a:t>
            </a:r>
            <a:r>
              <a:rPr lang="en-US" altLang="zh-CN" sz="2800" dirty="0" smtClean="0">
                <a:latin typeface="+mn-ea"/>
              </a:rPr>
              <a:t>=h</a:t>
            </a:r>
            <a:r>
              <a:rPr lang="el-GR" altLang="zh-CN" sz="2800" dirty="0" smtClean="0">
                <a:latin typeface="+mn-ea"/>
              </a:rPr>
              <a:t>υ</a:t>
            </a:r>
            <a:r>
              <a:rPr lang="zh-CN" altLang="zh-CN" sz="2800" dirty="0" smtClean="0">
                <a:latin typeface="+mn-ea"/>
              </a:rPr>
              <a:t>可知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*跃迁</a:t>
            </a:r>
            <a:r>
              <a:rPr lang="zh-CN" altLang="zh-CN" sz="2800" dirty="0" smtClean="0">
                <a:latin typeface="+mn-ea"/>
              </a:rPr>
              <a:t>比</a:t>
            </a:r>
            <a:r>
              <a:rPr lang="en-US" altLang="zh-CN" sz="2800" dirty="0">
                <a:latin typeface="+mn-ea"/>
              </a:rPr>
              <a:t>n</a:t>
            </a:r>
            <a:r>
              <a:rPr lang="zh-CN" altLang="zh-CN" sz="2800" dirty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*跃迁</a:t>
            </a:r>
            <a:r>
              <a:rPr lang="zh-CN" altLang="zh-CN" sz="2800" dirty="0">
                <a:latin typeface="+mn-ea"/>
              </a:rPr>
              <a:t>需要光的频率大，波长短。如</a:t>
            </a:r>
            <a:r>
              <a:rPr lang="zh-CN" altLang="zh-CN" sz="2800" dirty="0" smtClean="0">
                <a:latin typeface="+mn-ea"/>
              </a:rPr>
              <a:t>丙酮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n-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zh-CN" altLang="zh-CN" sz="2800" dirty="0">
                <a:latin typeface="+mn-ea"/>
              </a:rPr>
              <a:t>* </a:t>
            </a:r>
            <a:r>
              <a:rPr lang="zh-CN" altLang="zh-CN" sz="2800" dirty="0" smtClean="0">
                <a:latin typeface="+mn-ea"/>
              </a:rPr>
              <a:t>跃迁</a:t>
            </a:r>
            <a:r>
              <a:rPr lang="zh-CN" altLang="zh-CN" sz="2800" dirty="0">
                <a:latin typeface="+mn-ea"/>
              </a:rPr>
              <a:t>吸收光波长分别为</a:t>
            </a:r>
            <a:r>
              <a:rPr lang="en-US" altLang="zh-CN" sz="2800" dirty="0">
                <a:latin typeface="+mn-ea"/>
              </a:rPr>
              <a:t>188nm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279nm(</a:t>
            </a:r>
            <a:r>
              <a:rPr lang="zh-CN" altLang="zh-CN" sz="2800" dirty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13-18</a:t>
            </a:r>
            <a:r>
              <a:rPr lang="zh-CN" altLang="zh-CN" sz="2800" dirty="0">
                <a:latin typeface="+mn-ea"/>
              </a:rPr>
              <a:t>)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7645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 descr="C:\Users\dmt\AppData\Roaming\Tencent\Users\280268031\QQ\WinTemp\RichOle\88_K~XSRWE$T~EZ)]XD3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6840760" cy="659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555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889556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二、紫外光谱</a:t>
            </a:r>
            <a:r>
              <a:rPr lang="zh-CN" altLang="zh-CN" sz="2800" b="1" dirty="0" smtClean="0">
                <a:latin typeface="+mn-ea"/>
              </a:rPr>
              <a:t>图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3073" name="Picture 1" descr="C:\Users\dmt\AppData\Roaming\Tencent\Users\280268031\QQ\WinTemp\RichOle\9GW1@HSE38RTXWFD[]P@(G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44824"/>
            <a:ext cx="907300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730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4HT{2W7W8ZHC2CCOT1UV0H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63" y="836712"/>
            <a:ext cx="8217793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9340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498</Words>
  <Application>Microsoft Office PowerPoint</Application>
  <PresentationFormat>全屏显示(4:3)</PresentationFormat>
  <Paragraphs>10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5</cp:revision>
  <dcterms:created xsi:type="dcterms:W3CDTF">2018-10-22T00:31:45Z</dcterms:created>
  <dcterms:modified xsi:type="dcterms:W3CDTF">2018-12-07T07:44:29Z</dcterms:modified>
</cp:coreProperties>
</file>