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543446"/>
            <a:ext cx="8712968" cy="5693866"/>
          </a:xfrm>
          <a:prstGeom prst="rect">
            <a:avLst/>
          </a:prstGeom>
        </p:spPr>
        <p:txBody>
          <a:bodyPr wrap="square">
            <a:spAutoFit/>
          </a:bodyPr>
          <a:lstStyle/>
          <a:p>
            <a:r>
              <a:rPr lang="en-US" altLang="zh-CN" sz="2800" dirty="0">
                <a:latin typeface="+mn-ea"/>
              </a:rPr>
              <a:t>3. </a:t>
            </a:r>
            <a:r>
              <a:rPr lang="en-US" altLang="zh-CN" sz="2800" dirty="0" smtClean="0">
                <a:latin typeface="+mn-ea"/>
              </a:rPr>
              <a:t>5    </a:t>
            </a:r>
            <a:r>
              <a:rPr lang="zh-CN" altLang="zh-CN" sz="2800" dirty="0" smtClean="0">
                <a:latin typeface="+mn-ea"/>
              </a:rPr>
              <a:t>不同</a:t>
            </a:r>
            <a:r>
              <a:rPr lang="zh-CN" altLang="en-US" sz="2800" dirty="0" smtClean="0">
                <a:latin typeface="+mn-ea"/>
              </a:rPr>
              <a:t>官</a:t>
            </a:r>
            <a:r>
              <a:rPr lang="zh-CN" altLang="zh-CN" sz="2800" dirty="0" smtClean="0">
                <a:latin typeface="+mn-ea"/>
              </a:rPr>
              <a:t>能团</a:t>
            </a:r>
            <a:r>
              <a:rPr lang="zh-CN" altLang="zh-CN" sz="2800" dirty="0">
                <a:latin typeface="+mn-ea"/>
              </a:rPr>
              <a:t>在红外频区的特征吸收</a:t>
            </a:r>
          </a:p>
          <a:p>
            <a:r>
              <a:rPr lang="en-US" altLang="zh-CN" sz="2800" dirty="0" smtClean="0">
                <a:latin typeface="+mn-ea"/>
              </a:rPr>
              <a:t>    </a:t>
            </a:r>
            <a:r>
              <a:rPr lang="zh-CN" altLang="zh-CN" sz="2800" dirty="0" smtClean="0">
                <a:latin typeface="+mn-ea"/>
              </a:rPr>
              <a:t>4000 -</a:t>
            </a:r>
            <a:r>
              <a:rPr lang="en-US" altLang="zh-CN" sz="2800" dirty="0" smtClean="0">
                <a:latin typeface="+mn-ea"/>
              </a:rPr>
              <a:t>400</a:t>
            </a:r>
            <a:r>
              <a:rPr lang="zh-CN" altLang="zh-CN" sz="2800" dirty="0" smtClean="0">
                <a:latin typeface="+mn-ea"/>
              </a:rPr>
              <a:t>c</a:t>
            </a:r>
            <a:r>
              <a:rPr lang="en-US" altLang="zh-CN" sz="2800" dirty="0" smtClean="0">
                <a:latin typeface="+mn-ea"/>
              </a:rPr>
              <a:t>m-</a:t>
            </a:r>
            <a:r>
              <a:rPr lang="zh-CN" altLang="zh-CN" sz="2800" baseline="30000" dirty="0" smtClean="0">
                <a:latin typeface="+mn-ea"/>
              </a:rPr>
              <a:t>1</a:t>
            </a:r>
            <a:r>
              <a:rPr lang="zh-CN" altLang="zh-CN" sz="2800" dirty="0" smtClean="0">
                <a:latin typeface="+mn-ea"/>
              </a:rPr>
              <a:t> </a:t>
            </a:r>
            <a:r>
              <a:rPr lang="zh-CN" altLang="en-US" sz="2800" dirty="0" smtClean="0">
                <a:latin typeface="+mn-ea"/>
              </a:rPr>
              <a:t>一</a:t>
            </a:r>
            <a:r>
              <a:rPr lang="zh-CN" altLang="zh-CN" sz="2800" dirty="0" smtClean="0">
                <a:latin typeface="+mn-ea"/>
              </a:rPr>
              <a:t>般</a:t>
            </a:r>
            <a:r>
              <a:rPr lang="zh-CN" altLang="zh-CN" sz="2800" dirty="0">
                <a:latin typeface="+mn-ea"/>
              </a:rPr>
              <a:t>被称做中红外频区。按振动形式与吸收的关系又可分为两个区域</a:t>
            </a:r>
            <a:r>
              <a:rPr lang="zh-CN" altLang="zh-CN" sz="2800" dirty="0" smtClean="0">
                <a:latin typeface="+mn-ea"/>
              </a:rPr>
              <a:t>，</a:t>
            </a:r>
            <a:r>
              <a:rPr lang="en-US" altLang="zh-CN" sz="2800" dirty="0" smtClean="0">
                <a:latin typeface="+mn-ea"/>
              </a:rPr>
              <a:t>4</a:t>
            </a:r>
            <a:r>
              <a:rPr lang="zh-CN" altLang="zh-CN" sz="2800" dirty="0" smtClean="0">
                <a:latin typeface="+mn-ea"/>
              </a:rPr>
              <a:t>000 </a:t>
            </a:r>
            <a:r>
              <a:rPr lang="zh-CN" altLang="zh-CN" sz="2800" dirty="0">
                <a:latin typeface="+mn-ea"/>
              </a:rPr>
              <a:t>~ </a:t>
            </a:r>
            <a:r>
              <a:rPr lang="zh-CN" altLang="zh-CN" sz="2800" dirty="0" smtClean="0">
                <a:latin typeface="+mn-ea"/>
              </a:rPr>
              <a:t>1500cm</a:t>
            </a:r>
            <a:r>
              <a:rPr lang="en-US" altLang="zh-CN" sz="2800" dirty="0" smtClean="0">
                <a:latin typeface="+mn-ea"/>
              </a:rPr>
              <a:t>-</a:t>
            </a:r>
            <a:r>
              <a:rPr lang="zh-CN" altLang="zh-CN" sz="2800" baseline="30000" dirty="0">
                <a:latin typeface="+mn-ea"/>
              </a:rPr>
              <a:t> 1</a:t>
            </a:r>
            <a:r>
              <a:rPr lang="zh-CN" altLang="zh-CN" sz="2800" dirty="0" smtClean="0">
                <a:latin typeface="+mn-ea"/>
              </a:rPr>
              <a:t>频</a:t>
            </a:r>
            <a:r>
              <a:rPr lang="zh-CN" altLang="zh-CN" sz="2800" dirty="0">
                <a:latin typeface="+mn-ea"/>
              </a:rPr>
              <a:t>区</a:t>
            </a:r>
            <a:r>
              <a:rPr lang="zh-CN" altLang="zh-CN" sz="2800" dirty="0" smtClean="0">
                <a:latin typeface="+mn-ea"/>
              </a:rPr>
              <a:t>和</a:t>
            </a:r>
            <a:r>
              <a:rPr lang="en-US" altLang="zh-CN" sz="2800" dirty="0" smtClean="0">
                <a:latin typeface="+mn-ea"/>
              </a:rPr>
              <a:t>1</a:t>
            </a:r>
            <a:r>
              <a:rPr lang="zh-CN" altLang="zh-CN" sz="2800" dirty="0" smtClean="0">
                <a:latin typeface="+mn-ea"/>
              </a:rPr>
              <a:t> 500</a:t>
            </a:r>
            <a:r>
              <a:rPr lang="en-US" altLang="zh-CN" sz="2800" dirty="0" smtClean="0">
                <a:latin typeface="+mn-ea"/>
              </a:rPr>
              <a:t>~400</a:t>
            </a:r>
            <a:r>
              <a:rPr lang="en-US" altLang="zh-CN" sz="2800" dirty="0">
                <a:latin typeface="+mn-ea"/>
              </a:rPr>
              <a:t>c</a:t>
            </a:r>
            <a:r>
              <a:rPr lang="zh-CN" altLang="zh-CN" sz="2800" dirty="0" smtClean="0">
                <a:latin typeface="+mn-ea"/>
              </a:rPr>
              <a:t>m</a:t>
            </a:r>
            <a:r>
              <a:rPr lang="en-US" altLang="zh-CN" sz="2800" dirty="0">
                <a:latin typeface="+mn-ea"/>
              </a:rPr>
              <a:t> -</a:t>
            </a:r>
            <a:r>
              <a:rPr lang="zh-CN" altLang="zh-CN" sz="2800" baseline="30000" dirty="0">
                <a:latin typeface="+mn-ea"/>
              </a:rPr>
              <a:t> 1</a:t>
            </a:r>
            <a:r>
              <a:rPr lang="zh-CN" altLang="zh-CN" sz="2800" dirty="0" smtClean="0">
                <a:latin typeface="+mn-ea"/>
              </a:rPr>
              <a:t>频</a:t>
            </a:r>
            <a:r>
              <a:rPr lang="zh-CN" altLang="en-US" sz="2800" dirty="0" smtClean="0">
                <a:latin typeface="+mn-ea"/>
              </a:rPr>
              <a:t>区</a:t>
            </a:r>
            <a:r>
              <a:rPr lang="zh-CN" altLang="zh-CN" sz="2800" dirty="0" smtClean="0">
                <a:latin typeface="+mn-ea"/>
              </a:rPr>
              <a:t>。</a:t>
            </a:r>
            <a:r>
              <a:rPr lang="zh-CN" altLang="zh-CN" sz="2800" dirty="0">
                <a:latin typeface="+mn-ea"/>
              </a:rPr>
              <a:t>前者主要为仲缩振动吸收，许多官能团在此</a:t>
            </a:r>
            <a:r>
              <a:rPr lang="zh-CN" altLang="zh-CN" sz="2800" dirty="0" smtClean="0">
                <a:latin typeface="+mn-ea"/>
              </a:rPr>
              <a:t>频区</a:t>
            </a:r>
            <a:r>
              <a:rPr lang="zh-CN" altLang="zh-CN" sz="2800" dirty="0">
                <a:latin typeface="+mn-ea"/>
              </a:rPr>
              <a:t>有其特征吸收，是</a:t>
            </a:r>
            <a:r>
              <a:rPr lang="zh-CN" altLang="zh-CN" sz="2800" dirty="0" smtClean="0">
                <a:latin typeface="+mn-ea"/>
              </a:rPr>
              <a:t>极</a:t>
            </a:r>
            <a:r>
              <a:rPr lang="zh-CN" altLang="en-US" sz="2800" dirty="0" smtClean="0">
                <a:latin typeface="+mn-ea"/>
              </a:rPr>
              <a:t>重要</a:t>
            </a:r>
            <a:r>
              <a:rPr lang="zh-CN" altLang="zh-CN" sz="2800" dirty="0" smtClean="0">
                <a:latin typeface="+mn-ea"/>
              </a:rPr>
              <a:t>的频</a:t>
            </a:r>
            <a:r>
              <a:rPr lang="zh-CN" altLang="en-US" sz="2800" dirty="0" smtClean="0">
                <a:latin typeface="+mn-ea"/>
              </a:rPr>
              <a:t>区。后者为较复</a:t>
            </a:r>
            <a:r>
              <a:rPr lang="zh-CN" altLang="zh-CN" sz="2800" dirty="0" smtClean="0">
                <a:latin typeface="+mn-ea"/>
              </a:rPr>
              <a:t>杂</a:t>
            </a:r>
            <a:r>
              <a:rPr lang="zh-CN" altLang="zh-CN" sz="2800" dirty="0">
                <a:latin typeface="+mn-ea"/>
              </a:rPr>
              <a:t>的频区</a:t>
            </a:r>
            <a:r>
              <a:rPr lang="en-US" altLang="zh-CN" sz="2800" dirty="0" smtClean="0">
                <a:latin typeface="+mn-ea"/>
              </a:rPr>
              <a:t>,</a:t>
            </a:r>
            <a:r>
              <a:rPr lang="zh-CN" altLang="en-US" sz="2800" dirty="0" smtClean="0">
                <a:latin typeface="+mn-ea"/>
              </a:rPr>
              <a:t>既有</a:t>
            </a:r>
            <a:r>
              <a:rPr lang="zh-CN" altLang="zh-CN" sz="2800" dirty="0" smtClean="0">
                <a:latin typeface="+mn-ea"/>
              </a:rPr>
              <a:t>申</a:t>
            </a:r>
            <a:r>
              <a:rPr lang="zh-CN" altLang="zh-CN" sz="2800" dirty="0">
                <a:latin typeface="+mn-ea"/>
              </a:rPr>
              <a:t>缩振动吸收又有弯曲振动</a:t>
            </a:r>
            <a:r>
              <a:rPr lang="zh-CN" altLang="zh-CN" sz="2800" dirty="0" smtClean="0">
                <a:latin typeface="+mn-ea"/>
              </a:rPr>
              <a:t>吸收</a:t>
            </a:r>
            <a:r>
              <a:rPr lang="zh-CN" altLang="zh-CN" sz="2800" dirty="0">
                <a:latin typeface="+mn-ea"/>
              </a:rPr>
              <a:t>。即使两个相近的化合物，在这个频区也有明显不同，如同两个人的指纹不可能完全相同</a:t>
            </a:r>
            <a:r>
              <a:rPr lang="zh-CN" altLang="zh-CN" sz="2800" dirty="0" smtClean="0">
                <a:latin typeface="+mn-ea"/>
              </a:rPr>
              <a:t>一样</a:t>
            </a:r>
            <a:r>
              <a:rPr lang="zh-CN" altLang="zh-CN" sz="2800" dirty="0">
                <a:latin typeface="+mn-ea"/>
              </a:rPr>
              <a:t>，因此一般把它称为指纹区。在该频区也存在官能团的特征吸收，有些在结构分析上是很</a:t>
            </a:r>
            <a:r>
              <a:rPr lang="zh-CN" altLang="zh-CN" sz="2800" dirty="0" smtClean="0">
                <a:latin typeface="+mn-ea"/>
              </a:rPr>
              <a:t>有价值</a:t>
            </a:r>
            <a:r>
              <a:rPr lang="zh-CN" altLang="zh-CN" sz="2800" dirty="0">
                <a:latin typeface="+mn-ea"/>
              </a:rPr>
              <a:t>的。如烯和芳烃不饱和碳氢键的面外弯曲振动吸收可以表征取代基的位置与个数(</a:t>
            </a:r>
            <a:r>
              <a:rPr lang="zh-CN" altLang="zh-CN" sz="2800" dirty="0" smtClean="0">
                <a:latin typeface="+mn-ea"/>
              </a:rPr>
              <a:t>见</a:t>
            </a:r>
            <a:r>
              <a:rPr lang="en-US" altLang="zh-CN" sz="2800" dirty="0">
                <a:latin typeface="+mn-ea"/>
              </a:rPr>
              <a:t>13.6</a:t>
            </a:r>
            <a:r>
              <a:rPr lang="zh-CN" altLang="zh-CN" sz="2800" dirty="0">
                <a:latin typeface="+mn-ea"/>
              </a:rPr>
              <a:t>节）。表</a:t>
            </a:r>
            <a:r>
              <a:rPr lang="en-US" altLang="zh-CN" sz="2800" dirty="0">
                <a:latin typeface="+mn-ea"/>
              </a:rPr>
              <a:t>13-1</a:t>
            </a:r>
            <a:r>
              <a:rPr lang="zh-CN" altLang="zh-CN" sz="2800" dirty="0">
                <a:latin typeface="+mn-ea"/>
              </a:rPr>
              <a:t>列出不同官能团在相应红外频区的特征</a:t>
            </a:r>
            <a:r>
              <a:rPr lang="zh-CN" altLang="zh-CN" sz="2800" dirty="0" smtClean="0">
                <a:latin typeface="+mn-ea"/>
              </a:rPr>
              <a:t>吸收</a:t>
            </a:r>
            <a:r>
              <a:rPr lang="zh-CN" altLang="en-US"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455000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dmt\AppData\Roaming\Tencent\Users\280268031\QQ\WinTemp\RichOle\6QII]8%NPAO5T_}V3}Y`F0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520" y="980728"/>
            <a:ext cx="8513952"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24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descr="C:\Users\dmt\AppData\Roaming\Tencent\Users\280268031\QQ\WinTemp\RichOle\SLKB)]C_2EMG7PJUP0G%`R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798" y="1340768"/>
            <a:ext cx="8279666"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8106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dmt\AppData\Roaming\Tencent\Users\280268031\QQ\WinTemp\RichOle\1V[H4[7DT}3UX7X[)~@RDL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8291734"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878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descr="C:\Users\dmt\AppData\Roaming\Tencent\Users\280268031\QQ\WinTemp\RichOle\4DV_}]]28%{4T[K)%GHTD~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6"/>
            <a:ext cx="7966396" cy="6192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59024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195</Words>
  <Application>Microsoft Office PowerPoint</Application>
  <PresentationFormat>全屏显示(4:3)</PresentationFormat>
  <Paragraphs>2</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2</cp:revision>
  <dcterms:created xsi:type="dcterms:W3CDTF">2018-10-22T00:31:45Z</dcterms:created>
  <dcterms:modified xsi:type="dcterms:W3CDTF">2018-12-06T14:08:30Z</dcterms:modified>
</cp:coreProperties>
</file>