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5" r:id="rId2"/>
    <p:sldId id="346" r:id="rId3"/>
    <p:sldId id="347" r:id="rId4"/>
    <p:sldId id="348" r:id="rId5"/>
    <p:sldId id="349" r:id="rId6"/>
    <p:sldId id="350" r:id="rId7"/>
    <p:sldId id="351" r:id="rId8"/>
    <p:sldId id="352" r:id="rId9"/>
    <p:sldId id="353" r:id="rId10"/>
    <p:sldId id="354" r:id="rId11"/>
    <p:sldId id="35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49" autoAdjust="0"/>
  </p:normalViewPr>
  <p:slideViewPr>
    <p:cSldViewPr snapToGrid="0" snapToObjects="1">
      <p:cViewPr varScale="1">
        <p:scale>
          <a:sx n="67" d="100"/>
          <a:sy n="67" d="100"/>
        </p:scale>
        <p:origin x="-147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5678-EE20-4FA5-88E2-6E0BD67A2E26}" type="datetime1">
              <a:rPr lang="en-US" smtClean="0"/>
              <a:t>11/15/2018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B39-B140-43FE-96DB-472A2B59CE7C}" type="datetime1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0BB2-27C5-458B-ABCE-839C88CF47CE}" type="datetime1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AEA93-55E7-4DA9-90C2-089A26EEFEC4}" type="datetime1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F3C7-6809-4F39-BD67-A75817BDDE0A}" type="datetime1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EB24-CE78-465C-A726-91D0868FA48F}" type="datetime1">
              <a:rPr lang="en-US" smtClean="0"/>
              <a:t>11/15/2018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F0-1749-4E8B-9691-B44A5F8C0895}" type="datetime1">
              <a:rPr lang="en-US" smtClean="0"/>
              <a:t>11/15/2018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BBB94-68E6-4675-A946-F1C5994EDBD7}" type="datetime1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B8377-21E3-4835-B75D-4E2847E2750F}" type="datetime1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0C4986D-6BE9-4264-908F-02DB36FD8D6C}" type="datetime1">
              <a:rPr lang="en-US" smtClean="0"/>
              <a:t>11/15/2018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1600200"/>
          </a:xfrm>
        </p:spPr>
        <p:txBody>
          <a:bodyPr/>
          <a:lstStyle/>
          <a:p>
            <a:r>
              <a:rPr lang="zh-CN" altLang="zh-CN" sz="4000" b="1" dirty="0">
                <a:solidFill>
                  <a:schemeClr val="tx1"/>
                </a:solidFill>
                <a:effectLst/>
                <a:latin typeface="+mn-ea"/>
                <a:ea typeface="+mn-ea"/>
              </a:rPr>
              <a:t>习</a:t>
            </a:r>
            <a:r>
              <a:rPr lang="zh-CN" altLang="zh-CN" sz="4000" dirty="0">
                <a:solidFill>
                  <a:schemeClr val="tx1"/>
                </a:solidFill>
                <a:effectLst/>
                <a:latin typeface="+mn-ea"/>
                <a:ea typeface="+mn-ea"/>
              </a:rPr>
              <a:t> </a:t>
            </a:r>
            <a:r>
              <a:rPr lang="zh-CN" altLang="zh-CN" sz="4000" b="1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题</a:t>
            </a:r>
            <a:endParaRPr kumimoji="1" lang="zh-CN" altLang="en-US" sz="40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542944" y="16002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.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写出下列化合物的名称。</a:t>
            </a:r>
          </a:p>
          <a:p>
            <a:endParaRPr kumimoji="1" lang="zh-CN" altLang="en-US" dirty="0"/>
          </a:p>
        </p:txBody>
      </p:sp>
      <p:pic>
        <p:nvPicPr>
          <p:cNvPr id="4" name="图片 3" descr="屏幕快照 2018-11-14 15.13.0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807" y="2322512"/>
            <a:ext cx="7276805" cy="1352908"/>
          </a:xfrm>
          <a:prstGeom prst="rect">
            <a:avLst/>
          </a:prstGeom>
        </p:spPr>
      </p:pic>
      <p:pic>
        <p:nvPicPr>
          <p:cNvPr id="5" name="图片 4" descr="屏幕快照 2018-11-14 15.13.3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962391"/>
            <a:ext cx="7262812" cy="122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3858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 descr="C:\Users\dmt\AppData\Roaming\Tencent\Users\280268031\QQ\WinTemp\RichOle\%HVA)SM00FGLHZ70D0797C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2" y="785831"/>
            <a:ext cx="8816815" cy="518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2447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 descr="C:\Users\dmt\AppData\Roaming\Tencent\Users\280268031\QQ\WinTemp\RichOle\UMF$1ISLEK}OB}K[~M90(2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95" y="71433"/>
            <a:ext cx="6086475" cy="673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5412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00055" y="728632"/>
            <a:ext cx="8505141" cy="4525963"/>
          </a:xfrm>
        </p:spPr>
        <p:txBody>
          <a:bodyPr/>
          <a:lstStyle/>
          <a:p>
            <a:pPr marL="0" lv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+mn-ea"/>
              </a:rPr>
              <a:t>.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写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出下列化合物的结构式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。</a:t>
            </a:r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   </a:t>
            </a:r>
            <a:r>
              <a:rPr lang="zh-CN" altLang="zh-CN" dirty="0" smtClean="0">
                <a:solidFill>
                  <a:schemeClr val="tx1"/>
                </a:solidFill>
                <a:latin typeface="+mn-ea"/>
              </a:rPr>
              <a:t>(1) 4-乙基-2</a:t>
            </a: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-</a:t>
            </a:r>
            <a:r>
              <a:rPr lang="zh-CN" altLang="zh-CN" dirty="0" smtClean="0">
                <a:solidFill>
                  <a:schemeClr val="tx1"/>
                </a:solidFill>
                <a:latin typeface="+mn-ea"/>
              </a:rPr>
              <a:t>丙基辛酸	</a:t>
            </a: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（</a:t>
            </a:r>
            <a:r>
              <a:rPr lang="zh-CN" altLang="zh-CN" dirty="0" smtClean="0">
                <a:solidFill>
                  <a:schemeClr val="tx1"/>
                </a:solidFill>
                <a:latin typeface="+mn-ea"/>
              </a:rPr>
              <a:t>2) 2-己烯-4</a:t>
            </a: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-</a:t>
            </a:r>
            <a:r>
              <a:rPr lang="zh-CN" altLang="zh-CN" dirty="0" smtClean="0">
                <a:solidFill>
                  <a:schemeClr val="tx1"/>
                </a:solidFill>
                <a:latin typeface="+mn-ea"/>
              </a:rPr>
              <a:t>炔酸</a:t>
            </a:r>
          </a:p>
          <a:p>
            <a:pPr marL="0" indent="0">
              <a:buNone/>
            </a:pP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   (3) 6-</a:t>
            </a:r>
            <a:r>
              <a:rPr lang="zh-CN" altLang="zh-CN" dirty="0" smtClean="0">
                <a:solidFill>
                  <a:schemeClr val="tx1"/>
                </a:solidFill>
                <a:latin typeface="+mn-ea"/>
              </a:rPr>
              <a:t>羟基</a:t>
            </a: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-1-</a:t>
            </a:r>
            <a:r>
              <a:rPr lang="zh-CN" altLang="zh-CN" dirty="0" smtClean="0">
                <a:solidFill>
                  <a:schemeClr val="tx1"/>
                </a:solidFill>
                <a:latin typeface="+mn-ea"/>
              </a:rPr>
              <a:t>萘甲酸</a:t>
            </a: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	     （4)</a:t>
            </a:r>
            <a:r>
              <a:rPr lang="zh-CN" altLang="zh-CN" dirty="0" smtClean="0">
                <a:solidFill>
                  <a:schemeClr val="tx1"/>
                </a:solidFill>
                <a:latin typeface="+mn-ea"/>
              </a:rPr>
              <a:t>对乙酰基苯甲酸</a:t>
            </a: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+mn-ea"/>
              </a:rPr>
              <a:t>.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邻苯二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甲酸</a:t>
            </a:r>
            <a:r>
              <a:rPr lang="en-US" altLang="zh-CN" sz="2800" baseline="-25000" dirty="0">
                <a:solidFill>
                  <a:schemeClr val="tx1"/>
                </a:solidFill>
                <a:latin typeface="+mn-ea"/>
              </a:rPr>
              <a:t>P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K</a:t>
            </a:r>
            <a:r>
              <a:rPr lang="en-US" altLang="zh-CN" sz="2800" baseline="-25000" dirty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为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5.4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，对苯二甲酸</a:t>
            </a:r>
            <a:r>
              <a:rPr lang="en-US" altLang="zh-CN" sz="2800" baseline="-25000" dirty="0">
                <a:solidFill>
                  <a:schemeClr val="tx1"/>
                </a:solidFill>
                <a:latin typeface="+mn-ea"/>
              </a:rPr>
              <a:t>P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K</a:t>
            </a:r>
            <a:r>
              <a:rPr lang="en-US" altLang="zh-CN" sz="2800" baseline="-25000" dirty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为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4. 8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，说明这个实验事实。</a:t>
            </a: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4.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下列各对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化合物中哪个是较强的碱？</a:t>
            </a:r>
          </a:p>
          <a:p>
            <a:pPr lvl="0"/>
            <a:endParaRPr lang="zh-CN" altLang="zh-CN" dirty="0"/>
          </a:p>
        </p:txBody>
      </p:sp>
      <p:pic>
        <p:nvPicPr>
          <p:cNvPr id="4" name="图片 3" descr="屏幕快照 2018-11-14 15.15.2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17" y="3943350"/>
            <a:ext cx="8708580" cy="1888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529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357188" y="600041"/>
            <a:ext cx="8572500" cy="2028860"/>
          </a:xfrm>
        </p:spPr>
        <p:txBody>
          <a:bodyPr/>
          <a:lstStyle/>
          <a:p>
            <a:pPr marL="0" lvl="0" indent="0">
              <a:buNone/>
            </a:pP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5.</a:t>
            </a:r>
            <a:r>
              <a:rPr lang="zh-CN" altLang="zh-CN" dirty="0" smtClean="0">
                <a:solidFill>
                  <a:schemeClr val="tx1"/>
                </a:solidFill>
                <a:latin typeface="+mn-ea"/>
              </a:rPr>
              <a:t>按</a:t>
            </a:r>
            <a:r>
              <a:rPr lang="zh-CN" altLang="zh-CN" dirty="0">
                <a:solidFill>
                  <a:schemeClr val="tx1"/>
                </a:solidFill>
                <a:latin typeface="+mn-ea"/>
              </a:rPr>
              <a:t>酸性强弱排列下列化合物。</a:t>
            </a:r>
          </a:p>
          <a:p>
            <a:pPr marL="0" lvl="0" indent="0">
              <a:buNone/>
            </a:pP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   </a:t>
            </a:r>
            <a:r>
              <a:rPr lang="zh-CN" altLang="zh-CN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1)a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-</a:t>
            </a:r>
            <a:r>
              <a:rPr lang="zh-CN" altLang="zh-CN" dirty="0">
                <a:solidFill>
                  <a:schemeClr val="tx1"/>
                </a:solidFill>
                <a:latin typeface="+mn-ea"/>
              </a:rPr>
              <a:t>溴代苯乙酸，对溴苯乙酸，对甲基苯乙酸，苯乙酸</a:t>
            </a:r>
          </a:p>
          <a:p>
            <a:pPr marL="0" lvl="0" indent="0">
              <a:buNone/>
            </a:pP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   (</a:t>
            </a: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2)</a:t>
            </a:r>
            <a:r>
              <a:rPr lang="zh-CN" altLang="zh-CN" dirty="0" smtClean="0">
                <a:solidFill>
                  <a:schemeClr val="tx1"/>
                </a:solidFill>
                <a:latin typeface="+mn-ea"/>
              </a:rPr>
              <a:t>苯</a:t>
            </a:r>
            <a:r>
              <a:rPr lang="zh-CN" altLang="zh-CN" dirty="0">
                <a:solidFill>
                  <a:schemeClr val="tx1"/>
                </a:solidFill>
                <a:latin typeface="+mn-ea"/>
              </a:rPr>
              <a:t>甲酸，对硝基苯甲酸，间硝基苯甲酸，对甲基苯甲酸</a:t>
            </a:r>
          </a:p>
          <a:p>
            <a:pPr marL="0" lvl="0" indent="0">
              <a:buNone/>
            </a:pP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6.</a:t>
            </a:r>
            <a:r>
              <a:rPr lang="zh-CN" altLang="zh-CN" dirty="0" smtClean="0">
                <a:solidFill>
                  <a:schemeClr val="tx1"/>
                </a:solidFill>
                <a:latin typeface="+mn-ea"/>
              </a:rPr>
              <a:t>完成下列反应式</a:t>
            </a:r>
            <a:r>
              <a:rPr lang="zh-CN" altLang="zh-CN" dirty="0">
                <a:solidFill>
                  <a:schemeClr val="tx1"/>
                </a:solidFill>
                <a:latin typeface="+mn-ea"/>
              </a:rPr>
              <a:t>。</a:t>
            </a:r>
          </a:p>
          <a:p>
            <a:endParaRPr kumimoji="1" lang="zh-CN" altLang="en-US" dirty="0"/>
          </a:p>
        </p:txBody>
      </p:sp>
      <p:pic>
        <p:nvPicPr>
          <p:cNvPr id="4" name="图片 3" descr="屏幕快照 2018-11-14 15.17.10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917" y="1939329"/>
            <a:ext cx="4023172" cy="4636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297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屏幕快照 2018-11-14 15.18.43.pn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76" b="-2276"/>
          <a:stretch>
            <a:fillRect/>
          </a:stretch>
        </p:blipFill>
        <p:spPr>
          <a:xfrm>
            <a:off x="-20847" y="914394"/>
            <a:ext cx="9164847" cy="5040313"/>
          </a:xfrm>
        </p:spPr>
      </p:pic>
    </p:spTree>
    <p:extLst>
      <p:ext uri="{BB962C8B-B14F-4D97-AF65-F5344CB8AC3E}">
        <p14:creationId xmlns:p14="http://schemas.microsoft.com/office/powerpoint/2010/main" val="3018472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C:\Users\dmt\AppData\Roaming\Tencent\Users\280268031\QQ\WinTemp\RichOle\}F4P22Z_QUPD_[O2OA$VV$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16" y="628656"/>
            <a:ext cx="8788644" cy="551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8762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1" descr="C:\Users\dmt\AppData\Roaming\Tencent\Users\280268031\QQ\WinTemp\RichOle\YTGSE$17~SE$7QRPSH^(D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" y="176202"/>
            <a:ext cx="6510338" cy="6593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8248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C:\Users\dmt\AppData\Roaming\Tencent\Users\280268031\QQ\WinTemp\RichOle\5%LD{M{EKUWXFT[5@7IML9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30" y="128586"/>
            <a:ext cx="6500813" cy="6630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3795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 descr="C:\Users\dmt\AppData\Roaming\Tencent\Users\280268031\QQ\WinTemp\RichOle\PFVE(1LYF~IK`06UOJG2X(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" y="1028730"/>
            <a:ext cx="89154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359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 descr="C:\Users\dmt\AppData\Roaming\Tencent\Users\280268031\QQ\WinTemp\RichOle\I@%)I53QLXZEU$5ALA6L}T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0" y="757256"/>
            <a:ext cx="8867031" cy="492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7974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政公文纸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行政公文纸.thmx</Template>
  <TotalTime>9403425</TotalTime>
  <Words>84</Words>
  <Application>Microsoft Office PowerPoint</Application>
  <PresentationFormat>全屏显示(4:3)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行政公文纸</vt:lpstr>
      <vt:lpstr>习 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第十四章</dc:title>
  <dc:creator>mac mac</dc:creator>
  <cp:lastModifiedBy>dmt</cp:lastModifiedBy>
  <cp:revision>48</cp:revision>
  <dcterms:created xsi:type="dcterms:W3CDTF">2018-11-07T06:23:08Z</dcterms:created>
  <dcterms:modified xsi:type="dcterms:W3CDTF">2018-11-19T00:33:37Z</dcterms:modified>
</cp:coreProperties>
</file>