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72" r:id="rId5"/>
    <p:sldId id="260" r:id="rId6"/>
    <p:sldId id="273" r:id="rId7"/>
    <p:sldId id="261" r:id="rId8"/>
    <p:sldId id="262" r:id="rId9"/>
    <p:sldId id="263" r:id="rId10"/>
    <p:sldId id="274" r:id="rId11"/>
    <p:sldId id="264" r:id="rId12"/>
    <p:sldId id="266" r:id="rId13"/>
    <p:sldId id="267" r:id="rId14"/>
    <p:sldId id="268" r:id="rId15"/>
    <p:sldId id="275" r:id="rId16"/>
    <p:sldId id="269" r:id="rId17"/>
    <p:sldId id="270" r:id="rId18"/>
    <p:sldId id="276" r:id="rId19"/>
    <p:sldId id="277" r:id="rId20"/>
    <p:sldId id="271" r:id="rId2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150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2018/12/6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2018/12/6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2018/12/6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2018/12/6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2018/12/6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95536" y="1330890"/>
            <a:ext cx="8280920" cy="3970318"/>
          </a:xfrm>
          <a:prstGeom prst="rect">
            <a:avLst/>
          </a:prstGeom>
        </p:spPr>
        <p:txBody>
          <a:bodyPr wrap="square">
            <a:spAutoFit/>
          </a:bodyPr>
          <a:lstStyle/>
          <a:p>
            <a:r>
              <a:rPr lang="en-US" altLang="zh-CN" sz="2800" dirty="0" smtClean="0">
                <a:latin typeface="+mn-ea"/>
              </a:rPr>
              <a:t>12.9    </a:t>
            </a:r>
            <a:r>
              <a:rPr lang="zh-CN" altLang="zh-CN" sz="2800" dirty="0" smtClean="0">
                <a:latin typeface="+mn-ea"/>
              </a:rPr>
              <a:t>碎片离子</a:t>
            </a:r>
            <a:r>
              <a:rPr lang="zh-CN" altLang="zh-CN" sz="2800" dirty="0">
                <a:latin typeface="+mn-ea"/>
              </a:rPr>
              <a:t>和分子结构的推断</a:t>
            </a:r>
          </a:p>
          <a:p>
            <a:r>
              <a:rPr lang="en-US" altLang="zh-CN" sz="2800" dirty="0" smtClean="0">
                <a:latin typeface="+mn-ea"/>
              </a:rPr>
              <a:t>    </a:t>
            </a:r>
            <a:r>
              <a:rPr lang="zh-CN" altLang="zh-CN" sz="2800" dirty="0" smtClean="0">
                <a:latin typeface="+mn-ea"/>
              </a:rPr>
              <a:t>分子离子</a:t>
            </a:r>
            <a:r>
              <a:rPr lang="zh-CN" altLang="zh-CN" sz="2800" dirty="0">
                <a:latin typeface="+mn-ea"/>
              </a:rPr>
              <a:t>在实验条件下，不能稳定地存在，它会裂分为碎片离子，这些碎片离子再分裂</a:t>
            </a:r>
            <a:r>
              <a:rPr lang="zh-CN" altLang="zh-CN" sz="2800" dirty="0" smtClean="0">
                <a:latin typeface="+mn-ea"/>
              </a:rPr>
              <a:t>成更</a:t>
            </a:r>
            <a:r>
              <a:rPr lang="zh-CN" altLang="zh-CN" sz="2800" dirty="0">
                <a:latin typeface="+mn-ea"/>
              </a:rPr>
              <a:t>小的碎片离子。各种碎片离子在质谱中以不同</a:t>
            </a:r>
            <a:r>
              <a:rPr lang="zh-CN" altLang="zh-CN" sz="2800" dirty="0" smtClean="0">
                <a:latin typeface="+mn-ea"/>
              </a:rPr>
              <a:t>的</a:t>
            </a:r>
            <a:r>
              <a:rPr lang="en-US" altLang="zh-CN" sz="2800" dirty="0" smtClean="0">
                <a:latin typeface="+mn-ea"/>
              </a:rPr>
              <a:t>m/z</a:t>
            </a:r>
            <a:r>
              <a:rPr lang="zh-CN" altLang="zh-CN" sz="2800" dirty="0" smtClean="0">
                <a:latin typeface="+mn-ea"/>
              </a:rPr>
              <a:t>值</a:t>
            </a:r>
            <a:r>
              <a:rPr lang="zh-CN" altLang="zh-CN" sz="2800" dirty="0">
                <a:latin typeface="+mn-ea"/>
              </a:rPr>
              <a:t>和不同强度显示各种峰，提供</a:t>
            </a:r>
            <a:r>
              <a:rPr lang="zh-CN" altLang="zh-CN" sz="2800" dirty="0" smtClean="0">
                <a:latin typeface="+mn-ea"/>
              </a:rPr>
              <a:t>判定分</a:t>
            </a:r>
            <a:r>
              <a:rPr lang="zh-CN" altLang="zh-CN" sz="2800" dirty="0">
                <a:latin typeface="+mn-ea"/>
              </a:rPr>
              <a:t>子结构的信息。利用质谱推断结构的过程就像把器皿碎片拼成完整的器皿一样。要想</a:t>
            </a:r>
            <a:r>
              <a:rPr lang="zh-CN" altLang="zh-CN" sz="2800" dirty="0" smtClean="0">
                <a:latin typeface="+mn-ea"/>
              </a:rPr>
              <a:t>完整地</a:t>
            </a:r>
            <a:r>
              <a:rPr lang="zh-CN" altLang="zh-CN" sz="2800" dirty="0">
                <a:latin typeface="+mn-ea"/>
              </a:rPr>
              <a:t>拼装，就必须了解碎片特征与原器皿的关系。同样利用质谱推断结构应首先了解分</a:t>
            </a:r>
            <a:r>
              <a:rPr lang="zh-CN" altLang="zh-CN" sz="2800" dirty="0" smtClean="0">
                <a:latin typeface="+mn-ea"/>
              </a:rPr>
              <a:t>子结构与</a:t>
            </a:r>
            <a:r>
              <a:rPr lang="zh-CN" altLang="zh-CN" sz="2800" dirty="0">
                <a:latin typeface="+mn-ea"/>
              </a:rPr>
              <a:t>碎片离子的关系。</a:t>
            </a:r>
          </a:p>
        </p:txBody>
      </p:sp>
    </p:spTree>
    <p:extLst>
      <p:ext uri="{BB962C8B-B14F-4D97-AF65-F5344CB8AC3E}">
        <p14:creationId xmlns:p14="http://schemas.microsoft.com/office/powerpoint/2010/main" val="41593199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9" name="Picture 1" descr="C:\Users\dmt\AppData\Roaming\Tencent\Users\280268031\QQ\WinTemp\RichOle\FE@976RK{TQNKNP5EMVJ@[B.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595082"/>
            <a:ext cx="7272808" cy="58582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6160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3" name="Picture 1" descr="C:\Users\dmt\AppData\Roaming\Tencent\Users\280268031\QQ\WinTemp\RichOle\O3KF642QL))]O{Z_PINSW(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548680"/>
            <a:ext cx="8578962" cy="59046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1055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2262351"/>
            <a:ext cx="8424936" cy="2246769"/>
          </a:xfrm>
          <a:prstGeom prst="rect">
            <a:avLst/>
          </a:prstGeom>
        </p:spPr>
        <p:txBody>
          <a:bodyPr wrap="square">
            <a:spAutoFit/>
          </a:bodyPr>
          <a:lstStyle/>
          <a:p>
            <a:r>
              <a:rPr lang="en-US" altLang="zh-CN" sz="2800" dirty="0" smtClean="0">
                <a:latin typeface="+mn-ea"/>
              </a:rPr>
              <a:t>    3.</a:t>
            </a:r>
            <a:r>
              <a:rPr lang="zh-CN" altLang="zh-CN" sz="2800" dirty="0">
                <a:latin typeface="+mn-ea"/>
              </a:rPr>
              <a:t>羰基化合物</a:t>
            </a:r>
            <a:r>
              <a:rPr lang="zh-CN" altLang="zh-CN" sz="2800" dirty="0">
                <a:latin typeface="+mn-ea"/>
              </a:rPr>
              <a:t>分裂及质谱</a:t>
            </a:r>
          </a:p>
          <a:p>
            <a:r>
              <a:rPr lang="en-US" altLang="zh-CN" sz="2800" dirty="0" smtClean="0">
                <a:latin typeface="+mn-ea"/>
              </a:rPr>
              <a:t>    </a:t>
            </a:r>
            <a:r>
              <a:rPr lang="zh-CN" altLang="zh-CN" sz="2800" dirty="0" smtClean="0">
                <a:latin typeface="+mn-ea"/>
              </a:rPr>
              <a:t>酮</a:t>
            </a:r>
            <a:r>
              <a:rPr lang="zh-CN" altLang="zh-CN" sz="2800" dirty="0">
                <a:latin typeface="+mn-ea"/>
              </a:rPr>
              <a:t>和醛的分子离子容易</a:t>
            </a:r>
            <a:r>
              <a:rPr lang="zh-CN" altLang="zh-CN" sz="2800" dirty="0" smtClean="0">
                <a:latin typeface="+mn-ea"/>
              </a:rPr>
              <a:t>进行</a:t>
            </a:r>
            <a:r>
              <a:rPr lang="el-GR" altLang="zh-CN" sz="2800" dirty="0">
                <a:latin typeface="+mn-ea"/>
              </a:rPr>
              <a:t>α</a:t>
            </a:r>
            <a:r>
              <a:rPr lang="zh-CN" altLang="zh-CN" sz="2800" dirty="0" smtClean="0">
                <a:latin typeface="+mn-ea"/>
              </a:rPr>
              <a:t>分裂</a:t>
            </a:r>
            <a:r>
              <a:rPr lang="zh-CN" altLang="zh-CN" sz="2800" dirty="0">
                <a:latin typeface="+mn-ea"/>
              </a:rPr>
              <a:t>，生成</a:t>
            </a:r>
            <a:r>
              <a:rPr lang="zh-CN" altLang="zh-CN" sz="2800" dirty="0" smtClean="0">
                <a:latin typeface="+mn-ea"/>
              </a:rPr>
              <a:t>氧</a:t>
            </a:r>
            <a:r>
              <a:rPr lang="en-US" altLang="zh-CN" sz="2800" dirty="0" smtClean="0">
                <a:latin typeface="+mn-ea"/>
              </a:rPr>
              <a:t>  </a:t>
            </a:r>
            <a:r>
              <a:rPr lang="zh-CN" altLang="zh-CN" sz="2800" dirty="0" smtClean="0">
                <a:latin typeface="+mn-ea"/>
              </a:rPr>
              <a:t>离子</a:t>
            </a:r>
            <a:r>
              <a:rPr lang="zh-CN" altLang="zh-CN" sz="2800" dirty="0">
                <a:latin typeface="+mn-ea"/>
              </a:rPr>
              <a:t>。这是羰基化合物主要分裂途径。</a:t>
            </a:r>
            <a:r>
              <a:rPr lang="zh-CN" altLang="zh-CN" sz="2800" dirty="0" smtClean="0">
                <a:latin typeface="+mn-ea"/>
              </a:rPr>
              <a:t>氧</a:t>
            </a:r>
            <a:r>
              <a:rPr lang="en-US" altLang="zh-CN" sz="2800" dirty="0">
                <a:latin typeface="+mn-ea"/>
              </a:rPr>
              <a:t> </a:t>
            </a:r>
            <a:r>
              <a:rPr lang="en-US" altLang="zh-CN" sz="2800" dirty="0" smtClean="0">
                <a:latin typeface="+mn-ea"/>
              </a:rPr>
              <a:t> </a:t>
            </a:r>
            <a:r>
              <a:rPr lang="zh-CN" altLang="zh-CN" sz="2800" dirty="0" smtClean="0">
                <a:latin typeface="+mn-ea"/>
              </a:rPr>
              <a:t>离子</a:t>
            </a:r>
            <a:r>
              <a:rPr lang="zh-CN" altLang="zh-CN" sz="2800" dirty="0">
                <a:latin typeface="+mn-ea"/>
              </a:rPr>
              <a:t>可失去中性分子</a:t>
            </a:r>
            <a:r>
              <a:rPr lang="en-US" altLang="zh-CN" sz="2800" dirty="0">
                <a:latin typeface="+mn-ea"/>
              </a:rPr>
              <a:t>CO</a:t>
            </a:r>
            <a:r>
              <a:rPr lang="zh-CN" altLang="zh-CN" sz="2800" dirty="0">
                <a:latin typeface="+mn-ea"/>
              </a:rPr>
              <a:t>生成新的</a:t>
            </a:r>
            <a:r>
              <a:rPr lang="zh-CN" altLang="zh-CN" sz="2800" dirty="0" smtClean="0">
                <a:latin typeface="+mn-ea"/>
              </a:rPr>
              <a:t>正离子</a:t>
            </a:r>
            <a:r>
              <a:rPr lang="zh-CN" altLang="en-US" sz="2800" dirty="0" smtClean="0">
                <a:latin typeface="+mn-ea"/>
              </a:rPr>
              <a:t>。</a:t>
            </a:r>
            <a:r>
              <a:rPr lang="en-US" altLang="zh-CN" sz="2800" dirty="0" smtClean="0">
                <a:latin typeface="+mn-ea"/>
              </a:rPr>
              <a:t>2-</a:t>
            </a:r>
            <a:r>
              <a:rPr lang="zh-CN" altLang="zh-CN" sz="2800" dirty="0">
                <a:latin typeface="+mn-ea"/>
              </a:rPr>
              <a:t>丁酮的分裂可作为典型</a:t>
            </a:r>
            <a:r>
              <a:rPr lang="zh-CN" altLang="zh-CN" sz="2800" dirty="0" smtClean="0">
                <a:latin typeface="+mn-ea"/>
              </a:rPr>
              <a:t>代表</a:t>
            </a:r>
            <a:r>
              <a:rPr lang="zh-CN" altLang="en-US" sz="2800" dirty="0" smtClean="0">
                <a:latin typeface="+mn-ea"/>
              </a:rPr>
              <a:t>。</a:t>
            </a:r>
            <a:endParaRPr lang="zh-CN" altLang="zh-CN" sz="2800" dirty="0">
              <a:latin typeface="+mn-ea"/>
            </a:endParaRPr>
          </a:p>
        </p:txBody>
      </p:sp>
      <p:pic>
        <p:nvPicPr>
          <p:cNvPr id="3" name="Picture 1" descr="C:\Users\dmt\AppData\Roaming\Tencent\Users\280268031\QQ\WinTemp\RichOle\Q6YK2J5`RDS07@[C9QQ(J$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84368" y="2622391"/>
            <a:ext cx="360040" cy="57606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 descr="C:\Users\dmt\AppData\Roaming\Tencent\Users\280268031\QQ\WinTemp\RichOle\Q6YK2J5`RDS07@[C9QQ(J$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16216" y="3054439"/>
            <a:ext cx="360040" cy="576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24263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7" name="Picture 1" descr="C:\Users\dmt\AppData\Roaming\Tencent\Users\280268031\QQ\WinTemp\RichOle\FBU80_(N0@21H1AH}PAP]5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214272"/>
            <a:ext cx="7128792" cy="65270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85213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1916832"/>
            <a:ext cx="8352928" cy="1815882"/>
          </a:xfrm>
          <a:prstGeom prst="rect">
            <a:avLst/>
          </a:prstGeom>
        </p:spPr>
        <p:txBody>
          <a:bodyPr wrap="square">
            <a:spAutoFit/>
          </a:bodyPr>
          <a:lstStyle/>
          <a:p>
            <a:r>
              <a:rPr lang="en-US" altLang="zh-CN" sz="2800" dirty="0" smtClean="0">
                <a:latin typeface="+mn-ea"/>
              </a:rPr>
              <a:t>    </a:t>
            </a:r>
            <a:r>
              <a:rPr lang="zh-CN" altLang="zh-CN" sz="2800" dirty="0" smtClean="0">
                <a:latin typeface="+mn-ea"/>
              </a:rPr>
              <a:t>若</a:t>
            </a:r>
            <a:r>
              <a:rPr lang="zh-CN" altLang="zh-CN" sz="2800" dirty="0">
                <a:latin typeface="+mn-ea"/>
              </a:rPr>
              <a:t>羰基</a:t>
            </a:r>
            <a:r>
              <a:rPr lang="zh-CN" altLang="zh-CN" sz="2800" dirty="0" smtClean="0">
                <a:latin typeface="+mn-ea"/>
              </a:rPr>
              <a:t>化合物</a:t>
            </a:r>
            <a:r>
              <a:rPr lang="el-GR" altLang="zh-CN" sz="2800" dirty="0">
                <a:latin typeface="+mn-ea"/>
              </a:rPr>
              <a:t>γ</a:t>
            </a:r>
            <a:r>
              <a:rPr lang="zh-CN" altLang="zh-CN" sz="2800" dirty="0" smtClean="0">
                <a:latin typeface="+mn-ea"/>
              </a:rPr>
              <a:t>位</a:t>
            </a:r>
            <a:r>
              <a:rPr lang="zh-CN" altLang="zh-CN" sz="2800" dirty="0">
                <a:latin typeface="+mn-ea"/>
              </a:rPr>
              <a:t>有氢存在，则容易进行</a:t>
            </a:r>
            <a:r>
              <a:rPr lang="zh-CN" altLang="zh-CN" sz="2800" dirty="0" smtClean="0">
                <a:latin typeface="+mn-ea"/>
              </a:rPr>
              <a:t>麦克拉费蒂</a:t>
            </a:r>
            <a:r>
              <a:rPr lang="zh-CN" altLang="en-US" sz="2800" dirty="0" smtClean="0">
                <a:latin typeface="+mn-ea"/>
              </a:rPr>
              <a:t>（</a:t>
            </a:r>
            <a:r>
              <a:rPr lang="en-US" altLang="zh-CN" sz="2800" dirty="0" err="1" smtClean="0">
                <a:latin typeface="+mn-ea"/>
              </a:rPr>
              <a:t>Mclafferty</a:t>
            </a:r>
            <a:r>
              <a:rPr lang="en-US" altLang="zh-CN" sz="2800" dirty="0" smtClean="0">
                <a:latin typeface="+mn-ea"/>
              </a:rPr>
              <a:t>)</a:t>
            </a:r>
            <a:r>
              <a:rPr lang="zh-CN" altLang="zh-CN" sz="2800" dirty="0" smtClean="0">
                <a:latin typeface="+mn-ea"/>
              </a:rPr>
              <a:t>重排</a:t>
            </a:r>
            <a:r>
              <a:rPr lang="zh-CN" altLang="zh-CN" sz="2800" dirty="0">
                <a:latin typeface="+mn-ea"/>
              </a:rPr>
              <a:t>而分裂。如</a:t>
            </a:r>
            <a:r>
              <a:rPr lang="zh-CN" altLang="zh-CN" sz="2800" dirty="0" smtClean="0">
                <a:latin typeface="+mn-ea"/>
              </a:rPr>
              <a:t>丁</a:t>
            </a:r>
            <a:r>
              <a:rPr lang="zh-CN" altLang="en-US" sz="2800" dirty="0" smtClean="0">
                <a:latin typeface="+mn-ea"/>
              </a:rPr>
              <a:t>醛</a:t>
            </a:r>
            <a:r>
              <a:rPr lang="zh-CN" altLang="zh-CN" sz="2800" dirty="0" smtClean="0">
                <a:latin typeface="+mn-ea"/>
              </a:rPr>
              <a:t>质谱</a:t>
            </a:r>
            <a:r>
              <a:rPr lang="zh-CN" altLang="zh-CN" sz="2800" dirty="0">
                <a:latin typeface="+mn-ea"/>
              </a:rPr>
              <a:t>（图</a:t>
            </a:r>
            <a:r>
              <a:rPr lang="en-US" altLang="zh-CN" sz="2800" dirty="0">
                <a:latin typeface="+mn-ea"/>
              </a:rPr>
              <a:t>12-34)</a:t>
            </a:r>
            <a:r>
              <a:rPr lang="zh-CN" altLang="zh-CN" sz="2800" dirty="0">
                <a:latin typeface="+mn-ea"/>
              </a:rPr>
              <a:t>中有一强峰</a:t>
            </a:r>
            <a:r>
              <a:rPr lang="en-US" altLang="zh-CN" sz="2800" dirty="0">
                <a:latin typeface="+mn-ea"/>
              </a:rPr>
              <a:t>m/z 44(</a:t>
            </a:r>
            <a:r>
              <a:rPr lang="zh-CN" altLang="zh-CN" sz="2800" dirty="0">
                <a:latin typeface="+mn-ea"/>
              </a:rPr>
              <a:t>基峰）就是碎片经过麦氏重排而产生的。</a:t>
            </a:r>
          </a:p>
        </p:txBody>
      </p:sp>
    </p:spTree>
    <p:extLst>
      <p:ext uri="{BB962C8B-B14F-4D97-AF65-F5344CB8AC3E}">
        <p14:creationId xmlns:p14="http://schemas.microsoft.com/office/powerpoint/2010/main" val="26541327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5" name="Picture 1" descr="C:\Users\dmt\AppData\Roaming\Tencent\Users\280268031\QQ\WinTemp\RichOle\@L`RQ7LV4F5_`FLT2O%AA%Y.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591885"/>
            <a:ext cx="7272808" cy="55014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38189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1844791"/>
            <a:ext cx="8136904" cy="1384995"/>
          </a:xfrm>
          <a:prstGeom prst="rect">
            <a:avLst/>
          </a:prstGeom>
        </p:spPr>
        <p:txBody>
          <a:bodyPr wrap="square">
            <a:spAutoFit/>
          </a:bodyPr>
          <a:lstStyle/>
          <a:p>
            <a:r>
              <a:rPr lang="en-US" altLang="zh-CN" sz="2800" dirty="0" smtClean="0">
                <a:latin typeface="+mn-ea"/>
              </a:rPr>
              <a:t>    </a:t>
            </a:r>
            <a:r>
              <a:rPr lang="zh-CN" altLang="zh-CN" sz="2800" dirty="0" smtClean="0">
                <a:latin typeface="+mn-ea"/>
              </a:rPr>
              <a:t>除</a:t>
            </a:r>
            <a:r>
              <a:rPr lang="zh-CN" altLang="zh-CN" sz="2800" dirty="0">
                <a:latin typeface="+mn-ea"/>
              </a:rPr>
              <a:t>醛、酮外，羧酸衍生物也常有麦氏重排。因此这种分裂方式在相关化合物质谱分析上</a:t>
            </a:r>
            <a:r>
              <a:rPr lang="zh-CN" altLang="zh-CN" sz="2800" dirty="0" smtClean="0">
                <a:latin typeface="+mn-ea"/>
              </a:rPr>
              <a:t>占有</a:t>
            </a:r>
            <a:r>
              <a:rPr lang="zh-CN" altLang="zh-CN" sz="2800" dirty="0">
                <a:latin typeface="+mn-ea"/>
              </a:rPr>
              <a:t>重要位置。</a:t>
            </a:r>
            <a:endParaRPr lang="zh-CN" altLang="en-US" sz="2800" dirty="0">
              <a:latin typeface="+mn-ea"/>
            </a:endParaRPr>
          </a:p>
        </p:txBody>
      </p:sp>
      <p:pic>
        <p:nvPicPr>
          <p:cNvPr id="12289" name="Picture 1" descr="C:\Users\dmt\AppData\Roaming\Tencent\Users\280268031\QQ\WinTemp\RichOle\[73(RM5ZK1ZA6J]PIGE1~_X.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3255540"/>
            <a:ext cx="8964488" cy="10375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5438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908720"/>
            <a:ext cx="8352928" cy="5109091"/>
          </a:xfrm>
          <a:prstGeom prst="rect">
            <a:avLst/>
          </a:prstGeom>
        </p:spPr>
        <p:txBody>
          <a:bodyPr wrap="square">
            <a:spAutoFit/>
          </a:bodyPr>
          <a:lstStyle/>
          <a:p>
            <a:r>
              <a:rPr lang="zh-CN" altLang="zh-CN" sz="2800" b="1" dirty="0">
                <a:latin typeface="+mn-ea"/>
              </a:rPr>
              <a:t>三、利用质谱推断</a:t>
            </a:r>
            <a:r>
              <a:rPr lang="zh-CN" altLang="zh-CN" sz="2800" b="1" dirty="0" smtClean="0">
                <a:latin typeface="+mn-ea"/>
              </a:rPr>
              <a:t>结构</a:t>
            </a:r>
            <a:endParaRPr lang="en-US" altLang="zh-CN" sz="2800" b="1" dirty="0" smtClean="0">
              <a:latin typeface="+mn-ea"/>
            </a:endParaRPr>
          </a:p>
          <a:p>
            <a:r>
              <a:rPr lang="en-US" altLang="zh-CN" sz="2800" b="1" dirty="0">
                <a:latin typeface="+mn-ea"/>
              </a:rPr>
              <a:t> </a:t>
            </a:r>
            <a:r>
              <a:rPr lang="en-US" altLang="zh-CN" sz="2800" b="1" dirty="0" smtClean="0">
                <a:latin typeface="+mn-ea"/>
              </a:rPr>
              <a:t>   </a:t>
            </a:r>
            <a:r>
              <a:rPr lang="zh-CN" altLang="zh-CN" sz="2800" dirty="0" smtClean="0">
                <a:latin typeface="+mn-ea"/>
              </a:rPr>
              <a:t>了解</a:t>
            </a:r>
            <a:r>
              <a:rPr lang="zh-CN" altLang="zh-CN" sz="2800" dirty="0">
                <a:latin typeface="+mn-ea"/>
              </a:rPr>
              <a:t>了化合物分裂规律就可根据获得的质谱推断化合物结构。如有一羰基化合物，</a:t>
            </a:r>
            <a:r>
              <a:rPr lang="zh-CN" altLang="zh-CN" sz="2800" dirty="0" smtClean="0">
                <a:latin typeface="+mn-ea"/>
              </a:rPr>
              <a:t>经验式</a:t>
            </a:r>
            <a:r>
              <a:rPr lang="zh-CN" altLang="zh-CN" sz="2800" dirty="0">
                <a:latin typeface="+mn-ea"/>
              </a:rPr>
              <a:t>为</a:t>
            </a:r>
            <a:r>
              <a:rPr lang="en-US" altLang="zh-CN" sz="2800" dirty="0">
                <a:latin typeface="+mn-ea"/>
              </a:rPr>
              <a:t>C</a:t>
            </a:r>
            <a:r>
              <a:rPr lang="en-US" altLang="zh-CN" sz="2800" baseline="-25000" dirty="0">
                <a:latin typeface="+mn-ea"/>
              </a:rPr>
              <a:t>6</a:t>
            </a:r>
            <a:r>
              <a:rPr lang="en-US" altLang="zh-CN" sz="2800" dirty="0">
                <a:latin typeface="+mn-ea"/>
              </a:rPr>
              <a:t>H</a:t>
            </a:r>
            <a:r>
              <a:rPr lang="en-US" altLang="zh-CN" sz="2800" baseline="-25000" dirty="0">
                <a:latin typeface="+mn-ea"/>
              </a:rPr>
              <a:t>12</a:t>
            </a:r>
            <a:r>
              <a:rPr lang="en-US" altLang="zh-CN" sz="2800" dirty="0">
                <a:latin typeface="+mn-ea"/>
              </a:rPr>
              <a:t>0,</a:t>
            </a:r>
            <a:r>
              <a:rPr lang="zh-CN" altLang="zh-CN" sz="2800" dirty="0">
                <a:latin typeface="+mn-ea"/>
              </a:rPr>
              <a:t>质谱为图</a:t>
            </a:r>
            <a:r>
              <a:rPr lang="en-US" altLang="zh-CN" sz="2800" dirty="0">
                <a:latin typeface="+mn-ea"/>
              </a:rPr>
              <a:t>12-35</a:t>
            </a:r>
            <a:r>
              <a:rPr lang="zh-CN" altLang="zh-CN" sz="2800" dirty="0">
                <a:latin typeface="+mn-ea"/>
              </a:rPr>
              <a:t>。图</a:t>
            </a:r>
            <a:r>
              <a:rPr lang="zh-CN" altLang="zh-CN" sz="2800" dirty="0" smtClean="0">
                <a:latin typeface="+mn-ea"/>
              </a:rPr>
              <a:t>中</a:t>
            </a:r>
            <a:r>
              <a:rPr lang="en-US" altLang="zh-CN" sz="2800" dirty="0" smtClean="0">
                <a:latin typeface="+mn-ea"/>
              </a:rPr>
              <a:t>m/z100</a:t>
            </a:r>
            <a:r>
              <a:rPr lang="zh-CN" altLang="zh-CN" sz="2800" dirty="0">
                <a:latin typeface="+mn-ea"/>
              </a:rPr>
              <a:t>的峰可能为分子离子峰，那么它的相对</a:t>
            </a:r>
            <a:r>
              <a:rPr lang="zh-CN" altLang="zh-CN" sz="2800" dirty="0" smtClean="0">
                <a:latin typeface="+mn-ea"/>
              </a:rPr>
              <a:t>分子</a:t>
            </a:r>
            <a:r>
              <a:rPr lang="zh-CN" altLang="zh-CN" sz="2800" dirty="0" smtClean="0">
                <a:latin typeface="+mn-ea"/>
              </a:rPr>
              <a:t>质量</a:t>
            </a:r>
            <a:r>
              <a:rPr lang="zh-CN" altLang="zh-CN" sz="2800" dirty="0">
                <a:latin typeface="+mn-ea"/>
              </a:rPr>
              <a:t>为</a:t>
            </a:r>
            <a:r>
              <a:rPr lang="en-US" altLang="zh-CN" sz="2800" dirty="0">
                <a:latin typeface="+mn-ea"/>
              </a:rPr>
              <a:t>100</a:t>
            </a:r>
            <a:r>
              <a:rPr lang="zh-CN" altLang="zh-CN" sz="2800" dirty="0">
                <a:latin typeface="+mn-ea"/>
              </a:rPr>
              <a:t>，分子式当然应</a:t>
            </a:r>
            <a:r>
              <a:rPr lang="zh-CN" altLang="zh-CN" sz="2800" dirty="0" smtClean="0">
                <a:latin typeface="+mn-ea"/>
              </a:rPr>
              <a:t>为</a:t>
            </a:r>
            <a:r>
              <a:rPr lang="en-US" altLang="zh-CN" sz="2800" dirty="0" smtClean="0">
                <a:latin typeface="+mn-ea"/>
              </a:rPr>
              <a:t>C</a:t>
            </a:r>
            <a:r>
              <a:rPr lang="en-US" altLang="zh-CN" sz="2800" baseline="-25000" dirty="0" smtClean="0">
                <a:latin typeface="+mn-ea"/>
              </a:rPr>
              <a:t>6</a:t>
            </a:r>
            <a:r>
              <a:rPr lang="en-US" altLang="zh-CN" sz="2800" dirty="0" smtClean="0">
                <a:latin typeface="+mn-ea"/>
              </a:rPr>
              <a:t>H</a:t>
            </a:r>
            <a:r>
              <a:rPr lang="en-US" altLang="zh-CN" sz="2800" baseline="-25000" dirty="0" smtClean="0">
                <a:latin typeface="+mn-ea"/>
              </a:rPr>
              <a:t>12</a:t>
            </a:r>
            <a:r>
              <a:rPr lang="en-US" altLang="zh-CN" sz="2800" dirty="0" smtClean="0">
                <a:latin typeface="+mn-ea"/>
              </a:rPr>
              <a:t>0</a:t>
            </a:r>
            <a:r>
              <a:rPr lang="zh-CN" altLang="zh-CN" sz="2800" dirty="0">
                <a:latin typeface="+mn-ea"/>
              </a:rPr>
              <a:t>。观察图中其他</a:t>
            </a:r>
            <a:r>
              <a:rPr lang="zh-CN" altLang="zh-CN" sz="2800" dirty="0" smtClean="0">
                <a:latin typeface="+mn-ea"/>
              </a:rPr>
              <a:t>较强</a:t>
            </a:r>
            <a:r>
              <a:rPr lang="zh-CN" altLang="en-US" sz="2800" dirty="0" smtClean="0">
                <a:latin typeface="+mn-ea"/>
              </a:rPr>
              <a:t>峰</a:t>
            </a:r>
            <a:r>
              <a:rPr lang="en-US" altLang="zh-CN" sz="2800" dirty="0" smtClean="0">
                <a:latin typeface="+mn-ea"/>
              </a:rPr>
              <a:t>m/z</a:t>
            </a:r>
            <a:r>
              <a:rPr lang="en-US" altLang="zh-CN" sz="2800" dirty="0" smtClean="0">
                <a:latin typeface="+mn-ea"/>
              </a:rPr>
              <a:t>85</a:t>
            </a:r>
            <a:r>
              <a:rPr lang="zh-CN" altLang="zh-CN" sz="2800" dirty="0">
                <a:latin typeface="+mn-ea"/>
              </a:rPr>
              <a:t>、</a:t>
            </a:r>
            <a:r>
              <a:rPr lang="en-US" altLang="zh-CN" sz="2800" dirty="0">
                <a:latin typeface="+mn-ea"/>
              </a:rPr>
              <a:t>72</a:t>
            </a:r>
            <a:r>
              <a:rPr lang="zh-CN" altLang="zh-CN" sz="2800" dirty="0">
                <a:latin typeface="+mn-ea"/>
              </a:rPr>
              <a:t>、</a:t>
            </a:r>
            <a:r>
              <a:rPr lang="en-US" altLang="zh-CN" sz="2800" dirty="0">
                <a:latin typeface="+mn-ea"/>
              </a:rPr>
              <a:t>57</a:t>
            </a:r>
            <a:r>
              <a:rPr lang="zh-CN" altLang="zh-CN" sz="2800" dirty="0">
                <a:latin typeface="+mn-ea"/>
              </a:rPr>
              <a:t>、</a:t>
            </a:r>
            <a:r>
              <a:rPr lang="en-US" altLang="zh-CN" sz="2800" dirty="0">
                <a:latin typeface="+mn-ea"/>
              </a:rPr>
              <a:t>43</a:t>
            </a:r>
            <a:r>
              <a:rPr lang="zh-CN" altLang="zh-CN" sz="2800" dirty="0">
                <a:latin typeface="+mn-ea"/>
              </a:rPr>
              <a:t>等。通过</a:t>
            </a:r>
            <a:r>
              <a:rPr lang="zh-CN" altLang="zh-CN" sz="2800" dirty="0" smtClean="0">
                <a:latin typeface="+mn-ea"/>
              </a:rPr>
              <a:t>分析</a:t>
            </a:r>
            <a:r>
              <a:rPr lang="en-US" altLang="zh-CN" sz="2800" dirty="0" smtClean="0">
                <a:latin typeface="+mn-ea"/>
              </a:rPr>
              <a:t>:m/z</a:t>
            </a:r>
            <a:r>
              <a:rPr lang="en-US" altLang="zh-CN" sz="2800" dirty="0" smtClean="0">
                <a:latin typeface="+mn-ea"/>
              </a:rPr>
              <a:t>85</a:t>
            </a:r>
            <a:r>
              <a:rPr lang="zh-CN" altLang="zh-CN" sz="2800" dirty="0">
                <a:latin typeface="+mn-ea"/>
              </a:rPr>
              <a:t>为</a:t>
            </a:r>
            <a:r>
              <a:rPr lang="en-US" altLang="zh-CN" sz="2800" dirty="0">
                <a:latin typeface="+mn-ea"/>
              </a:rPr>
              <a:t>M-15</a:t>
            </a:r>
            <a:r>
              <a:rPr lang="zh-CN" altLang="zh-CN" sz="2800" dirty="0">
                <a:latin typeface="+mn-ea"/>
              </a:rPr>
              <a:t>的碎片，它是由分子离子去掉甲基产生的</a:t>
            </a:r>
            <a:r>
              <a:rPr lang="en-US" altLang="zh-CN" sz="2800" dirty="0">
                <a:latin typeface="+mn-ea"/>
              </a:rPr>
              <a:t>。</a:t>
            </a:r>
            <a:r>
              <a:rPr lang="en-US" altLang="zh-CN" sz="2800" dirty="0" smtClean="0">
                <a:latin typeface="+mn-ea"/>
              </a:rPr>
              <a:t>m/z43</a:t>
            </a:r>
            <a:r>
              <a:rPr lang="zh-CN" altLang="zh-CN" sz="2800" dirty="0" smtClean="0">
                <a:latin typeface="+mn-ea"/>
              </a:rPr>
              <a:t>即</a:t>
            </a:r>
            <a:r>
              <a:rPr lang="en-US" altLang="zh-CN" sz="2800" dirty="0" smtClean="0">
                <a:latin typeface="+mn-ea"/>
              </a:rPr>
              <a:t>M-57</a:t>
            </a:r>
            <a:r>
              <a:rPr lang="zh-CN" altLang="zh-CN" sz="2800" dirty="0">
                <a:latin typeface="+mn-ea"/>
              </a:rPr>
              <a:t>,是分子离子</a:t>
            </a:r>
            <a:r>
              <a:rPr lang="zh-CN" altLang="zh-CN" sz="2800" dirty="0" smtClean="0">
                <a:latin typeface="+mn-ea"/>
              </a:rPr>
              <a:t>去</a:t>
            </a:r>
            <a:r>
              <a:rPr lang="zh-CN" altLang="en-US" sz="2800" dirty="0" smtClean="0">
                <a:latin typeface="+mn-ea"/>
              </a:rPr>
              <a:t>掉</a:t>
            </a:r>
            <a:r>
              <a:rPr lang="en-US" altLang="zh-CN" sz="2800" dirty="0" smtClean="0">
                <a:latin typeface="+mn-ea"/>
              </a:rPr>
              <a:t>C</a:t>
            </a:r>
            <a:r>
              <a:rPr lang="en-US" altLang="zh-CN" sz="2800" baseline="-25000" dirty="0" smtClean="0">
                <a:latin typeface="+mn-ea"/>
              </a:rPr>
              <a:t>4</a:t>
            </a:r>
            <a:r>
              <a:rPr lang="en-US" altLang="zh-CN" sz="2800" dirty="0" smtClean="0">
                <a:latin typeface="+mn-ea"/>
              </a:rPr>
              <a:t>H</a:t>
            </a:r>
            <a:r>
              <a:rPr lang="en-US" altLang="zh-CN" sz="2800" baseline="-25000" dirty="0" smtClean="0">
                <a:latin typeface="+mn-ea"/>
              </a:rPr>
              <a:t>9</a:t>
            </a:r>
            <a:r>
              <a:rPr lang="zh-CN" altLang="zh-CN" sz="2800" dirty="0">
                <a:latin typeface="+mn-ea"/>
              </a:rPr>
              <a:t>的碎片。</a:t>
            </a:r>
            <a:r>
              <a:rPr lang="en-US" altLang="zh-CN" sz="2800" dirty="0">
                <a:latin typeface="+mn-ea"/>
              </a:rPr>
              <a:t>57</a:t>
            </a:r>
            <a:r>
              <a:rPr lang="zh-CN" altLang="zh-CN" sz="2800" dirty="0">
                <a:latin typeface="+mn-ea"/>
              </a:rPr>
              <a:t>可能为</a:t>
            </a:r>
            <a:r>
              <a:rPr lang="en-US" altLang="zh-CN" sz="2800" dirty="0">
                <a:latin typeface="+mn-ea"/>
              </a:rPr>
              <a:t>C</a:t>
            </a:r>
            <a:r>
              <a:rPr lang="en-US" altLang="zh-CN" sz="2800" baseline="-25000" dirty="0">
                <a:latin typeface="+mn-ea"/>
              </a:rPr>
              <a:t>4</a:t>
            </a:r>
            <a:r>
              <a:rPr lang="en-US" altLang="zh-CN" sz="2800" dirty="0">
                <a:latin typeface="+mn-ea"/>
              </a:rPr>
              <a:t>H</a:t>
            </a:r>
            <a:r>
              <a:rPr lang="en-US" altLang="zh-CN" sz="2800" baseline="-25000" dirty="0">
                <a:latin typeface="+mn-ea"/>
              </a:rPr>
              <a:t>9</a:t>
            </a:r>
            <a:r>
              <a:rPr lang="en-US" altLang="zh-CN" sz="2800" dirty="0">
                <a:latin typeface="+mn-ea"/>
              </a:rPr>
              <a:t>+</a:t>
            </a:r>
            <a:r>
              <a:rPr lang="zh-CN" altLang="zh-CN" sz="2800" dirty="0">
                <a:latin typeface="+mn-ea"/>
              </a:rPr>
              <a:t>碎片，可看做</a:t>
            </a:r>
            <a:r>
              <a:rPr lang="en-US" altLang="zh-CN" sz="2800" dirty="0">
                <a:latin typeface="+mn-ea"/>
              </a:rPr>
              <a:t>M-15-28</a:t>
            </a:r>
            <a:r>
              <a:rPr lang="zh-CN" altLang="zh-CN" sz="2800" dirty="0">
                <a:latin typeface="+mn-ea"/>
              </a:rPr>
              <a:t>即</a:t>
            </a:r>
            <a:r>
              <a:rPr lang="en-US" altLang="zh-CN" sz="2800" dirty="0">
                <a:latin typeface="+mn-ea"/>
              </a:rPr>
              <a:t>85</a:t>
            </a:r>
            <a:r>
              <a:rPr lang="zh-CN" altLang="zh-CN" sz="2800" dirty="0">
                <a:latin typeface="+mn-ea"/>
              </a:rPr>
              <a:t>碎片失去</a:t>
            </a:r>
            <a:r>
              <a:rPr lang="en-US" altLang="zh-CN" sz="2800" dirty="0">
                <a:latin typeface="+mn-ea"/>
              </a:rPr>
              <a:t>CO(28)</a:t>
            </a:r>
            <a:r>
              <a:rPr lang="zh-CN" altLang="zh-CN" sz="2800" dirty="0">
                <a:latin typeface="+mn-ea"/>
              </a:rPr>
              <a:t>产生的。</a:t>
            </a:r>
            <a:r>
              <a:rPr lang="zh-CN" altLang="zh-CN" sz="2800" dirty="0" smtClean="0">
                <a:latin typeface="+mn-ea"/>
              </a:rPr>
              <a:t>根据</a:t>
            </a:r>
            <a:r>
              <a:rPr lang="zh-CN" altLang="zh-CN" sz="2800" dirty="0">
                <a:latin typeface="+mn-ea"/>
              </a:rPr>
              <a:t>酮的裂分规律可初步断定为甲基丁基酮。它的分裂方式为：</a:t>
            </a:r>
          </a:p>
          <a:p>
            <a:endParaRPr lang="zh-CN" altLang="zh-CN" dirty="0"/>
          </a:p>
        </p:txBody>
      </p:sp>
    </p:spTree>
    <p:extLst>
      <p:ext uri="{BB962C8B-B14F-4D97-AF65-F5344CB8AC3E}">
        <p14:creationId xmlns:p14="http://schemas.microsoft.com/office/powerpoint/2010/main" val="27501646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3" name="Picture 1" descr="C:\Users\dmt\AppData\Roaming\Tencent\Users\280268031\QQ\WinTemp\RichOle\X`)KM(MR}KQYUCKEBFI`@7R.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1268760"/>
            <a:ext cx="6693530" cy="41764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90235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1" descr="C:\Users\dmt\AppData\Roaming\Tencent\Users\280268031\QQ\WinTemp\RichOle\[(0]V9{XJ[OVF_([3`%H9FJ.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4080" y="1431831"/>
            <a:ext cx="8747847" cy="1800200"/>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467544" y="3429000"/>
            <a:ext cx="8280920" cy="1815882"/>
          </a:xfrm>
          <a:prstGeom prst="rect">
            <a:avLst/>
          </a:prstGeom>
        </p:spPr>
        <p:txBody>
          <a:bodyPr wrap="square">
            <a:spAutoFit/>
          </a:bodyPr>
          <a:lstStyle/>
          <a:p>
            <a:r>
              <a:rPr lang="en-US" altLang="zh-CN" sz="2800" dirty="0" smtClean="0">
                <a:latin typeface="+mn-ea"/>
              </a:rPr>
              <a:t>    </a:t>
            </a:r>
            <a:r>
              <a:rPr lang="zh-CN" altLang="zh-CN" sz="2800" dirty="0" smtClean="0">
                <a:latin typeface="+mn-ea"/>
              </a:rPr>
              <a:t>以上</a:t>
            </a:r>
            <a:r>
              <a:rPr lang="zh-CN" altLang="zh-CN" sz="2800" dirty="0">
                <a:latin typeface="+mn-ea"/>
              </a:rPr>
              <a:t>结构中</a:t>
            </a:r>
            <a:r>
              <a:rPr lang="en-US" altLang="zh-CN" sz="2800" b="1" dirty="0">
                <a:latin typeface="+mn-ea"/>
              </a:rPr>
              <a:t>C</a:t>
            </a:r>
            <a:r>
              <a:rPr lang="en-US" altLang="zh-CN" sz="2800" b="1" baseline="-25000" dirty="0">
                <a:latin typeface="+mn-ea"/>
              </a:rPr>
              <a:t>4</a:t>
            </a:r>
            <a:r>
              <a:rPr lang="en-US" altLang="zh-CN" sz="2800" b="1" dirty="0">
                <a:latin typeface="+mn-ea"/>
              </a:rPr>
              <a:t>H</a:t>
            </a:r>
            <a:r>
              <a:rPr lang="en-US" altLang="zh-CN" sz="2800" b="1" baseline="-25000" dirty="0">
                <a:latin typeface="+mn-ea"/>
              </a:rPr>
              <a:t>9</a:t>
            </a:r>
            <a:r>
              <a:rPr lang="en-US" altLang="zh-CN" sz="2800" dirty="0">
                <a:latin typeface="+mn-ea"/>
              </a:rPr>
              <a:t>—</a:t>
            </a:r>
            <a:r>
              <a:rPr lang="zh-CN" altLang="zh-CN" sz="2800" dirty="0">
                <a:latin typeface="+mn-ea"/>
              </a:rPr>
              <a:t>可以是伯、仲、叔丁基，哪一个是正确的结构呢？图中</a:t>
            </a:r>
            <a:r>
              <a:rPr lang="en-US" altLang="zh-CN" sz="2800" dirty="0" smtClean="0">
                <a:latin typeface="+mn-ea"/>
              </a:rPr>
              <a:t>m/z </a:t>
            </a:r>
            <a:r>
              <a:rPr lang="en-US" altLang="zh-CN" sz="2800" b="1" dirty="0">
                <a:latin typeface="+mn-ea"/>
              </a:rPr>
              <a:t>72</a:t>
            </a:r>
            <a:r>
              <a:rPr lang="zh-CN" altLang="zh-CN" sz="2800" dirty="0">
                <a:latin typeface="+mn-ea"/>
              </a:rPr>
              <a:t>的峰给</a:t>
            </a:r>
            <a:r>
              <a:rPr lang="zh-CN" altLang="zh-CN" sz="2800" dirty="0" smtClean="0">
                <a:latin typeface="+mn-ea"/>
              </a:rPr>
              <a:t>我们提供</a:t>
            </a:r>
            <a:r>
              <a:rPr lang="zh-CN" altLang="zh-CN" sz="2800" dirty="0">
                <a:latin typeface="+mn-ea"/>
              </a:rPr>
              <a:t>了信息。它可能是</a:t>
            </a:r>
            <a:r>
              <a:rPr lang="en-US" altLang="zh-CN" sz="2800" dirty="0">
                <a:latin typeface="+mn-ea"/>
              </a:rPr>
              <a:t>M-28,</a:t>
            </a:r>
            <a:r>
              <a:rPr lang="zh-CN" altLang="zh-CN" sz="2800" dirty="0">
                <a:latin typeface="+mn-ea"/>
              </a:rPr>
              <a:t>即分子离子峰分裂为乙烯（</a:t>
            </a:r>
            <a:r>
              <a:rPr lang="en-US" altLang="zh-CN" sz="2800" dirty="0">
                <a:latin typeface="+mn-ea"/>
              </a:rPr>
              <a:t>28)</a:t>
            </a:r>
            <a:r>
              <a:rPr lang="zh-CN" altLang="zh-CN" sz="2800" dirty="0">
                <a:latin typeface="+mn-ea"/>
              </a:rPr>
              <a:t>后生成的碎片离子。</a:t>
            </a:r>
            <a:endParaRPr lang="zh-CN" altLang="en-US" sz="2800" dirty="0">
              <a:latin typeface="+mn-ea"/>
            </a:endParaRPr>
          </a:p>
        </p:txBody>
      </p:sp>
    </p:spTree>
    <p:extLst>
      <p:ext uri="{BB962C8B-B14F-4D97-AF65-F5344CB8AC3E}">
        <p14:creationId xmlns:p14="http://schemas.microsoft.com/office/powerpoint/2010/main" val="25940622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692696"/>
            <a:ext cx="8208912" cy="3108543"/>
          </a:xfrm>
          <a:prstGeom prst="rect">
            <a:avLst/>
          </a:prstGeom>
        </p:spPr>
        <p:txBody>
          <a:bodyPr wrap="square">
            <a:spAutoFit/>
          </a:bodyPr>
          <a:lstStyle/>
          <a:p>
            <a:r>
              <a:rPr lang="zh-CN" altLang="zh-CN" sz="2800" b="1" dirty="0">
                <a:latin typeface="+mn-ea"/>
              </a:rPr>
              <a:t>一、离子分裂的一般规律</a:t>
            </a:r>
          </a:p>
          <a:p>
            <a:r>
              <a:rPr lang="en-US" altLang="zh-CN" sz="2800" dirty="0" smtClean="0">
                <a:latin typeface="+mn-ea"/>
              </a:rPr>
              <a:t>    1</a:t>
            </a:r>
            <a:r>
              <a:rPr lang="zh-CN" altLang="zh-CN" sz="2800" dirty="0">
                <a:latin typeface="+mn-ea"/>
              </a:rPr>
              <a:t>.偶数电子规律</a:t>
            </a:r>
          </a:p>
          <a:p>
            <a:r>
              <a:rPr lang="en-US" altLang="zh-CN" sz="2800" dirty="0" smtClean="0">
                <a:latin typeface="+mn-ea"/>
              </a:rPr>
              <a:t>    </a:t>
            </a:r>
            <a:r>
              <a:rPr lang="zh-CN" altLang="zh-CN" sz="2800" dirty="0" smtClean="0">
                <a:latin typeface="+mn-ea"/>
              </a:rPr>
              <a:t>离子</a:t>
            </a:r>
            <a:r>
              <a:rPr lang="zh-CN" altLang="zh-CN" sz="2800" dirty="0">
                <a:latin typeface="+mn-ea"/>
              </a:rPr>
              <a:t>的分裂一般都遵循</a:t>
            </a:r>
            <a:r>
              <a:rPr lang="en-US" altLang="zh-CN" sz="2800" dirty="0">
                <a:latin typeface="+mn-ea"/>
              </a:rPr>
              <a:t>“</a:t>
            </a:r>
            <a:r>
              <a:rPr lang="zh-CN" altLang="zh-CN" sz="2800" dirty="0">
                <a:latin typeface="+mn-ea"/>
              </a:rPr>
              <a:t>偶数电子规律”，就是说含奇数电子的离子分裂可产生自由基</a:t>
            </a:r>
            <a:r>
              <a:rPr lang="zh-CN" altLang="zh-CN" sz="2800" dirty="0" smtClean="0">
                <a:latin typeface="+mn-ea"/>
              </a:rPr>
              <a:t>和正离子</a:t>
            </a:r>
            <a:r>
              <a:rPr lang="zh-CN" altLang="zh-CN" sz="2800" dirty="0">
                <a:latin typeface="+mn-ea"/>
              </a:rPr>
              <a:t>，或产生含偶数电子的中性分子和自由基正离子。含偶数电子的离子分裂不能产生</a:t>
            </a:r>
            <a:r>
              <a:rPr lang="zh-CN" altLang="zh-CN" sz="2800" dirty="0" smtClean="0">
                <a:latin typeface="+mn-ea"/>
              </a:rPr>
              <a:t>自由基</a:t>
            </a:r>
            <a:r>
              <a:rPr lang="zh-CN" altLang="zh-CN" sz="2800" dirty="0">
                <a:latin typeface="+mn-ea"/>
              </a:rPr>
              <a:t>而只能生成偶数电子的中性分子和正离子。</a:t>
            </a:r>
          </a:p>
        </p:txBody>
      </p:sp>
      <p:pic>
        <p:nvPicPr>
          <p:cNvPr id="1025" name="Picture 1" descr="C:\Users\dmt\AppData\Roaming\Tencent\Users\280268031\QQ\WinTemp\RichOle\DBCF5{I026TN5G[3WU`~HV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5658" y="3717032"/>
            <a:ext cx="6138710" cy="16439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01273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8242" y="1325086"/>
            <a:ext cx="8280920" cy="1815882"/>
          </a:xfrm>
          <a:prstGeom prst="rect">
            <a:avLst/>
          </a:prstGeom>
        </p:spPr>
        <p:txBody>
          <a:bodyPr wrap="square">
            <a:spAutoFit/>
          </a:bodyPr>
          <a:lstStyle/>
          <a:p>
            <a:r>
              <a:rPr lang="en-US" altLang="zh-CN" sz="2800" dirty="0" smtClean="0">
                <a:latin typeface="+mn-ea"/>
              </a:rPr>
              <a:t>    </a:t>
            </a:r>
            <a:r>
              <a:rPr lang="zh-CN" altLang="zh-CN" sz="2800" dirty="0" smtClean="0">
                <a:latin typeface="+mn-ea"/>
              </a:rPr>
              <a:t>只有</a:t>
            </a:r>
            <a:r>
              <a:rPr lang="en-US" altLang="zh-CN" sz="2800" dirty="0" smtClean="0">
                <a:latin typeface="+mn-ea"/>
              </a:rPr>
              <a:t>C</a:t>
            </a:r>
            <a:r>
              <a:rPr lang="en-US" altLang="zh-CN" sz="2800" baseline="-25000" dirty="0" smtClean="0">
                <a:latin typeface="+mn-ea"/>
              </a:rPr>
              <a:t>4</a:t>
            </a:r>
            <a:r>
              <a:rPr lang="en-US" altLang="zh-CN" sz="2800" dirty="0" smtClean="0">
                <a:latin typeface="+mn-ea"/>
              </a:rPr>
              <a:t>H</a:t>
            </a:r>
            <a:r>
              <a:rPr lang="en-US" altLang="zh-CN" sz="2800" baseline="-25000" dirty="0" smtClean="0">
                <a:latin typeface="+mn-ea"/>
              </a:rPr>
              <a:t>9</a:t>
            </a:r>
            <a:r>
              <a:rPr lang="en-US" altLang="zh-CN" sz="2800" dirty="0">
                <a:latin typeface="+mn-ea"/>
              </a:rPr>
              <a:t>—</a:t>
            </a:r>
            <a:r>
              <a:rPr lang="zh-CN" altLang="zh-CN" sz="2800" dirty="0">
                <a:latin typeface="+mn-ea"/>
              </a:rPr>
              <a:t>为仲丁基，这个酮进行麦氏重排后，才能得到</a:t>
            </a:r>
            <a:r>
              <a:rPr lang="en-US" altLang="zh-CN" sz="2800" dirty="0" smtClean="0">
                <a:latin typeface="+mn-ea"/>
              </a:rPr>
              <a:t>m/z </a:t>
            </a:r>
            <a:r>
              <a:rPr lang="en-US" altLang="zh-CN" sz="2800" dirty="0">
                <a:latin typeface="+mn-ea"/>
              </a:rPr>
              <a:t>72</a:t>
            </a:r>
            <a:r>
              <a:rPr lang="zh-CN" altLang="zh-CN" sz="2800" dirty="0">
                <a:latin typeface="+mn-ea"/>
              </a:rPr>
              <a:t>的碎片。伯丁基时虽可进行</a:t>
            </a:r>
            <a:r>
              <a:rPr lang="zh-CN" altLang="zh-CN" sz="2800" dirty="0" smtClean="0">
                <a:latin typeface="+mn-ea"/>
              </a:rPr>
              <a:t>麦氏重排</a:t>
            </a:r>
            <a:r>
              <a:rPr lang="zh-CN" altLang="zh-CN" sz="2800" dirty="0">
                <a:latin typeface="+mn-ea"/>
              </a:rPr>
              <a:t>。但不能得到</a:t>
            </a:r>
            <a:r>
              <a:rPr lang="en-US" altLang="zh-CN" sz="2800" dirty="0">
                <a:latin typeface="+mn-ea"/>
              </a:rPr>
              <a:t>72</a:t>
            </a:r>
            <a:r>
              <a:rPr lang="zh-CN" altLang="zh-CN" sz="2800" dirty="0">
                <a:latin typeface="+mn-ea"/>
              </a:rPr>
              <a:t>的碎片。所以化合物为</a:t>
            </a:r>
            <a:r>
              <a:rPr lang="en-US" altLang="zh-CN" sz="2800" dirty="0">
                <a:latin typeface="+mn-ea"/>
              </a:rPr>
              <a:t>3-</a:t>
            </a:r>
            <a:r>
              <a:rPr lang="zh-CN" altLang="zh-CN" sz="2800" dirty="0">
                <a:latin typeface="+mn-ea"/>
              </a:rPr>
              <a:t>甲基</a:t>
            </a:r>
            <a:r>
              <a:rPr lang="en-US" altLang="zh-CN" sz="2800" dirty="0">
                <a:latin typeface="+mn-ea"/>
              </a:rPr>
              <a:t>-2-</a:t>
            </a:r>
            <a:r>
              <a:rPr lang="zh-CN" altLang="zh-CN" sz="2800" dirty="0">
                <a:latin typeface="+mn-ea"/>
              </a:rPr>
              <a:t>戊</a:t>
            </a:r>
            <a:r>
              <a:rPr lang="zh-CN" altLang="zh-CN" sz="2800" dirty="0" smtClean="0">
                <a:latin typeface="+mn-ea"/>
              </a:rPr>
              <a:t>酮</a:t>
            </a:r>
            <a:r>
              <a:rPr lang="zh-CN" altLang="en-US" sz="2800" dirty="0">
                <a:latin typeface="+mn-ea"/>
              </a:rPr>
              <a:t>。</a:t>
            </a:r>
            <a:endParaRPr lang="zh-CN" altLang="en-US" sz="2800" dirty="0">
              <a:latin typeface="+mn-ea"/>
            </a:endParaRPr>
          </a:p>
        </p:txBody>
      </p:sp>
      <p:pic>
        <p:nvPicPr>
          <p:cNvPr id="15361" name="Picture 1" descr="C:\Users\dmt\AppData\Roaming\Tencent\Users\280268031\QQ\WinTemp\RichOle\[AH[8}P~``FHQ~TS9H%~}(B.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3179435"/>
            <a:ext cx="7678234" cy="21937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1906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692696"/>
            <a:ext cx="8280920" cy="5262979"/>
          </a:xfrm>
          <a:prstGeom prst="rect">
            <a:avLst/>
          </a:prstGeom>
        </p:spPr>
        <p:txBody>
          <a:bodyPr wrap="square">
            <a:spAutoFit/>
          </a:bodyPr>
          <a:lstStyle/>
          <a:p>
            <a:r>
              <a:rPr lang="en-US" altLang="zh-CN" sz="2800" dirty="0" smtClean="0">
                <a:latin typeface="+mn-ea"/>
              </a:rPr>
              <a:t>    2</a:t>
            </a:r>
            <a:r>
              <a:rPr lang="zh-CN" altLang="zh-CN" sz="2800" dirty="0">
                <a:latin typeface="+mn-ea"/>
              </a:rPr>
              <a:t>.影响离子分裂的主要因素</a:t>
            </a:r>
          </a:p>
          <a:p>
            <a:r>
              <a:rPr lang="en-US" altLang="zh-CN" sz="2800" dirty="0" smtClean="0">
                <a:latin typeface="+mn-ea"/>
              </a:rPr>
              <a:t>    </a:t>
            </a:r>
            <a:r>
              <a:rPr lang="zh-CN" altLang="zh-CN" sz="2800" dirty="0" smtClean="0">
                <a:latin typeface="+mn-ea"/>
              </a:rPr>
              <a:t>离子</a:t>
            </a:r>
            <a:r>
              <a:rPr lang="zh-CN" altLang="zh-CN" sz="2800" dirty="0">
                <a:latin typeface="+mn-ea"/>
              </a:rPr>
              <a:t>分裂主要影响因素有三种</a:t>
            </a:r>
            <a:r>
              <a:rPr lang="en-US" altLang="zh-CN" sz="2800" b="1" dirty="0">
                <a:latin typeface="+mn-ea"/>
              </a:rPr>
              <a:t>:</a:t>
            </a:r>
            <a:r>
              <a:rPr lang="zh-CN" altLang="zh-CN" sz="2800" dirty="0">
                <a:latin typeface="+mn-ea"/>
              </a:rPr>
              <a:t>①碎片离子的稳定性。离子分裂时主要通过形成最</a:t>
            </a:r>
            <a:r>
              <a:rPr lang="zh-CN" altLang="zh-CN" sz="2800" dirty="0" smtClean="0">
                <a:latin typeface="+mn-ea"/>
              </a:rPr>
              <a:t>稳定离子</a:t>
            </a:r>
            <a:r>
              <a:rPr lang="zh-CN" altLang="zh-CN" sz="2800" dirty="0">
                <a:latin typeface="+mn-ea"/>
              </a:rPr>
              <a:t>的途径。质谱中正离子的稳定性与普通有机化学正离子的稳定性是一致的。</a:t>
            </a:r>
            <a:r>
              <a:rPr lang="zh-CN" altLang="zh-CN" sz="2800" dirty="0" smtClean="0">
                <a:latin typeface="+mn-ea"/>
              </a:rPr>
              <a:t>如</a:t>
            </a:r>
            <a:r>
              <a:rPr lang="en-US" altLang="zh-CN" sz="2800" dirty="0" smtClean="0">
                <a:latin typeface="+mn-ea"/>
              </a:rPr>
              <a:t>[(</a:t>
            </a:r>
            <a:r>
              <a:rPr lang="en-US" altLang="zh-CN" sz="2800" dirty="0">
                <a:latin typeface="+mn-ea"/>
              </a:rPr>
              <a:t>CH</a:t>
            </a:r>
            <a:r>
              <a:rPr lang="en-US" altLang="zh-CN" sz="2800" baseline="-25000" dirty="0">
                <a:latin typeface="+mn-ea"/>
              </a:rPr>
              <a:t>3</a:t>
            </a:r>
            <a:r>
              <a:rPr lang="en-US" altLang="zh-CN" sz="2800" dirty="0">
                <a:latin typeface="+mn-ea"/>
              </a:rPr>
              <a:t>)</a:t>
            </a:r>
            <a:r>
              <a:rPr lang="en-US" altLang="zh-CN" sz="2800" baseline="-25000" dirty="0">
                <a:latin typeface="+mn-ea"/>
              </a:rPr>
              <a:t>2</a:t>
            </a:r>
            <a:r>
              <a:rPr lang="en-US" altLang="zh-CN" sz="2800" dirty="0">
                <a:latin typeface="+mn-ea"/>
              </a:rPr>
              <a:t>CHCH</a:t>
            </a:r>
            <a:r>
              <a:rPr lang="en-US" altLang="zh-CN" sz="2800" baseline="-25000" dirty="0">
                <a:latin typeface="+mn-ea"/>
              </a:rPr>
              <a:t>2</a:t>
            </a:r>
            <a:r>
              <a:rPr lang="en-US" altLang="zh-CN" sz="2800" dirty="0">
                <a:latin typeface="+mn-ea"/>
              </a:rPr>
              <a:t>CH</a:t>
            </a:r>
            <a:r>
              <a:rPr lang="en-US" altLang="zh-CN" sz="2800" baseline="-25000" dirty="0">
                <a:latin typeface="+mn-ea"/>
              </a:rPr>
              <a:t>3</a:t>
            </a:r>
            <a:r>
              <a:rPr lang="en-US" altLang="zh-CN" sz="2800" dirty="0" smtClean="0">
                <a:latin typeface="+mn-ea"/>
              </a:rPr>
              <a:t>]+.</a:t>
            </a:r>
            <a:r>
              <a:rPr lang="zh-CN" altLang="zh-CN" sz="2800" dirty="0" smtClean="0">
                <a:latin typeface="+mn-ea"/>
              </a:rPr>
              <a:t>分裂</a:t>
            </a:r>
            <a:r>
              <a:rPr lang="zh-CN" altLang="zh-CN" sz="2800" dirty="0">
                <a:latin typeface="+mn-ea"/>
              </a:rPr>
              <a:t>时可能</a:t>
            </a:r>
            <a:r>
              <a:rPr lang="zh-CN" altLang="zh-CN" sz="2800" dirty="0" smtClean="0">
                <a:latin typeface="+mn-ea"/>
              </a:rPr>
              <a:t>产生</a:t>
            </a:r>
            <a:r>
              <a:rPr lang="en-US" altLang="zh-CN" sz="2800" dirty="0" smtClean="0">
                <a:latin typeface="+mn-ea"/>
              </a:rPr>
              <a:t>CH</a:t>
            </a:r>
            <a:r>
              <a:rPr lang="en-US" altLang="zh-CN" sz="2800" baseline="-25000" dirty="0" smtClean="0">
                <a:latin typeface="+mn-ea"/>
              </a:rPr>
              <a:t>3</a:t>
            </a:r>
            <a:r>
              <a:rPr lang="en-US" altLang="zh-CN" sz="2800" dirty="0" smtClean="0">
                <a:latin typeface="+mn-ea"/>
              </a:rPr>
              <a:t>CH+CHCH</a:t>
            </a:r>
            <a:r>
              <a:rPr lang="zh-CN" altLang="zh-CN" sz="2800" baseline="-25000" dirty="0" smtClean="0">
                <a:latin typeface="+mn-ea"/>
              </a:rPr>
              <a:t>3</a:t>
            </a:r>
            <a:r>
              <a:rPr lang="zh-CN" altLang="zh-CN" sz="2800" dirty="0">
                <a:latin typeface="+mn-ea"/>
              </a:rPr>
              <a:t>或</a:t>
            </a:r>
            <a:r>
              <a:rPr lang="en-US" altLang="zh-CN" sz="2800" dirty="0" smtClean="0">
                <a:latin typeface="+mn-ea"/>
              </a:rPr>
              <a:t>CH</a:t>
            </a:r>
            <a:r>
              <a:rPr lang="en-US" altLang="zh-CN" sz="2800" baseline="-25000" dirty="0" smtClean="0">
                <a:latin typeface="+mn-ea"/>
              </a:rPr>
              <a:t>3</a:t>
            </a:r>
            <a:r>
              <a:rPr lang="en-US" altLang="zh-CN" sz="2800" dirty="0" smtClean="0">
                <a:latin typeface="+mn-ea"/>
              </a:rPr>
              <a:t>C+</a:t>
            </a:r>
            <a:r>
              <a:rPr lang="en-US" altLang="zh-CN" sz="2800" dirty="0" smtClean="0">
                <a:latin typeface="+mn-ea"/>
              </a:rPr>
              <a:t>HCH</a:t>
            </a:r>
            <a:r>
              <a:rPr lang="en-US" altLang="zh-CN" sz="2800" baseline="-25000" dirty="0" smtClean="0">
                <a:latin typeface="+mn-ea"/>
              </a:rPr>
              <a:t>2</a:t>
            </a:r>
            <a:r>
              <a:rPr lang="en-US" altLang="zh-CN" sz="2800" dirty="0" smtClean="0">
                <a:latin typeface="+mn-ea"/>
              </a:rPr>
              <a:t>CH</a:t>
            </a:r>
            <a:r>
              <a:rPr lang="en-US" altLang="zh-CN" sz="2800" baseline="-25000" dirty="0" smtClean="0">
                <a:latin typeface="+mn-ea"/>
              </a:rPr>
              <a:t>3</a:t>
            </a:r>
            <a:r>
              <a:rPr lang="zh-CN" altLang="zh-CN" sz="2800" dirty="0">
                <a:latin typeface="+mn-ea"/>
              </a:rPr>
              <a:t>仲碳正离子，而产生</a:t>
            </a:r>
            <a:br>
              <a:rPr lang="zh-CN" altLang="zh-CN" sz="2800" dirty="0">
                <a:latin typeface="+mn-ea"/>
              </a:rPr>
            </a:br>
            <a:r>
              <a:rPr lang="en-US" altLang="zh-CN" sz="2800" dirty="0">
                <a:latin typeface="+mn-ea"/>
              </a:rPr>
              <a:t>(CH</a:t>
            </a:r>
            <a:r>
              <a:rPr lang="en-US" altLang="zh-CN" sz="2800" baseline="-25000" dirty="0">
                <a:latin typeface="+mn-ea"/>
              </a:rPr>
              <a:t>3</a:t>
            </a:r>
            <a:r>
              <a:rPr lang="en-US" altLang="zh-CN" sz="2800" dirty="0">
                <a:latin typeface="+mn-ea"/>
              </a:rPr>
              <a:t>)</a:t>
            </a:r>
            <a:r>
              <a:rPr lang="en-US" altLang="zh-CN" sz="2800" baseline="-25000" dirty="0">
                <a:latin typeface="+mn-ea"/>
              </a:rPr>
              <a:t>2</a:t>
            </a:r>
            <a:r>
              <a:rPr lang="en-US" altLang="zh-CN" sz="2800" dirty="0">
                <a:latin typeface="+mn-ea"/>
              </a:rPr>
              <a:t>CHCH</a:t>
            </a:r>
            <a:r>
              <a:rPr lang="zh-CN" altLang="zh-CN" sz="2800" baseline="-25000" dirty="0">
                <a:latin typeface="+mn-ea"/>
              </a:rPr>
              <a:t>2</a:t>
            </a:r>
            <a:r>
              <a:rPr lang="zh-CN" altLang="zh-CN" sz="2800" dirty="0">
                <a:latin typeface="+mn-ea"/>
              </a:rPr>
              <a:t>+伯碳正离子的可能很小。②稳定中性分子的生成。离子分裂中由于可产生</a:t>
            </a:r>
            <a:r>
              <a:rPr lang="zh-CN" altLang="zh-CN" sz="2800" dirty="0" smtClean="0">
                <a:latin typeface="+mn-ea"/>
              </a:rPr>
              <a:t>稳定</a:t>
            </a:r>
            <a:r>
              <a:rPr lang="zh-CN" altLang="zh-CN" sz="2800" dirty="0">
                <a:latin typeface="+mn-ea"/>
              </a:rPr>
              <a:t>的中性分子，</a:t>
            </a:r>
            <a:r>
              <a:rPr lang="zh-CN" altLang="zh-CN" sz="2800" dirty="0" smtClean="0">
                <a:latin typeface="+mn-ea"/>
              </a:rPr>
              <a:t>如</a:t>
            </a:r>
            <a:r>
              <a:rPr lang="en-US" altLang="zh-CN" sz="2800" dirty="0" smtClean="0">
                <a:latin typeface="+mn-ea"/>
              </a:rPr>
              <a:t>CO</a:t>
            </a:r>
            <a:r>
              <a:rPr lang="zh-CN" altLang="zh-CN" sz="2800" dirty="0" smtClean="0">
                <a:latin typeface="+mn-ea"/>
              </a:rPr>
              <a:t>、</a:t>
            </a:r>
            <a:r>
              <a:rPr lang="en-US" altLang="zh-CN" sz="2800" dirty="0" smtClean="0">
                <a:latin typeface="+mn-ea"/>
              </a:rPr>
              <a:t>C</a:t>
            </a:r>
            <a:r>
              <a:rPr lang="en-US" altLang="zh-CN" sz="2800" baseline="-25000" dirty="0" smtClean="0">
                <a:latin typeface="+mn-ea"/>
              </a:rPr>
              <a:t>2</a:t>
            </a:r>
            <a:r>
              <a:rPr lang="en-US" altLang="zh-CN" sz="2800" dirty="0">
                <a:latin typeface="+mn-ea"/>
              </a:rPr>
              <a:t>H</a:t>
            </a:r>
            <a:r>
              <a:rPr lang="en-US" altLang="zh-CN" sz="2800" baseline="-25000" dirty="0" smtClean="0">
                <a:latin typeface="+mn-ea"/>
              </a:rPr>
              <a:t>4</a:t>
            </a:r>
            <a:r>
              <a:rPr lang="zh-CN" altLang="zh-CN" sz="2800" dirty="0" smtClean="0">
                <a:latin typeface="+mn-ea"/>
              </a:rPr>
              <a:t>、</a:t>
            </a:r>
            <a:r>
              <a:rPr lang="en-US" altLang="zh-CN" sz="2800" dirty="0" smtClean="0">
                <a:latin typeface="+mn-ea"/>
              </a:rPr>
              <a:t>H</a:t>
            </a:r>
            <a:r>
              <a:rPr lang="en-US" altLang="zh-CN" sz="2800" baseline="-25000" dirty="0" smtClean="0">
                <a:latin typeface="+mn-ea"/>
              </a:rPr>
              <a:t>2</a:t>
            </a:r>
            <a:r>
              <a:rPr lang="en-US" altLang="zh-CN" sz="2800" dirty="0">
                <a:latin typeface="+mn-ea"/>
              </a:rPr>
              <a:t>O</a:t>
            </a:r>
            <a:r>
              <a:rPr lang="zh-CN" altLang="zh-CN" sz="2800" dirty="0" smtClean="0">
                <a:latin typeface="+mn-ea"/>
              </a:rPr>
              <a:t>、</a:t>
            </a:r>
            <a:r>
              <a:rPr lang="en-US" altLang="zh-CN" sz="2800" dirty="0" smtClean="0">
                <a:latin typeface="+mn-ea"/>
              </a:rPr>
              <a:t>HCN</a:t>
            </a:r>
            <a:r>
              <a:rPr lang="zh-CN" altLang="zh-CN" sz="2800" dirty="0" smtClean="0">
                <a:latin typeface="+mn-ea"/>
              </a:rPr>
              <a:t>等</a:t>
            </a:r>
            <a:r>
              <a:rPr lang="zh-CN" altLang="zh-CN" sz="2800" dirty="0">
                <a:latin typeface="+mn-ea"/>
              </a:rPr>
              <a:t>，而成为另一主要分裂途径。</a:t>
            </a:r>
            <a:r>
              <a:rPr lang="zh-CN" altLang="zh-CN" sz="2800" dirty="0" smtClean="0">
                <a:latin typeface="+mn-ea"/>
              </a:rPr>
              <a:t>蒽</a:t>
            </a:r>
            <a:r>
              <a:rPr lang="zh-CN" altLang="en-US" sz="2800" dirty="0">
                <a:latin typeface="+mn-ea"/>
              </a:rPr>
              <a:t>醌</a:t>
            </a:r>
            <a:r>
              <a:rPr lang="zh-CN" altLang="zh-CN" sz="2800" dirty="0" smtClean="0">
                <a:latin typeface="+mn-ea"/>
              </a:rPr>
              <a:t>分子离子</a:t>
            </a:r>
            <a:r>
              <a:rPr lang="zh-CN" altLang="zh-CN" sz="2800" dirty="0">
                <a:latin typeface="+mn-ea"/>
              </a:rPr>
              <a:t>的</a:t>
            </a:r>
            <a:r>
              <a:rPr lang="zh-CN" altLang="zh-CN" sz="2800" dirty="0" smtClean="0">
                <a:latin typeface="+mn-ea"/>
              </a:rPr>
              <a:t>主要分裂</a:t>
            </a:r>
            <a:r>
              <a:rPr lang="zh-CN" altLang="zh-CN" sz="2800" dirty="0">
                <a:latin typeface="+mn-ea"/>
              </a:rPr>
              <a:t>方式是失去</a:t>
            </a:r>
            <a:r>
              <a:rPr lang="en-US" altLang="zh-CN" sz="2800" dirty="0">
                <a:latin typeface="+mn-ea"/>
              </a:rPr>
              <a:t>C0</a:t>
            </a:r>
            <a:r>
              <a:rPr lang="zh-CN" altLang="zh-CN" sz="2800" dirty="0">
                <a:latin typeface="+mn-ea"/>
              </a:rPr>
              <a:t>。③官能团和原子的空间位置也影响离子分裂途径（下面将</a:t>
            </a:r>
            <a:r>
              <a:rPr lang="zh-CN" altLang="zh-CN" sz="2800" dirty="0" smtClean="0">
                <a:latin typeface="+mn-ea"/>
              </a:rPr>
              <a:t>讨论</a:t>
            </a:r>
            <a:r>
              <a:rPr lang="zh-CN" altLang="en-US" sz="2800" dirty="0" smtClean="0">
                <a:latin typeface="+mn-ea"/>
              </a:rPr>
              <a:t>）。</a:t>
            </a:r>
            <a:endParaRPr lang="zh-CN" altLang="zh-CN" sz="2800" dirty="0">
              <a:latin typeface="+mn-ea"/>
            </a:endParaRPr>
          </a:p>
        </p:txBody>
      </p:sp>
    </p:spTree>
    <p:extLst>
      <p:ext uri="{BB962C8B-B14F-4D97-AF65-F5344CB8AC3E}">
        <p14:creationId xmlns:p14="http://schemas.microsoft.com/office/powerpoint/2010/main" val="1484174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9" name="Picture 1" descr="C:\Users\dmt\AppData\Roaming\Tencent\Users\280268031\QQ\WinTemp\RichOle\`IUHQAN{RNN0256%`JD}RCK.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5620" y="188640"/>
            <a:ext cx="7784812" cy="2071316"/>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539552" y="2459532"/>
            <a:ext cx="8352928" cy="3970318"/>
          </a:xfrm>
          <a:prstGeom prst="rect">
            <a:avLst/>
          </a:prstGeom>
        </p:spPr>
        <p:txBody>
          <a:bodyPr wrap="square">
            <a:spAutoFit/>
          </a:bodyPr>
          <a:lstStyle/>
          <a:p>
            <a:r>
              <a:rPr lang="zh-CN" altLang="zh-CN" sz="2800" b="1" dirty="0">
                <a:latin typeface="+mn-ea"/>
              </a:rPr>
              <a:t>二、几类化合物离子分裂及质</a:t>
            </a:r>
            <a:r>
              <a:rPr lang="zh-CN" altLang="zh-CN" sz="2800" b="1" dirty="0" smtClean="0">
                <a:latin typeface="+mn-ea"/>
              </a:rPr>
              <a:t>谱</a:t>
            </a:r>
            <a:endParaRPr lang="en-US" altLang="zh-CN" sz="2800" b="1" dirty="0" smtClean="0">
              <a:latin typeface="+mn-ea"/>
            </a:endParaRPr>
          </a:p>
          <a:p>
            <a:r>
              <a:rPr lang="en-US" altLang="zh-CN" sz="2800" b="1" dirty="0">
                <a:latin typeface="+mn-ea"/>
              </a:rPr>
              <a:t> </a:t>
            </a:r>
            <a:r>
              <a:rPr lang="en-US" altLang="zh-CN" sz="2800" b="1" dirty="0" smtClean="0">
                <a:latin typeface="+mn-ea"/>
              </a:rPr>
              <a:t>   </a:t>
            </a:r>
            <a:r>
              <a:rPr lang="en-US" altLang="zh-CN" sz="2800" dirty="0" smtClean="0">
                <a:latin typeface="+mn-ea"/>
              </a:rPr>
              <a:t>1</a:t>
            </a:r>
            <a:r>
              <a:rPr lang="zh-CN" altLang="zh-CN" sz="2800" dirty="0">
                <a:latin typeface="+mn-ea"/>
              </a:rPr>
              <a:t>.烷烃</a:t>
            </a:r>
          </a:p>
          <a:p>
            <a:r>
              <a:rPr lang="en-US" altLang="zh-CN" sz="2800" dirty="0" smtClean="0">
                <a:latin typeface="+mn-ea"/>
              </a:rPr>
              <a:t>    </a:t>
            </a:r>
            <a:r>
              <a:rPr lang="zh-CN" altLang="zh-CN" sz="2800" dirty="0" smtClean="0">
                <a:latin typeface="+mn-ea"/>
              </a:rPr>
              <a:t>正链</a:t>
            </a:r>
            <a:r>
              <a:rPr lang="zh-CN" altLang="zh-CN" sz="2800" dirty="0">
                <a:latin typeface="+mn-ea"/>
              </a:rPr>
              <a:t>烷烃中所有碳碳键键能相同，分子离子可以从任何一个碳碳键断裂，形成含不同碳</a:t>
            </a:r>
            <a:r>
              <a:rPr lang="zh-CN" altLang="zh-CN" sz="2800" dirty="0" smtClean="0">
                <a:latin typeface="+mn-ea"/>
              </a:rPr>
              <a:t>数的</a:t>
            </a:r>
            <a:r>
              <a:rPr lang="zh-CN" altLang="zh-CN" sz="2800" dirty="0">
                <a:latin typeface="+mn-ea"/>
              </a:rPr>
              <a:t>碎片离子。一般</a:t>
            </a:r>
            <a:r>
              <a:rPr lang="en-US" altLang="zh-CN" sz="2800" dirty="0" smtClean="0">
                <a:latin typeface="+mn-ea"/>
              </a:rPr>
              <a:t>M-15、M-29、M-43、M-57</a:t>
            </a:r>
            <a:r>
              <a:rPr lang="zh-CN" altLang="zh-CN" sz="2800" dirty="0">
                <a:latin typeface="+mn-ea"/>
              </a:rPr>
              <a:t>等</a:t>
            </a:r>
            <a:r>
              <a:rPr lang="zh-CN" altLang="zh-CN" sz="2800" dirty="0" smtClean="0">
                <a:latin typeface="+mn-ea"/>
              </a:rPr>
              <a:t>不同</a:t>
            </a:r>
            <a:r>
              <a:rPr lang="en-US" altLang="zh-CN" sz="2800" dirty="0" smtClean="0">
                <a:latin typeface="+mn-ea"/>
              </a:rPr>
              <a:t>m/z</a:t>
            </a:r>
            <a:r>
              <a:rPr lang="zh-CN" altLang="zh-CN" sz="2800" dirty="0" smtClean="0">
                <a:latin typeface="+mn-ea"/>
              </a:rPr>
              <a:t>值</a:t>
            </a:r>
            <a:r>
              <a:rPr lang="zh-CN" altLang="zh-CN" sz="2800" dirty="0">
                <a:latin typeface="+mn-ea"/>
              </a:rPr>
              <a:t>的峰均为正链烷烃质谱中</a:t>
            </a:r>
            <a:r>
              <a:rPr lang="zh-CN" altLang="zh-CN" sz="2800" dirty="0" smtClean="0">
                <a:latin typeface="+mn-ea"/>
              </a:rPr>
              <a:t>较强</a:t>
            </a:r>
            <a:r>
              <a:rPr lang="zh-CN" altLang="zh-CN" sz="2800" dirty="0">
                <a:latin typeface="+mn-ea"/>
              </a:rPr>
              <a:t>峰，它们分别相当于分子离子去掉甲基、乙基、丙基和丁基等生成的正离子。烷烃质谱</a:t>
            </a:r>
            <a:r>
              <a:rPr lang="zh-CN" altLang="zh-CN" sz="2800" dirty="0" smtClean="0">
                <a:latin typeface="+mn-ea"/>
              </a:rPr>
              <a:t>相邻峰</a:t>
            </a:r>
            <a:r>
              <a:rPr lang="en-US" altLang="zh-CN" sz="2800" dirty="0" smtClean="0">
                <a:latin typeface="+mn-ea"/>
              </a:rPr>
              <a:t>m/z</a:t>
            </a:r>
            <a:r>
              <a:rPr lang="zh-CN" altLang="zh-CN" sz="2800" dirty="0" smtClean="0">
                <a:latin typeface="+mn-ea"/>
              </a:rPr>
              <a:t>之</a:t>
            </a:r>
            <a:r>
              <a:rPr lang="zh-CN" altLang="zh-CN" sz="2800" dirty="0">
                <a:latin typeface="+mn-ea"/>
              </a:rPr>
              <a:t>差为</a:t>
            </a:r>
            <a:r>
              <a:rPr lang="en-US" altLang="zh-CN" sz="2800" dirty="0">
                <a:latin typeface="+mn-ea"/>
              </a:rPr>
              <a:t>14,</a:t>
            </a:r>
            <a:r>
              <a:rPr lang="zh-CN" altLang="zh-CN" sz="2800" dirty="0">
                <a:latin typeface="+mn-ea"/>
              </a:rPr>
              <a:t>这是正链烷烃质谱特点之一。图</a:t>
            </a:r>
            <a:r>
              <a:rPr lang="en-US" altLang="zh-CN" sz="2800" dirty="0">
                <a:latin typeface="+mn-ea"/>
              </a:rPr>
              <a:t>12-30</a:t>
            </a:r>
            <a:r>
              <a:rPr lang="zh-CN" altLang="zh-CN" sz="2800" dirty="0">
                <a:latin typeface="+mn-ea"/>
              </a:rPr>
              <a:t>正十二烷质谱体现了这一特点</a:t>
            </a:r>
            <a:r>
              <a:rPr lang="zh-CN" altLang="zh-CN" sz="2800" dirty="0" smtClean="0">
                <a:latin typeface="+mn-ea"/>
              </a:rPr>
              <a:t>。</a:t>
            </a:r>
            <a:endParaRPr lang="zh-CN" altLang="zh-CN" sz="2800" dirty="0">
              <a:latin typeface="+mn-ea"/>
            </a:endParaRPr>
          </a:p>
        </p:txBody>
      </p:sp>
    </p:spTree>
    <p:extLst>
      <p:ext uri="{BB962C8B-B14F-4D97-AF65-F5344CB8AC3E}">
        <p14:creationId xmlns:p14="http://schemas.microsoft.com/office/powerpoint/2010/main" val="14472841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1045180"/>
            <a:ext cx="8424936" cy="4832092"/>
          </a:xfrm>
          <a:prstGeom prst="rect">
            <a:avLst/>
          </a:prstGeom>
        </p:spPr>
        <p:txBody>
          <a:bodyPr wrap="square">
            <a:spAutoFit/>
          </a:bodyPr>
          <a:lstStyle/>
          <a:p>
            <a:r>
              <a:rPr lang="zh-CN" altLang="en-US" sz="2800" dirty="0" smtClean="0">
                <a:latin typeface="+mn-ea"/>
              </a:rPr>
              <a:t>    从</a:t>
            </a:r>
            <a:r>
              <a:rPr lang="zh-CN" altLang="zh-CN" sz="2800" dirty="0" smtClean="0">
                <a:latin typeface="+mn-ea"/>
              </a:rPr>
              <a:t>该</a:t>
            </a:r>
            <a:r>
              <a:rPr lang="zh-CN" altLang="zh-CN" sz="2800" dirty="0">
                <a:latin typeface="+mn-ea"/>
              </a:rPr>
              <a:t>图还可看到随质荷比的增大各峰强度依次减弱，这是正链烷烃质谱的另一特点。</a:t>
            </a:r>
            <a:r>
              <a:rPr lang="en-US" altLang="zh-CN" sz="2800" dirty="0">
                <a:latin typeface="+mn-ea"/>
              </a:rPr>
              <a:t>m/z</a:t>
            </a:r>
            <a:r>
              <a:rPr lang="zh-CN" altLang="zh-CN" sz="2800" dirty="0">
                <a:latin typeface="+mn-ea"/>
              </a:rPr>
              <a:t>值</a:t>
            </a:r>
            <a:r>
              <a:rPr lang="zh-CN" altLang="zh-CN" sz="2800" dirty="0" smtClean="0">
                <a:latin typeface="+mn-ea"/>
              </a:rPr>
              <a:t>较小</a:t>
            </a:r>
            <a:r>
              <a:rPr lang="zh-CN" altLang="zh-CN" sz="2800" dirty="0">
                <a:latin typeface="+mn-ea"/>
              </a:rPr>
              <a:t>的碎片离子除由分子离子直接分裂生成外还可由分子离子分裂生成的较大离子再分裂</a:t>
            </a:r>
            <a:r>
              <a:rPr lang="zh-CN" altLang="zh-CN" sz="2800" dirty="0" smtClean="0">
                <a:latin typeface="+mn-ea"/>
              </a:rPr>
              <a:t>生成</a:t>
            </a:r>
            <a:r>
              <a:rPr lang="zh-CN" altLang="zh-CN" sz="2800" dirty="0">
                <a:latin typeface="+mn-ea"/>
              </a:rPr>
              <a:t>。如</a:t>
            </a:r>
            <a:r>
              <a:rPr lang="en-US" altLang="zh-CN" sz="2800" dirty="0" smtClean="0">
                <a:latin typeface="+mn-ea"/>
              </a:rPr>
              <a:t>[C</a:t>
            </a:r>
            <a:r>
              <a:rPr lang="en-US" altLang="zh-CN" sz="2800" baseline="-25000" dirty="0" smtClean="0">
                <a:latin typeface="+mn-ea"/>
              </a:rPr>
              <a:t>3</a:t>
            </a:r>
            <a:r>
              <a:rPr lang="en-US" altLang="zh-CN" sz="2800" dirty="0" smtClean="0">
                <a:latin typeface="+mn-ea"/>
              </a:rPr>
              <a:t>H</a:t>
            </a:r>
            <a:r>
              <a:rPr lang="en-US" altLang="zh-CN" sz="2800" baseline="-25000" dirty="0" smtClean="0">
                <a:latin typeface="+mn-ea"/>
              </a:rPr>
              <a:t>7</a:t>
            </a:r>
            <a:r>
              <a:rPr lang="en-US" altLang="zh-CN" sz="2800" dirty="0" smtClean="0">
                <a:latin typeface="+mn-ea"/>
              </a:rPr>
              <a:t>]</a:t>
            </a:r>
            <a:r>
              <a:rPr lang="en-US" altLang="zh-CN" sz="2800" baseline="30000" dirty="0" smtClean="0">
                <a:latin typeface="+mn-ea"/>
              </a:rPr>
              <a:t>+</a:t>
            </a:r>
            <a:r>
              <a:rPr lang="zh-CN" altLang="zh-CN" sz="2800" dirty="0">
                <a:latin typeface="+mn-ea"/>
              </a:rPr>
              <a:t>和</a:t>
            </a:r>
            <a:r>
              <a:rPr lang="en-US" altLang="zh-CN" sz="2800" dirty="0">
                <a:latin typeface="+mn-ea"/>
              </a:rPr>
              <a:t>[C</a:t>
            </a:r>
            <a:r>
              <a:rPr lang="en-US" altLang="zh-CN" sz="2800" baseline="-25000" dirty="0">
                <a:latin typeface="+mn-ea"/>
              </a:rPr>
              <a:t>4</a:t>
            </a:r>
            <a:r>
              <a:rPr lang="en-US" altLang="zh-CN" sz="2800" dirty="0">
                <a:latin typeface="+mn-ea"/>
              </a:rPr>
              <a:t>H</a:t>
            </a:r>
            <a:r>
              <a:rPr lang="en-US" altLang="zh-CN" sz="2800" baseline="-25000" dirty="0">
                <a:latin typeface="+mn-ea"/>
              </a:rPr>
              <a:t>9</a:t>
            </a:r>
            <a:r>
              <a:rPr lang="en-US" altLang="zh-CN" sz="2800" dirty="0">
                <a:latin typeface="+mn-ea"/>
              </a:rPr>
              <a:t>]+</a:t>
            </a:r>
            <a:r>
              <a:rPr lang="zh-CN" altLang="zh-CN" sz="2800" dirty="0">
                <a:latin typeface="+mn-ea"/>
              </a:rPr>
              <a:t>可由分子离子分裂生成，也可由多于四个碳的离子分裂产生。</a:t>
            </a:r>
            <a:r>
              <a:rPr lang="zh-CN" altLang="zh-CN" sz="2800" dirty="0" smtClean="0">
                <a:latin typeface="+mn-ea"/>
              </a:rPr>
              <a:t>如</a:t>
            </a:r>
            <a:r>
              <a:rPr lang="en-US" altLang="zh-CN" sz="2800" dirty="0" smtClean="0">
                <a:latin typeface="+mn-ea"/>
              </a:rPr>
              <a:t>[</a:t>
            </a:r>
            <a:r>
              <a:rPr lang="en-US" altLang="zh-CN" sz="2800" dirty="0" smtClean="0">
                <a:latin typeface="+mn-ea"/>
              </a:rPr>
              <a:t>C</a:t>
            </a:r>
            <a:r>
              <a:rPr lang="en-US" altLang="zh-CN" sz="2800" baseline="-25000" dirty="0" smtClean="0">
                <a:latin typeface="+mn-ea"/>
              </a:rPr>
              <a:t>6</a:t>
            </a:r>
            <a:r>
              <a:rPr lang="en-US" altLang="zh-CN" sz="2800" dirty="0">
                <a:latin typeface="+mn-ea"/>
              </a:rPr>
              <a:t>H</a:t>
            </a:r>
            <a:r>
              <a:rPr lang="en-US" altLang="zh-CN" sz="2800" baseline="-25000" dirty="0" smtClean="0">
                <a:latin typeface="+mn-ea"/>
              </a:rPr>
              <a:t>13</a:t>
            </a:r>
            <a:r>
              <a:rPr lang="en-US" altLang="zh-CN" sz="2800" dirty="0">
                <a:latin typeface="+mn-ea"/>
              </a:rPr>
              <a:t>]+</a:t>
            </a:r>
            <a:r>
              <a:rPr lang="zh-CN" altLang="zh-CN" sz="2800" dirty="0">
                <a:latin typeface="+mn-ea"/>
              </a:rPr>
              <a:t>为多于四个碳的碎片离子，它可再分裂生成</a:t>
            </a:r>
            <a:r>
              <a:rPr lang="en-US" altLang="zh-CN" sz="2800" dirty="0" smtClean="0">
                <a:latin typeface="+mn-ea"/>
              </a:rPr>
              <a:t>[C</a:t>
            </a:r>
            <a:r>
              <a:rPr lang="en-US" altLang="zh-CN" sz="2800" baseline="-25000" dirty="0" smtClean="0">
                <a:latin typeface="+mn-ea"/>
              </a:rPr>
              <a:t>4</a:t>
            </a:r>
            <a:r>
              <a:rPr lang="en-US" altLang="zh-CN" sz="2800" dirty="0">
                <a:latin typeface="+mn-ea"/>
              </a:rPr>
              <a:t>H</a:t>
            </a:r>
            <a:r>
              <a:rPr lang="en-US" altLang="zh-CN" sz="2800" baseline="-25000" dirty="0" smtClean="0">
                <a:latin typeface="+mn-ea"/>
              </a:rPr>
              <a:t>9</a:t>
            </a:r>
            <a:r>
              <a:rPr lang="en-US" altLang="zh-CN" sz="2800" dirty="0">
                <a:latin typeface="+mn-ea"/>
              </a:rPr>
              <a:t>]+ </a:t>
            </a:r>
            <a:r>
              <a:rPr lang="en-US" altLang="zh-CN" sz="2800" dirty="0" smtClean="0">
                <a:latin typeface="+mn-ea"/>
              </a:rPr>
              <a:t>+C</a:t>
            </a:r>
            <a:r>
              <a:rPr lang="en-US" altLang="zh-CN" sz="2800" baseline="-25000" dirty="0" smtClean="0">
                <a:latin typeface="+mn-ea"/>
              </a:rPr>
              <a:t>2</a:t>
            </a:r>
            <a:r>
              <a:rPr lang="en-US" altLang="zh-CN" sz="2800" dirty="0">
                <a:latin typeface="+mn-ea"/>
              </a:rPr>
              <a:t>H</a:t>
            </a:r>
            <a:r>
              <a:rPr lang="en-US" altLang="zh-CN" sz="2800" baseline="-25000" dirty="0" smtClean="0">
                <a:latin typeface="+mn-ea"/>
              </a:rPr>
              <a:t>4</a:t>
            </a:r>
            <a:r>
              <a:rPr lang="zh-CN" altLang="zh-CN" sz="2800" dirty="0">
                <a:latin typeface="+mn-ea"/>
              </a:rPr>
              <a:t>或</a:t>
            </a:r>
            <a:r>
              <a:rPr lang="en-US" altLang="zh-CN" sz="2800" dirty="0" smtClean="0">
                <a:latin typeface="+mn-ea"/>
              </a:rPr>
              <a:t>[C</a:t>
            </a:r>
            <a:r>
              <a:rPr lang="en-US" altLang="zh-CN" sz="2800" baseline="-25000" dirty="0" smtClean="0">
                <a:latin typeface="+mn-ea"/>
              </a:rPr>
              <a:t>3</a:t>
            </a:r>
            <a:r>
              <a:rPr lang="en-US" altLang="zh-CN" sz="2800" dirty="0">
                <a:latin typeface="+mn-ea"/>
              </a:rPr>
              <a:t>H</a:t>
            </a:r>
            <a:r>
              <a:rPr lang="en-US" altLang="zh-CN" sz="2800" baseline="-25000" dirty="0" smtClean="0">
                <a:latin typeface="+mn-ea"/>
              </a:rPr>
              <a:t>7</a:t>
            </a:r>
            <a:r>
              <a:rPr lang="en-US" altLang="zh-CN" sz="2800" dirty="0">
                <a:latin typeface="+mn-ea"/>
              </a:rPr>
              <a:t>]+ </a:t>
            </a:r>
            <a:r>
              <a:rPr lang="en-US" altLang="zh-CN" sz="2800" dirty="0" smtClean="0">
                <a:latin typeface="+mn-ea"/>
              </a:rPr>
              <a:t>+C</a:t>
            </a:r>
            <a:r>
              <a:rPr lang="en-US" altLang="zh-CN" sz="2800" baseline="-25000" dirty="0" smtClean="0">
                <a:latin typeface="+mn-ea"/>
              </a:rPr>
              <a:t>3</a:t>
            </a:r>
            <a:r>
              <a:rPr lang="en-US" altLang="zh-CN" sz="2800" dirty="0">
                <a:latin typeface="+mn-ea"/>
              </a:rPr>
              <a:t>H</a:t>
            </a:r>
            <a:r>
              <a:rPr lang="zh-CN" altLang="zh-CN" sz="2800" baseline="-25000" dirty="0" smtClean="0">
                <a:latin typeface="+mn-ea"/>
              </a:rPr>
              <a:t>6</a:t>
            </a:r>
            <a:r>
              <a:rPr lang="zh-CN" altLang="zh-CN" sz="2800" dirty="0" smtClean="0">
                <a:latin typeface="+mn-ea"/>
              </a:rPr>
              <a:t>。这样</a:t>
            </a:r>
            <a:r>
              <a:rPr lang="zh-CN" altLang="zh-CN" sz="2800" dirty="0">
                <a:latin typeface="+mn-ea"/>
              </a:rPr>
              <a:t>，较小的碎片离子相对强度增加，使呈现规律性谱</a:t>
            </a:r>
            <a:r>
              <a:rPr lang="zh-CN" altLang="zh-CN" sz="2800" dirty="0" smtClean="0">
                <a:latin typeface="+mn-ea"/>
              </a:rPr>
              <a:t>图</a:t>
            </a:r>
            <a:r>
              <a:rPr lang="zh-CN" altLang="en-US" sz="2800" dirty="0" smtClean="0">
                <a:latin typeface="+mn-ea"/>
              </a:rPr>
              <a:t>。</a:t>
            </a:r>
            <a:r>
              <a:rPr lang="zh-CN" altLang="zh-CN" sz="2800" dirty="0" smtClean="0">
                <a:latin typeface="+mn-ea"/>
              </a:rPr>
              <a:t>而且</a:t>
            </a:r>
            <a:r>
              <a:rPr lang="zh-CN" altLang="zh-CN" sz="2800" dirty="0">
                <a:latin typeface="+mn-ea"/>
              </a:rPr>
              <a:t>分裂中往往伴随着重排，最</a:t>
            </a:r>
            <a:r>
              <a:rPr lang="zh-CN" altLang="zh-CN" sz="2800" dirty="0" smtClean="0">
                <a:latin typeface="+mn-ea"/>
              </a:rPr>
              <a:t>可能</a:t>
            </a:r>
            <a:r>
              <a:rPr lang="zh-CN" altLang="zh-CN" sz="2800" dirty="0">
                <a:latin typeface="+mn-ea"/>
              </a:rPr>
              <a:t>生成较稳定的碎片离子</a:t>
            </a:r>
            <a:r>
              <a:rPr lang="en-US" altLang="zh-CN" sz="2800" dirty="0">
                <a:latin typeface="+mn-ea"/>
              </a:rPr>
              <a:t>CH</a:t>
            </a:r>
            <a:r>
              <a:rPr lang="en-US" altLang="zh-CN" sz="2800" baseline="-25000" dirty="0">
                <a:latin typeface="+mn-ea"/>
              </a:rPr>
              <a:t>3</a:t>
            </a:r>
            <a:r>
              <a:rPr lang="en-US" altLang="zh-CN" sz="2800" dirty="0">
                <a:latin typeface="+mn-ea"/>
              </a:rPr>
              <a:t> </a:t>
            </a:r>
            <a:r>
              <a:rPr lang="en-US" altLang="zh-CN" sz="2800" dirty="0" smtClean="0">
                <a:latin typeface="+mn-ea"/>
              </a:rPr>
              <a:t>C+HCH</a:t>
            </a:r>
            <a:r>
              <a:rPr lang="en-US" altLang="zh-CN" sz="2800" baseline="-25000" dirty="0" smtClean="0">
                <a:latin typeface="+mn-ea"/>
              </a:rPr>
              <a:t>3</a:t>
            </a:r>
            <a:r>
              <a:rPr lang="zh-CN" altLang="zh-CN" sz="2800" dirty="0">
                <a:latin typeface="+mn-ea"/>
              </a:rPr>
              <a:t>和（</a:t>
            </a:r>
            <a:r>
              <a:rPr lang="en-US" altLang="zh-CN" sz="2800" dirty="0">
                <a:latin typeface="+mn-ea"/>
              </a:rPr>
              <a:t>CH</a:t>
            </a:r>
            <a:r>
              <a:rPr lang="en-US" altLang="zh-CN" sz="2800" baseline="-25000" dirty="0">
                <a:latin typeface="+mn-ea"/>
              </a:rPr>
              <a:t>3</a:t>
            </a:r>
            <a:r>
              <a:rPr lang="en-US" altLang="zh-CN" sz="2800" dirty="0">
                <a:latin typeface="+mn-ea"/>
              </a:rPr>
              <a:t>) </a:t>
            </a:r>
            <a:r>
              <a:rPr lang="en-US" altLang="zh-CN" sz="2800" baseline="-25000" dirty="0" smtClean="0">
                <a:latin typeface="+mn-ea"/>
              </a:rPr>
              <a:t>3</a:t>
            </a:r>
            <a:r>
              <a:rPr lang="en-US" altLang="zh-CN" sz="2800" dirty="0" smtClean="0">
                <a:latin typeface="+mn-ea"/>
              </a:rPr>
              <a:t> C+</a:t>
            </a:r>
            <a:r>
              <a:rPr lang="zh-CN" altLang="zh-CN" sz="2800" dirty="0" smtClean="0">
                <a:latin typeface="+mn-ea"/>
              </a:rPr>
              <a:t>所以</a:t>
            </a:r>
            <a:r>
              <a:rPr lang="en-US" altLang="zh-CN" sz="2800" dirty="0">
                <a:latin typeface="+mn-ea"/>
              </a:rPr>
              <a:t>m/z 43</a:t>
            </a:r>
            <a:r>
              <a:rPr lang="zh-CN" altLang="zh-CN" sz="2800" dirty="0">
                <a:latin typeface="+mn-ea"/>
              </a:rPr>
              <a:t>，</a:t>
            </a:r>
            <a:r>
              <a:rPr lang="en-US" altLang="zh-CN" sz="2800" dirty="0" smtClean="0">
                <a:latin typeface="+mn-ea"/>
              </a:rPr>
              <a:t>m/z </a:t>
            </a:r>
            <a:r>
              <a:rPr lang="en-US" altLang="zh-CN" sz="2800" dirty="0">
                <a:latin typeface="+mn-ea"/>
              </a:rPr>
              <a:t>57</a:t>
            </a:r>
            <a:r>
              <a:rPr lang="zh-CN" altLang="zh-CN" sz="2800" dirty="0">
                <a:latin typeface="+mn-ea"/>
              </a:rPr>
              <a:t>在正链烷烃质谱中</a:t>
            </a:r>
            <a:r>
              <a:rPr lang="zh-CN" altLang="zh-CN" sz="2800" dirty="0" smtClean="0">
                <a:latin typeface="+mn-ea"/>
              </a:rPr>
              <a:t>常常</a:t>
            </a:r>
            <a:r>
              <a:rPr lang="zh-CN" altLang="zh-CN" sz="2800" dirty="0">
                <a:latin typeface="+mn-ea"/>
              </a:rPr>
              <a:t>是</a:t>
            </a:r>
            <a:r>
              <a:rPr lang="zh-CN" altLang="zh-CN" sz="2800" dirty="0" smtClean="0">
                <a:latin typeface="+mn-ea"/>
              </a:rPr>
              <a:t>最</a:t>
            </a:r>
            <a:r>
              <a:rPr lang="zh-CN" altLang="en-US" sz="2800" dirty="0" smtClean="0">
                <a:latin typeface="+mn-ea"/>
              </a:rPr>
              <a:t>高峰。</a:t>
            </a:r>
            <a:endParaRPr lang="zh-CN" altLang="zh-CN" sz="2800" dirty="0">
              <a:latin typeface="+mn-ea"/>
            </a:endParaRPr>
          </a:p>
        </p:txBody>
      </p:sp>
    </p:spTree>
    <p:extLst>
      <p:ext uri="{BB962C8B-B14F-4D97-AF65-F5344CB8AC3E}">
        <p14:creationId xmlns:p14="http://schemas.microsoft.com/office/powerpoint/2010/main" val="1349110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3" name="Picture 1" descr="C:\Users\dmt\AppData\Roaming\Tencent\Users\280268031\QQ\WinTemp\RichOle\UZY`Y)(~L9JO76UTUPQLFB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412776"/>
            <a:ext cx="8627003" cy="3744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97116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1398255"/>
            <a:ext cx="8208912" cy="2246769"/>
          </a:xfrm>
          <a:prstGeom prst="rect">
            <a:avLst/>
          </a:prstGeom>
        </p:spPr>
        <p:txBody>
          <a:bodyPr wrap="square">
            <a:spAutoFit/>
          </a:bodyPr>
          <a:lstStyle/>
          <a:p>
            <a:r>
              <a:rPr lang="en-US" altLang="zh-CN" sz="2800" dirty="0" smtClean="0">
                <a:latin typeface="+mn-ea"/>
              </a:rPr>
              <a:t>    </a:t>
            </a:r>
            <a:r>
              <a:rPr lang="zh-CN" altLang="zh-CN" sz="2800" dirty="0" smtClean="0">
                <a:latin typeface="+mn-ea"/>
              </a:rPr>
              <a:t>具有</a:t>
            </a:r>
            <a:r>
              <a:rPr lang="zh-CN" altLang="zh-CN" sz="2800" dirty="0">
                <a:latin typeface="+mn-ea"/>
              </a:rPr>
              <a:t>支链的烷烃分子离子分裂一般在支链位置，这样可以生成较稳定的仲碳或叔</a:t>
            </a:r>
            <a:r>
              <a:rPr lang="zh-CN" altLang="zh-CN" sz="2800" dirty="0" smtClean="0">
                <a:latin typeface="+mn-ea"/>
              </a:rPr>
              <a:t>碳正离子</a:t>
            </a:r>
            <a:r>
              <a:rPr lang="zh-CN" altLang="zh-CN" sz="2800" dirty="0">
                <a:latin typeface="+mn-ea"/>
              </a:rPr>
              <a:t>。支链烷烃质谱中各峰的强度不像正链烷烃那样随</a:t>
            </a:r>
            <a:r>
              <a:rPr lang="en-US" altLang="zh-CN" sz="2800" dirty="0">
                <a:latin typeface="+mn-ea"/>
              </a:rPr>
              <a:t>m/z</a:t>
            </a:r>
            <a:r>
              <a:rPr lang="zh-CN" altLang="zh-CN" sz="2800" dirty="0">
                <a:latin typeface="+mn-ea"/>
              </a:rPr>
              <a:t>的增加有规律地递减。如</a:t>
            </a:r>
            <a:r>
              <a:rPr lang="en-US" altLang="zh-CN" sz="2800" dirty="0">
                <a:latin typeface="+mn-ea"/>
              </a:rPr>
              <a:t>2</a:t>
            </a:r>
            <a:r>
              <a:rPr lang="zh-CN" altLang="zh-CN" sz="2800" dirty="0">
                <a:latin typeface="+mn-ea"/>
              </a:rPr>
              <a:t>-</a:t>
            </a:r>
            <a:r>
              <a:rPr lang="zh-CN" altLang="zh-CN" sz="2800" dirty="0" smtClean="0">
                <a:latin typeface="+mn-ea"/>
              </a:rPr>
              <a:t>甲基戊</a:t>
            </a:r>
            <a:r>
              <a:rPr lang="zh-CN" altLang="zh-CN" sz="2800" dirty="0">
                <a:latin typeface="+mn-ea"/>
              </a:rPr>
              <a:t>烷分子离子峰分裂主要有如下三种形式。</a:t>
            </a:r>
          </a:p>
        </p:txBody>
      </p:sp>
      <p:pic>
        <p:nvPicPr>
          <p:cNvPr id="4097" name="Picture 1" descr="C:\Users\dmt\AppData\Roaming\Tencent\Users\280268031\QQ\WinTemp\RichOle\(E$7W`]EXLT2VP5)MYA1[W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3473180"/>
            <a:ext cx="8552757" cy="1617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99151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0354" y="764704"/>
            <a:ext cx="8352928" cy="1815882"/>
          </a:xfrm>
          <a:prstGeom prst="rect">
            <a:avLst/>
          </a:prstGeom>
        </p:spPr>
        <p:txBody>
          <a:bodyPr wrap="square">
            <a:spAutoFit/>
          </a:bodyPr>
          <a:lstStyle/>
          <a:p>
            <a:r>
              <a:rPr lang="en-US" altLang="zh-CN" sz="2800" dirty="0" smtClean="0">
                <a:latin typeface="+mn-ea"/>
              </a:rPr>
              <a:t>    </a:t>
            </a:r>
            <a:r>
              <a:rPr lang="zh-CN" altLang="zh-CN" sz="2800" dirty="0" smtClean="0">
                <a:latin typeface="+mn-ea"/>
              </a:rPr>
              <a:t>从</a:t>
            </a:r>
            <a:r>
              <a:rPr lang="zh-CN" altLang="zh-CN" sz="2800" dirty="0">
                <a:latin typeface="+mn-ea"/>
              </a:rPr>
              <a:t>以上三种正离子的稳定性可知，</a:t>
            </a:r>
            <a:r>
              <a:rPr lang="en-US" altLang="zh-CN" sz="2800" dirty="0">
                <a:latin typeface="+mn-ea"/>
              </a:rPr>
              <a:t>m/z</a:t>
            </a:r>
            <a:r>
              <a:rPr lang="zh-CN" altLang="zh-CN" sz="2800" dirty="0">
                <a:latin typeface="+mn-ea"/>
              </a:rPr>
              <a:t>值为</a:t>
            </a:r>
            <a:r>
              <a:rPr lang="en-US" altLang="zh-CN" sz="2800" dirty="0">
                <a:latin typeface="+mn-ea"/>
              </a:rPr>
              <a:t>43</a:t>
            </a:r>
            <a:r>
              <a:rPr lang="zh-CN" altLang="zh-CN" sz="2800" dirty="0">
                <a:latin typeface="+mn-ea"/>
              </a:rPr>
              <a:t>和</a:t>
            </a:r>
            <a:r>
              <a:rPr lang="en-US" altLang="zh-CN" sz="2800" dirty="0">
                <a:latin typeface="+mn-ea"/>
              </a:rPr>
              <a:t>71</a:t>
            </a:r>
            <a:r>
              <a:rPr lang="zh-CN" altLang="zh-CN" sz="2800" dirty="0">
                <a:latin typeface="+mn-ea"/>
              </a:rPr>
              <a:t>的仲碳正离子碎片容易产生，而产生</a:t>
            </a:r>
            <a:r>
              <a:rPr lang="en-US" altLang="zh-CN" sz="2800" dirty="0" smtClean="0">
                <a:latin typeface="+mn-ea"/>
              </a:rPr>
              <a:t>57</a:t>
            </a:r>
            <a:r>
              <a:rPr lang="zh-CN" altLang="zh-CN" sz="2800" dirty="0" smtClean="0">
                <a:latin typeface="+mn-ea"/>
              </a:rPr>
              <a:t>的</a:t>
            </a:r>
            <a:r>
              <a:rPr lang="zh-CN" altLang="zh-CN" sz="2800" dirty="0">
                <a:latin typeface="+mn-ea"/>
              </a:rPr>
              <a:t>裂分较为困难。这样使</a:t>
            </a:r>
            <a:r>
              <a:rPr lang="en-US" altLang="zh-CN" sz="2800" dirty="0">
                <a:latin typeface="+mn-ea"/>
              </a:rPr>
              <a:t>m/z 43</a:t>
            </a:r>
            <a:r>
              <a:rPr lang="zh-CN" altLang="zh-CN" sz="2800" dirty="0">
                <a:latin typeface="+mn-ea"/>
              </a:rPr>
              <a:t>，</a:t>
            </a:r>
            <a:r>
              <a:rPr lang="en-US" altLang="zh-CN" sz="2800" dirty="0">
                <a:latin typeface="+mn-ea"/>
              </a:rPr>
              <a:t>71</a:t>
            </a:r>
            <a:r>
              <a:rPr lang="zh-CN" altLang="zh-CN" sz="2800" dirty="0">
                <a:latin typeface="+mn-ea"/>
              </a:rPr>
              <a:t>峰的相对强度比</a:t>
            </a:r>
            <a:r>
              <a:rPr lang="en-US" altLang="zh-CN" sz="2800" dirty="0">
                <a:latin typeface="+mn-ea"/>
              </a:rPr>
              <a:t>57</a:t>
            </a:r>
            <a:r>
              <a:rPr lang="zh-CN" altLang="zh-CN" sz="2800" dirty="0">
                <a:latin typeface="+mn-ea"/>
              </a:rPr>
              <a:t>的峰大（图</a:t>
            </a:r>
            <a:r>
              <a:rPr lang="en-US" altLang="zh-CN" sz="2800" dirty="0" smtClean="0">
                <a:latin typeface="+mn-ea"/>
              </a:rPr>
              <a:t>12-31</a:t>
            </a:r>
            <a:r>
              <a:rPr lang="zh-CN" altLang="en-US" sz="2800" dirty="0" smtClean="0">
                <a:latin typeface="+mn-ea"/>
              </a:rPr>
              <a:t>）。</a:t>
            </a:r>
            <a:endParaRPr lang="zh-CN" altLang="zh-CN" sz="2800" dirty="0">
              <a:latin typeface="+mn-ea"/>
            </a:endParaRPr>
          </a:p>
        </p:txBody>
      </p:sp>
      <p:pic>
        <p:nvPicPr>
          <p:cNvPr id="5121" name="Picture 1" descr="C:\Users\dmt\AppData\Roaming\Tencent\Users\280268031\QQ\WinTemp\RichOle\TSYF`N~CBNOCYW(UL[M~W_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2626625"/>
            <a:ext cx="5616624" cy="33946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65255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679" y="1844824"/>
            <a:ext cx="8208912" cy="2954655"/>
          </a:xfrm>
          <a:prstGeom prst="rect">
            <a:avLst/>
          </a:prstGeom>
        </p:spPr>
        <p:txBody>
          <a:bodyPr wrap="square">
            <a:spAutoFit/>
          </a:bodyPr>
          <a:lstStyle/>
          <a:p>
            <a:r>
              <a:rPr lang="en-US" altLang="zh-CN" sz="2800" dirty="0" smtClean="0">
                <a:latin typeface="+mn-ea"/>
              </a:rPr>
              <a:t>    2</a:t>
            </a:r>
            <a:r>
              <a:rPr lang="zh-CN" altLang="zh-CN" sz="2800" dirty="0">
                <a:latin typeface="+mn-ea"/>
              </a:rPr>
              <a:t>.醇的分裂和质谱</a:t>
            </a:r>
          </a:p>
          <a:p>
            <a:r>
              <a:rPr lang="en-US" altLang="zh-CN" sz="2800" dirty="0" smtClean="0">
                <a:latin typeface="+mn-ea"/>
              </a:rPr>
              <a:t>    </a:t>
            </a:r>
            <a:r>
              <a:rPr lang="zh-CN" altLang="zh-CN" sz="2800" dirty="0" smtClean="0">
                <a:latin typeface="+mn-ea"/>
              </a:rPr>
              <a:t>以</a:t>
            </a:r>
            <a:r>
              <a:rPr lang="en-US" altLang="zh-CN" sz="2800" dirty="0">
                <a:latin typeface="+mn-ea"/>
              </a:rPr>
              <a:t>2-</a:t>
            </a:r>
            <a:r>
              <a:rPr lang="zh-CN" altLang="zh-CN" sz="2800" dirty="0">
                <a:latin typeface="+mn-ea"/>
              </a:rPr>
              <a:t>甲基</a:t>
            </a:r>
            <a:r>
              <a:rPr lang="en-US" altLang="zh-CN" sz="2800" dirty="0">
                <a:latin typeface="+mn-ea"/>
              </a:rPr>
              <a:t>-2-</a:t>
            </a:r>
            <a:r>
              <a:rPr lang="zh-CN" altLang="zh-CN" sz="2800" dirty="0">
                <a:latin typeface="+mn-ea"/>
              </a:rPr>
              <a:t>丁醇为例说明醇一般分裂规律。图</a:t>
            </a:r>
            <a:r>
              <a:rPr lang="en-US" altLang="zh-CN" sz="2800" dirty="0">
                <a:latin typeface="+mn-ea"/>
              </a:rPr>
              <a:t>12-32</a:t>
            </a:r>
            <a:r>
              <a:rPr lang="zh-CN" altLang="zh-CN" sz="2800" dirty="0">
                <a:latin typeface="+mn-ea"/>
              </a:rPr>
              <a:t>是它的质谱。该化合物的</a:t>
            </a:r>
            <a:r>
              <a:rPr lang="zh-CN" altLang="zh-CN" sz="2800" dirty="0" smtClean="0">
                <a:latin typeface="+mn-ea"/>
              </a:rPr>
              <a:t>分子离子峰</a:t>
            </a:r>
            <a:r>
              <a:rPr lang="zh-CN" altLang="zh-CN" sz="2800" dirty="0">
                <a:latin typeface="+mn-ea"/>
              </a:rPr>
              <a:t>应出现在</a:t>
            </a:r>
            <a:r>
              <a:rPr lang="en-US" altLang="zh-CN" sz="2800" dirty="0">
                <a:latin typeface="+mn-ea"/>
              </a:rPr>
              <a:t>88</a:t>
            </a:r>
            <a:r>
              <a:rPr lang="zh-CN" altLang="zh-CN" sz="2800" dirty="0">
                <a:latin typeface="+mn-ea"/>
              </a:rPr>
              <a:t>的位置，但在图中却观察不到。醇类的分子离子峰一般非常弱或不存在</a:t>
            </a:r>
            <a:r>
              <a:rPr lang="zh-CN" altLang="zh-CN" sz="2800" dirty="0" smtClean="0">
                <a:latin typeface="+mn-ea"/>
              </a:rPr>
              <a:t>，</a:t>
            </a:r>
            <a:r>
              <a:rPr lang="zh-CN" altLang="zh-CN" sz="2800" dirty="0">
                <a:latin typeface="+mn-ea"/>
              </a:rPr>
              <a:t>因为它的分子离子稳定性较差，容易</a:t>
            </a:r>
            <a:r>
              <a:rPr lang="zh-CN" altLang="zh-CN" sz="2800" dirty="0" smtClean="0">
                <a:latin typeface="+mn-ea"/>
              </a:rPr>
              <a:t>发生</a:t>
            </a:r>
            <a:r>
              <a:rPr lang="el-GR" altLang="zh-CN" sz="2800" b="1" dirty="0">
                <a:latin typeface="+mn-ea"/>
              </a:rPr>
              <a:t>α</a:t>
            </a:r>
            <a:r>
              <a:rPr lang="zh-CN" altLang="zh-CN" sz="2800" dirty="0" smtClean="0">
                <a:latin typeface="+mn-ea"/>
              </a:rPr>
              <a:t>分裂</a:t>
            </a:r>
            <a:r>
              <a:rPr lang="zh-CN" altLang="zh-CN" sz="2800" dirty="0">
                <a:latin typeface="+mn-ea"/>
              </a:rPr>
              <a:t>生成较稳定的</a:t>
            </a:r>
            <a:r>
              <a:rPr lang="zh-CN" altLang="zh-CN" sz="2800" dirty="0" smtClean="0">
                <a:latin typeface="+mn-ea"/>
              </a:rPr>
              <a:t>氧</a:t>
            </a:r>
            <a:r>
              <a:rPr lang="en-US" altLang="zh-CN" sz="2800" dirty="0" smtClean="0">
                <a:latin typeface="+mn-ea"/>
              </a:rPr>
              <a:t>  </a:t>
            </a:r>
            <a:r>
              <a:rPr lang="zh-CN" altLang="zh-CN" sz="2800" dirty="0" smtClean="0">
                <a:latin typeface="+mn-ea"/>
              </a:rPr>
              <a:t>离子</a:t>
            </a:r>
            <a:r>
              <a:rPr lang="zh-CN" altLang="zh-CN" sz="2800" dirty="0">
                <a:latin typeface="+mn-ea"/>
              </a:rPr>
              <a:t>。</a:t>
            </a:r>
          </a:p>
          <a:p>
            <a:endParaRPr lang="zh-CN" altLang="zh-CN" dirty="0"/>
          </a:p>
        </p:txBody>
      </p:sp>
      <p:pic>
        <p:nvPicPr>
          <p:cNvPr id="6145" name="Picture 1" descr="C:\Users\dmt\AppData\Roaming\Tencent\Users\280268031\QQ\WinTemp\RichOle\Q6YK2J5`RDS07@[C9QQ(J$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60232" y="3861048"/>
            <a:ext cx="360040" cy="576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0404567"/>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TotalTime>
  <Words>1099</Words>
  <Application>Microsoft Office PowerPoint</Application>
  <PresentationFormat>全屏显示(4:3)</PresentationFormat>
  <Paragraphs>23</Paragraphs>
  <Slides>20</Slides>
  <Notes>0</Notes>
  <HiddenSlides>0</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dmt</dc:creator>
  <cp:lastModifiedBy>dmt</cp:lastModifiedBy>
  <cp:revision>5</cp:revision>
  <dcterms:created xsi:type="dcterms:W3CDTF">2018-10-22T00:31:45Z</dcterms:created>
  <dcterms:modified xsi:type="dcterms:W3CDTF">2018-12-06T12:08:24Z</dcterms:modified>
</cp:coreProperties>
</file>