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5" r:id="rId3"/>
    <p:sldId id="261" r:id="rId4"/>
    <p:sldId id="262" r:id="rId5"/>
    <p:sldId id="264" r:id="rId6"/>
    <p:sldId id="257" r:id="rId7"/>
    <p:sldId id="266" r:id="rId8"/>
    <p:sldId id="25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50641" y="404664"/>
            <a:ext cx="8281909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968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AppleMyungjo" charset="0"/>
              </a:rPr>
              <a:t>1</a:t>
            </a:r>
            <a:r>
              <a:rPr lang="en-US" altLang="zh-CN" sz="2800" dirty="0" bmk="">
                <a:solidFill>
                  <a:srgbClr val="000000"/>
                </a:solidFill>
                <a:latin typeface="+mn-ea"/>
                <a:cs typeface="AppleMyungjo" charset="0"/>
              </a:rPr>
              <a:t>2</a:t>
            </a:r>
            <a:r>
              <a:rPr lang="en-US" altLang="zh-CN" sz="2800" dirty="0" bmk="bookmark79">
                <a:solidFill>
                  <a:srgbClr val="000000"/>
                </a:solidFill>
                <a:latin typeface="+mn-ea"/>
                <a:cs typeface="AppleMyungjo" charset="0"/>
              </a:rPr>
              <a:t>. </a:t>
            </a:r>
            <a:r>
              <a:rPr lang="en-US" altLang="zh-CN" sz="2800" dirty="0" smtClean="0" bmk="bookmark79">
                <a:solidFill>
                  <a:srgbClr val="000000"/>
                </a:solidFill>
                <a:latin typeface="+mn-ea"/>
                <a:cs typeface="AppleMyungjo" charset="0"/>
              </a:rPr>
              <a:t>2   </a:t>
            </a:r>
            <a:r>
              <a:rPr lang="zh-CN" altLang="en-US" sz="2800" dirty="0" smtClean="0" bmk="bookmark79">
                <a:solidFill>
                  <a:srgbClr val="000000"/>
                </a:solidFill>
                <a:latin typeface="+mn-ea"/>
                <a:cs typeface="宋体" pitchFamily="2" charset="-122"/>
              </a:rPr>
              <a:t>屏蔽效应</a:t>
            </a:r>
            <a:r>
              <a:rPr lang="zh-CN" altLang="en-US" sz="2800" dirty="0" bmk="bookmark79">
                <a:solidFill>
                  <a:srgbClr val="000000"/>
                </a:solidFill>
                <a:latin typeface="+mn-ea"/>
                <a:cs typeface="宋体" pitchFamily="2" charset="-122"/>
              </a:rPr>
              <a:t>和化学位移</a:t>
            </a:r>
            <a:endParaRPr lang="zh-CN" altLang="en-US" sz="2800" dirty="0">
              <a:latin typeface="+mn-ea"/>
              <a:cs typeface="宋体" pitchFamily="2" charset="-122"/>
            </a:endParaRPr>
          </a:p>
          <a:p>
            <a:pPr lvl="0" indent="2968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宋体" pitchFamily="2" charset="-122"/>
              </a:rPr>
              <a:t>一、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cs typeface="宋体" pitchFamily="2" charset="-122"/>
              </a:rPr>
              <a:t>屏蔽效应</a:t>
            </a:r>
            <a:endParaRPr lang="en-US" altLang="zh-CN" sz="2800" b="1" dirty="0" smtClean="0">
              <a:latin typeface="+mn-ea"/>
              <a:cs typeface="宋体" pitchFamily="2" charset="-122"/>
            </a:endParaRPr>
          </a:p>
          <a:p>
            <a:pPr lvl="0" indent="2968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以上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讨论了核磁共振的基本原理。对于一个特定的单独存在的核，共振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条件是相同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的，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这对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分析结构并无意义。但在有机分子中，原子以化学键相连，不可能单独存在，在原子的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周围总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有电子运动。在外磁场作用下这些电子可产生诱导电子流，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从而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产生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一个诱导磁场，该磁场方向与外加磁场方向恰好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MingLiU" charset="-120"/>
              </a:rPr>
              <a:t>相反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图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12-5)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。这样使核受到外加磁场的影响（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H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纯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比实际外加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磁场强度（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H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小，这种效应叫做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屏蔽效应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shielding effect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。此时，核受</a:t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</a:b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到磁场的影响可用式（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12-3)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表示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pic>
        <p:nvPicPr>
          <p:cNvPr id="1025" name="Picture 1" descr="C:\Users\dmt\AppData\Roaming\Tencent\Users\280268031\QQ\WinTemp\RichOle\7BC7(JS%[}]IM5@C~2IE5Y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070" y="5661248"/>
            <a:ext cx="6188306" cy="49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13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061~S{CZLE}O0[Z1XP87F`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3435"/>
            <a:ext cx="3816424" cy="395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987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95536" y="836712"/>
            <a:ext cx="8424936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3813" eaLnBrk="0" fontAlgn="base" hangingPunct="0">
              <a:spcBef>
                <a:spcPct val="0"/>
              </a:spcBef>
              <a:spcAft>
                <a:spcPct val="0"/>
              </a:spcAft>
              <a:tabLst>
                <a:tab pos="3836988" algn="r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    式中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H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诱代表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与外加磁场方向相反的诱导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磁场强度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。在一定辐射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频率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条件下假定无屏蔽时氢核发生共振的磁场强度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H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那么，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此时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H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H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 =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H</a:t>
            </a:r>
            <a:r>
              <a:rPr lang="en-US" altLang="zh-CN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当屏蔽效应存在下，要发生共振必须使外加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磁场强度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宋体" pitchFamily="2" charset="-122"/>
              </a:rPr>
              <a:t>H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cs typeface="宋体" pitchFamily="2" charset="-122"/>
              </a:rPr>
              <a:t>扫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大于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H</a:t>
            </a:r>
            <a:r>
              <a:rPr lang="en-US" altLang="zh-CN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以抵消与外磁场方向相反的诱导磁场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（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H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诱</a:t>
            </a:r>
            <a:r>
              <a:rPr lang="en-US" altLang="zh-CN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的影响。此时，外加磁场强度应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宋体" pitchFamily="2" charset="-122"/>
              </a:rPr>
              <a:t>H</a:t>
            </a:r>
            <a:r>
              <a:rPr lang="zh-CN" altLang="en-US" sz="1600" dirty="0" smtClean="0">
                <a:solidFill>
                  <a:srgbClr val="000000"/>
                </a:solidFill>
                <a:latin typeface="+mn-ea"/>
                <a:cs typeface="宋体" pitchFamily="2" charset="-122"/>
              </a:rPr>
              <a:t>扫</a:t>
            </a:r>
            <a:r>
              <a:rPr lang="en-US" altLang="zh-CN" sz="1600" dirty="0" smtClean="0">
                <a:solidFill>
                  <a:srgbClr val="000000"/>
                </a:solidFill>
                <a:latin typeface="+mn-ea"/>
                <a:cs typeface="宋体" pitchFamily="2" charset="-122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H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0 </a:t>
            </a:r>
            <a:r>
              <a:rPr lang="en-US" altLang="zh-CN" sz="16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H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参阅图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12-6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</a:t>
            </a:r>
          </a:p>
          <a:p>
            <a:pPr marL="0" marR="0" lvl="0" indent="23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36988" algn="r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    由于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氢核在分子中所处环境不同，产生的抗磁诱导磁场强度不同，使不同氢核共振所需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外加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磁场强度不同，在核磁谱图上就出现不同位置的共振吸收峰。如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-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溴丙炔有两种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不同环境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下的氢，在核磁谱图上出现两个不同位置的共振吸收峰（图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12-7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宋体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6722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)0$EKOFY(3`S5JI0U7RT)J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82141"/>
            <a:ext cx="6552728" cy="492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12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42~A8DWFFYN@CRPM4A17BF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71085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386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55175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二、化学位移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核在分子中所处环境不同受到不同的屏蔽效应，它们的共振吸收位置出现在不同</a:t>
            </a:r>
            <a:r>
              <a:rPr lang="zh-CN" altLang="zh-CN" sz="2800" dirty="0" smtClean="0">
                <a:latin typeface="+mn-ea"/>
              </a:rPr>
              <a:t>磁场强度</a:t>
            </a:r>
            <a:r>
              <a:rPr lang="zh-CN" altLang="zh-CN" sz="2800" dirty="0">
                <a:latin typeface="+mn-ea"/>
              </a:rPr>
              <a:t>，用来表这种不同位置的量叫</a:t>
            </a:r>
            <a:r>
              <a:rPr lang="zh-CN" altLang="zh-CN" sz="2800" b="1" dirty="0">
                <a:latin typeface="+mn-ea"/>
              </a:rPr>
              <a:t>做化学位移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chemicalshift</a:t>
            </a:r>
            <a:r>
              <a:rPr lang="zh-CN" altLang="zh-CN" sz="2800" dirty="0">
                <a:latin typeface="+mn-ea"/>
              </a:rPr>
              <a:t>)。一般是以一个参考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zh-CN" altLang="zh-CN" sz="2800" dirty="0">
                <a:latin typeface="+mn-ea"/>
              </a:rPr>
              <a:t>为标准求出其他核相对于它的位置，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en-US" altLang="zh-CN" sz="2800" dirty="0" smtClean="0">
                <a:latin typeface="+mn-ea"/>
              </a:rPr>
              <a:t>△H</a:t>
            </a:r>
            <a:r>
              <a:rPr lang="zh-CN" altLang="zh-CN" sz="2800" dirty="0" smtClean="0">
                <a:latin typeface="+mn-ea"/>
              </a:rPr>
              <a:t>或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这叫做相对化学位移。在氢核的</a:t>
            </a:r>
            <a:r>
              <a:rPr lang="zh-CN" altLang="zh-CN" sz="2800" dirty="0" smtClean="0">
                <a:latin typeface="+mn-ea"/>
              </a:rPr>
              <a:t>磁共振</a:t>
            </a:r>
            <a:r>
              <a:rPr lang="zh-CN" altLang="zh-CN" sz="2800" dirty="0">
                <a:latin typeface="+mn-ea"/>
              </a:rPr>
              <a:t>中最常用的标准物为四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zh-CN" altLang="en-US" sz="2800" dirty="0" smtClean="0">
                <a:latin typeface="+mn-ea"/>
              </a:rPr>
              <a:t>硅</a:t>
            </a:r>
            <a:r>
              <a:rPr lang="en-US" altLang="zh-CN" sz="2800" dirty="0" smtClean="0">
                <a:latin typeface="+mn-ea"/>
              </a:rPr>
              <a:t>[(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) 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en-US" altLang="zh-CN" sz="2800" dirty="0">
                <a:latin typeface="+mn-ea"/>
              </a:rPr>
              <a:t>Si ]</a:t>
            </a:r>
            <a:r>
              <a:rPr lang="zh-CN" altLang="zh-CN" sz="2800" dirty="0">
                <a:latin typeface="+mn-ea"/>
              </a:rPr>
              <a:t>，简称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。它作为标准物是因为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①只有</a:t>
            </a:r>
            <a:r>
              <a:rPr lang="zh-CN" altLang="zh-CN" sz="2800" dirty="0" smtClean="0">
                <a:latin typeface="+mn-ea"/>
              </a:rPr>
              <a:t>一种</a:t>
            </a:r>
            <a:r>
              <a:rPr lang="zh-CN" altLang="zh-CN" sz="2800" dirty="0">
                <a:latin typeface="+mn-ea"/>
              </a:rPr>
              <a:t>质子（</a:t>
            </a:r>
            <a:r>
              <a:rPr lang="en-US" altLang="zh-CN" sz="2800" dirty="0">
                <a:latin typeface="+mn-ea"/>
              </a:rPr>
              <a:t>12</a:t>
            </a:r>
            <a:r>
              <a:rPr lang="zh-CN" altLang="zh-CN" sz="2800" dirty="0">
                <a:latin typeface="+mn-ea"/>
              </a:rPr>
              <a:t>个质子都相同）。②硅的电负性比碳小，它的质子受到较大的屏蔽，抗磁的诱导</a:t>
            </a:r>
            <a:r>
              <a:rPr lang="zh-CN" altLang="zh-CN" sz="2800" dirty="0" smtClean="0">
                <a:latin typeface="+mn-ea"/>
              </a:rPr>
              <a:t>磁场</a:t>
            </a:r>
            <a:r>
              <a:rPr lang="en-US" altLang="zh-CN" sz="2800" dirty="0" smtClean="0">
                <a:latin typeface="+mn-ea"/>
              </a:rPr>
              <a:t>(H</a:t>
            </a:r>
            <a:r>
              <a:rPr lang="zh-CN" altLang="en-US" sz="1600" dirty="0" smtClean="0">
                <a:latin typeface="+mn-ea"/>
              </a:rPr>
              <a:t>诱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比一般有机化合物的要大，所以它的共振吸收峰一般出现在高场。把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化学位移</a:t>
            </a:r>
            <a:r>
              <a:rPr lang="zh-CN" altLang="zh-CN" sz="2800" dirty="0">
                <a:latin typeface="+mn-ea"/>
              </a:rPr>
              <a:t>定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0Hz</a:t>
            </a:r>
            <a:r>
              <a:rPr lang="zh-CN" altLang="zh-CN" sz="2800" dirty="0">
                <a:latin typeface="+mn-ea"/>
              </a:rPr>
              <a:t>，其他化合物质子的相对化学位移即为各质子共振吸收相对于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的位置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641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55175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如图</a:t>
            </a:r>
            <a:r>
              <a:rPr lang="en-US" altLang="zh-CN" sz="2800" dirty="0" smtClean="0">
                <a:latin typeface="+mn-ea"/>
              </a:rPr>
              <a:t>12-7</a:t>
            </a:r>
            <a:r>
              <a:rPr lang="zh-CN" altLang="zh-CN" sz="2800" dirty="0">
                <a:latin typeface="+mn-ea"/>
              </a:rPr>
              <a:t>中最右边的峰为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峰是</a:t>
            </a:r>
            <a:r>
              <a:rPr lang="en-US" altLang="zh-CN" sz="2800" dirty="0">
                <a:latin typeface="+mn-ea"/>
              </a:rPr>
              <a:t>3-</a:t>
            </a:r>
            <a:r>
              <a:rPr lang="zh-CN" altLang="zh-CN" sz="2800" dirty="0">
                <a:latin typeface="+mn-ea"/>
              </a:rPr>
              <a:t>溴丙炔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≡C—H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—CH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—</a:t>
            </a:r>
            <a:r>
              <a:rPr lang="zh-CN" altLang="zh-CN" sz="2800" dirty="0">
                <a:latin typeface="+mn-ea"/>
              </a:rPr>
              <a:t>质子的共振吸收。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60MHz</a:t>
            </a:r>
            <a:r>
              <a:rPr lang="zh-CN" altLang="zh-CN" sz="2800" dirty="0">
                <a:latin typeface="+mn-ea"/>
              </a:rPr>
              <a:t>仪器上，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峰与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距离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145Hz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232Hz</a:t>
            </a:r>
            <a:r>
              <a:rPr lang="zh-CN" altLang="zh-CN" sz="2800" dirty="0">
                <a:latin typeface="+mn-ea"/>
              </a:rPr>
              <a:t>。这两个数值分别</a:t>
            </a:r>
            <a:r>
              <a:rPr lang="zh-CN" altLang="zh-CN" sz="2800" dirty="0" smtClean="0">
                <a:latin typeface="+mn-ea"/>
              </a:rPr>
              <a:t>表示</a:t>
            </a:r>
            <a:r>
              <a:rPr lang="zh-CN" altLang="en-US" sz="2800" dirty="0" smtClean="0">
                <a:latin typeface="+mn-ea"/>
              </a:rPr>
              <a:t>≡</a:t>
            </a:r>
            <a:r>
              <a:rPr lang="en-US" altLang="zh-CN" sz="2800" dirty="0" smtClean="0">
                <a:latin typeface="+mn-ea"/>
              </a:rPr>
              <a:t>C-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—CH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—</a:t>
            </a:r>
            <a:r>
              <a:rPr lang="zh-CN" altLang="zh-CN" sz="2800" dirty="0">
                <a:latin typeface="+mn-ea"/>
              </a:rPr>
              <a:t>质子的相对化学位移。但在不同兆赫仪器上质子共振所需外加磁场强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度不同，而核外电子的诱导磁场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en-US" sz="1600" dirty="0" smtClean="0">
                <a:latin typeface="+mn-ea"/>
              </a:rPr>
              <a:t>诱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en-US" sz="2800" dirty="0" smtClean="0">
                <a:latin typeface="+mn-ea"/>
              </a:rPr>
              <a:t>又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该外磁场强度成正比，所以这种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表示的化学位移</a:t>
            </a:r>
            <a:r>
              <a:rPr lang="zh-CN" altLang="zh-CN" sz="2800" dirty="0">
                <a:latin typeface="+mn-ea"/>
              </a:rPr>
              <a:t>在不同兆赫仪器上测得的数值也不同。如</a:t>
            </a:r>
            <a:r>
              <a:rPr lang="en-US" altLang="zh-CN" sz="2800" dirty="0">
                <a:latin typeface="+mn-ea"/>
              </a:rPr>
              <a:t>3-</a:t>
            </a:r>
            <a:r>
              <a:rPr lang="zh-CN" altLang="zh-CN" sz="2800" dirty="0">
                <a:latin typeface="+mn-ea"/>
              </a:rPr>
              <a:t>溴丙炔在</a:t>
            </a:r>
            <a:r>
              <a:rPr lang="en-US" altLang="zh-CN" sz="2800" dirty="0">
                <a:latin typeface="+mn-ea"/>
              </a:rPr>
              <a:t>100MHz</a:t>
            </a:r>
            <a:r>
              <a:rPr lang="zh-CN" altLang="zh-CN" sz="2800" dirty="0">
                <a:latin typeface="+mn-ea"/>
              </a:rPr>
              <a:t>仪器上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≡</a:t>
            </a:r>
            <a:r>
              <a:rPr lang="en-US" altLang="zh-CN" sz="2800" dirty="0" smtClean="0">
                <a:latin typeface="+mn-ea"/>
              </a:rPr>
              <a:t>C—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—CH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—</a:t>
            </a:r>
            <a:r>
              <a:rPr lang="zh-CN" altLang="zh-CN" sz="2800" dirty="0">
                <a:latin typeface="+mn-ea"/>
              </a:rPr>
              <a:t>质子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分别为</a:t>
            </a:r>
            <a:r>
              <a:rPr lang="en-US" altLang="zh-CN" sz="2800" dirty="0">
                <a:latin typeface="+mn-ea"/>
              </a:rPr>
              <a:t>242Hz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387Hz</a:t>
            </a:r>
            <a:r>
              <a:rPr lang="zh-CN" altLang="zh-CN" sz="2800" dirty="0">
                <a:latin typeface="+mn-ea"/>
              </a:rPr>
              <a:t>。为了使用不同仪器的工作者具有对照谱</a:t>
            </a:r>
            <a:r>
              <a:rPr lang="zh-CN" altLang="zh-CN" sz="2800" dirty="0" smtClean="0">
                <a:latin typeface="+mn-ea"/>
              </a:rPr>
              <a:t>图的</a:t>
            </a:r>
            <a:r>
              <a:rPr lang="zh-CN" altLang="zh-CN" sz="2800" dirty="0">
                <a:latin typeface="+mn-ea"/>
              </a:rPr>
              <a:t>共同标准，通常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表示化学位移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是样品和标准物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的共振频率之差</a:t>
            </a:r>
            <a:r>
              <a:rPr lang="zh-CN" altLang="zh-CN" sz="2800" dirty="0" smtClean="0">
                <a:latin typeface="+mn-ea"/>
              </a:rPr>
              <a:t>除</a:t>
            </a:r>
            <a:r>
              <a:rPr lang="zh-CN" altLang="zh-CN" sz="2800" dirty="0">
                <a:latin typeface="+mn-ea"/>
              </a:rPr>
              <a:t>以</a:t>
            </a:r>
            <a:r>
              <a:rPr lang="zh-CN" altLang="zh-CN" sz="2800" dirty="0" smtClean="0">
                <a:latin typeface="+mn-ea"/>
              </a:rPr>
              <a:t>采用仪器</a:t>
            </a:r>
            <a:r>
              <a:rPr lang="zh-CN" altLang="zh-CN" sz="2800" dirty="0">
                <a:latin typeface="+mn-ea"/>
              </a:rPr>
              <a:t>的频率</a:t>
            </a:r>
            <a:r>
              <a:rPr lang="en-US" altLang="zh-CN" sz="2800" dirty="0" smtClean="0">
                <a:latin typeface="+mn-ea"/>
              </a:rPr>
              <a:t>(v</a:t>
            </a:r>
            <a:r>
              <a:rPr lang="en-US" altLang="zh-CN" sz="1600" dirty="0" smtClean="0">
                <a:latin typeface="+mn-ea"/>
              </a:rPr>
              <a:t>0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。由于数值太小，所以乘以</a:t>
            </a:r>
            <a:r>
              <a:rPr lang="en-US" altLang="zh-CN" sz="2800" dirty="0" smtClean="0">
                <a:latin typeface="+mn-ea"/>
              </a:rPr>
              <a:t>10</a:t>
            </a:r>
            <a:r>
              <a:rPr lang="en-US" altLang="zh-CN" sz="2800" baseline="30000" dirty="0" smtClean="0">
                <a:latin typeface="+mn-ea"/>
              </a:rPr>
              <a:t>6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zh-CN" sz="2800" dirty="0" smtClean="0">
                <a:latin typeface="+mn-ea"/>
              </a:rPr>
              <a:t>单位用</a:t>
            </a:r>
            <a:r>
              <a:rPr lang="en-US" altLang="zh-CN" sz="2800" dirty="0" smtClean="0">
                <a:latin typeface="+mn-ea"/>
              </a:rPr>
              <a:t>ppm</a:t>
            </a:r>
            <a:r>
              <a:rPr lang="zh-CN" altLang="zh-CN" sz="2800" dirty="0">
                <a:latin typeface="+mn-ea"/>
              </a:rPr>
              <a:t>表示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3146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J(~[~RNR{`PH[B(J44H`4V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8" y="1772816"/>
            <a:ext cx="911297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250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571</Words>
  <Application>Microsoft Office PowerPoint</Application>
  <PresentationFormat>全屏显示(4:3)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7</cp:revision>
  <dcterms:created xsi:type="dcterms:W3CDTF">2018-10-22T00:31:45Z</dcterms:created>
  <dcterms:modified xsi:type="dcterms:W3CDTF">2018-12-05T03:51:24Z</dcterms:modified>
</cp:coreProperties>
</file>