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2" r:id="rId6"/>
    <p:sldId id="259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0452" y="908720"/>
            <a:ext cx="8352928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4000" b="1" dirty="0">
                <a:latin typeface="+mn-ea"/>
              </a:rPr>
              <a:t>第十三章红外与紫外光</a:t>
            </a:r>
            <a:r>
              <a:rPr lang="zh-CN" altLang="zh-CN" sz="4000" b="1" dirty="0" smtClean="0">
                <a:latin typeface="+mn-ea"/>
              </a:rPr>
              <a:t>谱</a:t>
            </a:r>
            <a:endParaRPr lang="en-US" altLang="zh-CN" sz="4000" b="1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13.1    </a:t>
            </a:r>
            <a:r>
              <a:rPr lang="zh-CN" altLang="zh-CN" sz="2800" dirty="0" smtClean="0">
                <a:latin typeface="+mn-ea"/>
              </a:rPr>
              <a:t>分子</a:t>
            </a:r>
            <a:r>
              <a:rPr lang="zh-CN" altLang="zh-CN" sz="2800" dirty="0">
                <a:latin typeface="+mn-ea"/>
              </a:rPr>
              <a:t>运动与电磁福射</a:t>
            </a:r>
          </a:p>
          <a:p>
            <a:r>
              <a:rPr lang="zh-CN" altLang="zh-CN" sz="2800" b="1" dirty="0">
                <a:latin typeface="+mn-ea"/>
              </a:rPr>
              <a:t>一、电磁波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电磁波</a:t>
            </a:r>
            <a:r>
              <a:rPr lang="zh-CN" altLang="zh-CN" sz="2800" dirty="0">
                <a:latin typeface="+mn-ea"/>
              </a:rPr>
              <a:t>具有波粒二象性，可用波的</a:t>
            </a:r>
            <a:r>
              <a:rPr lang="zh-CN" altLang="zh-CN" sz="2800" dirty="0" smtClean="0">
                <a:latin typeface="+mn-ea"/>
              </a:rPr>
              <a:t>参</a:t>
            </a:r>
            <a:r>
              <a:rPr lang="zh-CN" altLang="en-US" sz="2800" dirty="0" smtClean="0">
                <a:latin typeface="+mn-ea"/>
              </a:rPr>
              <a:t>量</a:t>
            </a:r>
            <a:r>
              <a:rPr lang="zh-CN" altLang="zh-CN" sz="2800" dirty="0" smtClean="0">
                <a:latin typeface="+mn-ea"/>
              </a:rPr>
              <a:t>如</a:t>
            </a:r>
            <a:r>
              <a:rPr lang="zh-CN" altLang="zh-CN" sz="2800" dirty="0">
                <a:latin typeface="+mn-ea"/>
              </a:rPr>
              <a:t>频率</a:t>
            </a:r>
            <a:r>
              <a:rPr lang="zh-CN" altLang="zh-CN" sz="2800" dirty="0" smtClean="0">
                <a:latin typeface="+mn-ea"/>
              </a:rPr>
              <a:t>(</a:t>
            </a:r>
            <a:r>
              <a:rPr lang="el-GR" altLang="zh-CN" sz="2800" dirty="0">
                <a:latin typeface="+mn-ea"/>
              </a:rPr>
              <a:t>υ</a:t>
            </a:r>
            <a:r>
              <a:rPr lang="zh-CN" altLang="zh-CN" sz="2800" dirty="0" smtClean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和波长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l-GR" altLang="zh-CN" sz="2800" dirty="0">
                <a:latin typeface="+mn-ea"/>
              </a:rPr>
              <a:t>λ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等来描述。它的传播不</a:t>
            </a:r>
            <a:r>
              <a:rPr lang="zh-CN" altLang="zh-CN" sz="2800" dirty="0" smtClean="0">
                <a:latin typeface="+mn-ea"/>
              </a:rPr>
              <a:t>需要媒介</a:t>
            </a:r>
            <a:r>
              <a:rPr lang="zh-CN" altLang="zh-CN" sz="2800" dirty="0">
                <a:latin typeface="+mn-ea"/>
              </a:rPr>
              <a:t>，在真空中传播速度为</a:t>
            </a:r>
            <a:r>
              <a:rPr lang="en-US" altLang="zh-CN" sz="2800" dirty="0">
                <a:latin typeface="+mn-ea"/>
              </a:rPr>
              <a:t>C =3 </a:t>
            </a:r>
            <a:r>
              <a:rPr lang="en-US" altLang="zh-CN" sz="2800" dirty="0" smtClean="0">
                <a:latin typeface="+mn-ea"/>
              </a:rPr>
              <a:t>xIO¹ºcm/s</a:t>
            </a:r>
            <a:r>
              <a:rPr lang="zh-CN" altLang="zh-CN" sz="2800" dirty="0">
                <a:latin typeface="+mn-ea"/>
              </a:rPr>
              <a:t>。不同的电磁波具有不同的波长，可由传播速度</a:t>
            </a:r>
            <a:r>
              <a:rPr lang="zh-CN" altLang="zh-CN" sz="2800" dirty="0" smtClean="0">
                <a:latin typeface="+mn-ea"/>
              </a:rPr>
              <a:t>与频率</a:t>
            </a:r>
            <a:r>
              <a:rPr lang="zh-CN" altLang="zh-CN" sz="2800" dirty="0">
                <a:latin typeface="+mn-ea"/>
              </a:rPr>
              <a:t>求出</a:t>
            </a:r>
            <a:r>
              <a:rPr lang="en-US" altLang="zh-CN" sz="2800" dirty="0">
                <a:latin typeface="+mn-ea"/>
              </a:rPr>
              <a:t>[</a:t>
            </a:r>
            <a:r>
              <a:rPr lang="zh-CN" altLang="zh-CN" sz="2800" dirty="0">
                <a:latin typeface="+mn-ea"/>
              </a:rPr>
              <a:t>式（</a:t>
            </a:r>
            <a:r>
              <a:rPr lang="en-US" altLang="zh-CN" sz="2800" dirty="0">
                <a:latin typeface="+mn-ea"/>
              </a:rPr>
              <a:t>13-l</a:t>
            </a:r>
            <a:r>
              <a:rPr lang="en-US" altLang="zh-CN" sz="2800" dirty="0" smtClean="0">
                <a:latin typeface="+mn-ea"/>
              </a:rPr>
              <a:t>)]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  <a:p>
            <a:endParaRPr lang="zh-CN" altLang="zh-CN" dirty="0"/>
          </a:p>
        </p:txBody>
      </p:sp>
      <p:pic>
        <p:nvPicPr>
          <p:cNvPr id="1025" name="Picture 1" descr="C:\Users\dmt\AppData\Roaming\Tencent\Users\280268031\QQ\WinTemp\RichOle\W1O{}N2F`OT30(OBUYQ%DD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544249"/>
            <a:ext cx="5832439" cy="73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323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38779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波长</a:t>
            </a:r>
            <a:r>
              <a:rPr lang="zh-CN" altLang="zh-CN" sz="2800" dirty="0">
                <a:latin typeface="+mn-ea"/>
              </a:rPr>
              <a:t>单位根据不同的辐射频率区而改变，在紫外和可见区常采用纳米</a:t>
            </a:r>
            <a:r>
              <a:rPr lang="en-US" altLang="zh-CN" sz="2800" dirty="0">
                <a:latin typeface="+mn-ea"/>
              </a:rPr>
              <a:t>（nanometer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nm</a:t>
            </a:r>
            <a:r>
              <a:rPr lang="zh-CN" altLang="zh-CN" sz="2800" dirty="0">
                <a:latin typeface="+mn-ea"/>
              </a:rPr>
              <a:t>)，在红外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区常用微米</a:t>
            </a:r>
            <a:r>
              <a:rPr lang="en-US" altLang="zh-CN" sz="2800" dirty="0">
                <a:latin typeface="+mn-ea"/>
              </a:rPr>
              <a:t>(</a:t>
            </a:r>
            <a:r>
              <a:rPr lang="en-US" altLang="zh-CN" sz="2800" dirty="0" smtClean="0">
                <a:latin typeface="+mn-ea"/>
              </a:rPr>
              <a:t>micrometer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l-GR" altLang="zh-CN" sz="2800" dirty="0" smtClean="0">
                <a:latin typeface="+mn-ea"/>
              </a:rPr>
              <a:t>μ</a:t>
            </a:r>
            <a:r>
              <a:rPr lang="en-US" altLang="zh-CN" sz="2800" dirty="0" smtClean="0">
                <a:latin typeface="+mn-ea"/>
              </a:rPr>
              <a:t>m 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作单位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频率表</a:t>
            </a:r>
            <a:r>
              <a:rPr lang="zh-CN" altLang="en-US" sz="2800" dirty="0" smtClean="0">
                <a:latin typeface="+mn-ea"/>
              </a:rPr>
              <a:t>示</a:t>
            </a:r>
            <a:r>
              <a:rPr lang="zh-CN" altLang="zh-CN" sz="2800" dirty="0" smtClean="0">
                <a:latin typeface="+mn-ea"/>
              </a:rPr>
              <a:t>每秒</a:t>
            </a:r>
            <a:r>
              <a:rPr lang="zh-CN" altLang="en-US" sz="2800" dirty="0" smtClean="0">
                <a:latin typeface="+mn-ea"/>
              </a:rPr>
              <a:t>振</a:t>
            </a:r>
            <a:r>
              <a:rPr lang="zh-CN" altLang="zh-CN" sz="2800" dirty="0" smtClean="0">
                <a:latin typeface="+mn-ea"/>
              </a:rPr>
              <a:t>动</a:t>
            </a:r>
            <a:r>
              <a:rPr lang="zh-CN" altLang="zh-CN" sz="2800" dirty="0">
                <a:latin typeface="+mn-ea"/>
              </a:rPr>
              <a:t>的次数，用赫（</a:t>
            </a:r>
            <a:r>
              <a:rPr lang="en-US" altLang="zh-CN" sz="2800" dirty="0" err="1">
                <a:latin typeface="+mn-ea"/>
              </a:rPr>
              <a:t>Hertz，Hz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为单位，因为数值较大，为方便在红外中</a:t>
            </a:r>
            <a:r>
              <a:rPr lang="zh-CN" altLang="zh-CN" sz="2800" dirty="0" smtClean="0">
                <a:latin typeface="+mn-ea"/>
              </a:rPr>
              <a:t>常用波数</a:t>
            </a:r>
            <a:r>
              <a:rPr lang="en-US" altLang="zh-CN" sz="2800" dirty="0">
                <a:latin typeface="+mn-ea"/>
              </a:rPr>
              <a:t>（wave number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υ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来代替频率，它的单位是</a:t>
            </a:r>
            <a:r>
              <a:rPr lang="en-US" altLang="zh-CN" sz="2800" dirty="0">
                <a:latin typeface="+mn-ea"/>
              </a:rPr>
              <a:t>cm</a:t>
            </a:r>
            <a:r>
              <a:rPr lang="zh-CN" altLang="zh-CN" sz="2800" baseline="30000" dirty="0">
                <a:latin typeface="+mn-ea"/>
              </a:rPr>
              <a:t>_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en-US" sz="2800" baseline="300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2049" name="Picture 1" descr="C:\Users\dmt\AppData\Roaming\Tencent\Users\280268031\QQ\WinTemp\RichOle\{)SPL[OKDEP`8SRLS4{O{)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76872"/>
            <a:ext cx="5472608" cy="474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mt\AppData\Roaming\Tencent\Users\280268031\QQ\WinTemp\RichOle\U)O0)W[[K$E$W_M)BUL415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4437111"/>
            <a:ext cx="5832649" cy="74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359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Q76~S}91REHU66N2~S5I$J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37838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3" y="3356992"/>
            <a:ext cx="823437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电磁波</a:t>
            </a:r>
            <a:r>
              <a:rPr lang="zh-CN" altLang="zh-CN" sz="2800" dirty="0">
                <a:latin typeface="+mn-ea"/>
              </a:rPr>
              <a:t>具有能量，体现了</a:t>
            </a:r>
            <a:r>
              <a:rPr lang="zh-CN" altLang="zh-CN" sz="2800" dirty="0" smtClean="0">
                <a:latin typeface="+mn-ea"/>
              </a:rPr>
              <a:t>粒子性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电磁波</a:t>
            </a:r>
            <a:r>
              <a:rPr lang="zh-CN" altLang="zh-CN" sz="2800" dirty="0">
                <a:latin typeface="+mn-ea"/>
              </a:rPr>
              <a:t>的辐射能是通过一种粒子（光子）来传播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光子的能</a:t>
            </a:r>
            <a:r>
              <a:rPr lang="zh-CN" altLang="en-US" sz="2800" dirty="0" smtClean="0">
                <a:latin typeface="+mn-ea"/>
              </a:rPr>
              <a:t>量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zh-CN" altLang="zh-CN" sz="2800" dirty="0">
                <a:latin typeface="+mn-ea"/>
              </a:rPr>
              <a:t>电磁波的频率成正比，与波长成反比，见式（</a:t>
            </a:r>
            <a:r>
              <a:rPr lang="en-US" altLang="zh-CN" sz="2800" dirty="0">
                <a:latin typeface="+mn-ea"/>
              </a:rPr>
              <a:t>13-3</a:t>
            </a:r>
            <a:r>
              <a:rPr lang="zh-CN" altLang="zh-CN" sz="2800" dirty="0">
                <a:latin typeface="+mn-ea"/>
              </a:rPr>
              <a:t>)。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3074" name="Picture 2" descr="C:\Users\dmt\AppData\Roaming\Tencent\Users\280268031\QQ\WinTemp\RichOle\T2T73~4Y}_NJH8(}IJVTGT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866" y="5194872"/>
            <a:ext cx="6979558" cy="46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513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340768"/>
            <a:ext cx="828092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式</a:t>
            </a:r>
            <a:r>
              <a:rPr lang="zh-CN" altLang="zh-CN" sz="2800" dirty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13-3)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普朗克（</a:t>
            </a:r>
            <a:r>
              <a:rPr lang="en-US" altLang="zh-CN" sz="2800" dirty="0">
                <a:latin typeface="+mn-ea"/>
              </a:rPr>
              <a:t>Plank)</a:t>
            </a:r>
            <a:r>
              <a:rPr lang="zh-CN" altLang="zh-CN" sz="2800" dirty="0">
                <a:latin typeface="+mn-ea"/>
              </a:rPr>
              <a:t>常数，其值为</a:t>
            </a:r>
            <a:r>
              <a:rPr lang="en-US" altLang="zh-CN" sz="2800" dirty="0">
                <a:latin typeface="+mn-ea"/>
              </a:rPr>
              <a:t>6. 63 x </a:t>
            </a:r>
            <a:r>
              <a:rPr lang="en-US" altLang="zh-CN" sz="2800" dirty="0" smtClean="0">
                <a:latin typeface="+mn-ea"/>
              </a:rPr>
              <a:t>10-</a:t>
            </a:r>
            <a:r>
              <a:rPr lang="en-US" altLang="zh-CN" sz="2800" baseline="30000" dirty="0" smtClean="0">
                <a:latin typeface="+mn-ea"/>
              </a:rPr>
              <a:t>34</a:t>
            </a:r>
            <a:r>
              <a:rPr lang="en-US" altLang="zh-CN" sz="2800" dirty="0" smtClean="0">
                <a:latin typeface="+mn-ea"/>
              </a:rPr>
              <a:t>J/s</a:t>
            </a:r>
            <a:r>
              <a:rPr lang="zh-CN" altLang="en-US" sz="2800" baseline="-250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化学</a:t>
            </a:r>
            <a:r>
              <a:rPr lang="zh-CN" altLang="zh-CN" sz="2800" dirty="0">
                <a:latin typeface="+mn-ea"/>
              </a:rPr>
              <a:t>上常用摩尔光子能量</a:t>
            </a:r>
            <a:r>
              <a:rPr lang="zh-CN" altLang="zh-CN" sz="2800" dirty="0" smtClean="0">
                <a:latin typeface="+mn-ea"/>
              </a:rPr>
              <a:t>描述</a:t>
            </a:r>
            <a:r>
              <a:rPr lang="zh-CN" altLang="zh-CN" sz="2800" dirty="0">
                <a:latin typeface="+mn-ea"/>
              </a:rPr>
              <a:t>，此时应把式（</a:t>
            </a:r>
            <a:r>
              <a:rPr lang="en-US" altLang="zh-CN" sz="2800" dirty="0">
                <a:latin typeface="+mn-ea"/>
              </a:rPr>
              <a:t>13-3)</a:t>
            </a:r>
            <a:r>
              <a:rPr lang="zh-CN" altLang="zh-CN" sz="2800" dirty="0">
                <a:latin typeface="+mn-ea"/>
              </a:rPr>
              <a:t>改写为式（</a:t>
            </a:r>
            <a:r>
              <a:rPr lang="en-US" altLang="zh-CN" sz="2800" dirty="0" smtClean="0">
                <a:latin typeface="+mn-ea"/>
              </a:rPr>
              <a:t>13-4</a:t>
            </a:r>
            <a:r>
              <a:rPr lang="zh-CN" altLang="zh-CN" sz="2800" dirty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式中</a:t>
            </a:r>
            <a:r>
              <a:rPr lang="en-US" altLang="zh-CN" sz="2800" dirty="0" smtClean="0">
                <a:latin typeface="+mn-ea"/>
              </a:rPr>
              <a:t>N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阿佛加德罗常数</a:t>
            </a:r>
            <a:r>
              <a:rPr lang="en-US" altLang="zh-CN" sz="2800" dirty="0">
                <a:latin typeface="+mn-ea"/>
              </a:rPr>
              <a:t>(6. 02 x 10</a:t>
            </a:r>
            <a:r>
              <a:rPr lang="en-US" altLang="zh-CN" sz="2800" baseline="30000" dirty="0">
                <a:latin typeface="+mn-ea"/>
              </a:rPr>
              <a:t>23</a:t>
            </a:r>
            <a:r>
              <a:rPr lang="en-US" altLang="zh-CN" sz="2800" dirty="0">
                <a:latin typeface="+mn-ea"/>
              </a:rPr>
              <a:t> )</a:t>
            </a:r>
            <a:r>
              <a:rPr lang="zh-CN" altLang="zh-CN" sz="2800" dirty="0">
                <a:latin typeface="+mn-ea"/>
              </a:rPr>
              <a:t>。根据式（</a:t>
            </a:r>
            <a:r>
              <a:rPr lang="en-US" altLang="zh-CN" sz="2800" dirty="0" smtClean="0">
                <a:latin typeface="+mn-ea"/>
              </a:rPr>
              <a:t>13-4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可求出各种电磁波的能量。</a:t>
            </a:r>
          </a:p>
          <a:p>
            <a:endParaRPr lang="zh-CN" altLang="zh-CN" dirty="0"/>
          </a:p>
          <a:p>
            <a:endParaRPr lang="zh-CN" altLang="zh-CN" dirty="0"/>
          </a:p>
        </p:txBody>
      </p:sp>
      <p:pic>
        <p:nvPicPr>
          <p:cNvPr id="4097" name="Picture 1" descr="C:\Users\dmt\AppData\Roaming\Tencent\Users\280268031\QQ\WinTemp\RichOle\[U7PNBDNX{GS%E~3ZEC]6~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924944"/>
            <a:ext cx="6778144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4193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86301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二、分子运动与电磁辐射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分子</a:t>
            </a:r>
            <a:r>
              <a:rPr lang="zh-CN" altLang="zh-CN" sz="2800" dirty="0">
                <a:latin typeface="+mn-ea"/>
              </a:rPr>
              <a:t>并非静止不动，它和组成它的原子、电子都在不停地运动。在一定的运动状态下，</a:t>
            </a:r>
            <a:r>
              <a:rPr lang="zh-CN" altLang="zh-CN" sz="2800" dirty="0" smtClean="0">
                <a:latin typeface="+mn-ea"/>
              </a:rPr>
              <a:t>具有</a:t>
            </a:r>
            <a:r>
              <a:rPr lang="zh-CN" altLang="zh-CN" sz="2800" dirty="0">
                <a:latin typeface="+mn-ea"/>
              </a:rPr>
              <a:t>一定的能量，这个能量包括电子运动、原子间的振动、分子转动等能量。各种运动状态均</a:t>
            </a:r>
            <a:r>
              <a:rPr lang="zh-CN" altLang="zh-CN" sz="2800" dirty="0" smtClean="0">
                <a:latin typeface="+mn-ea"/>
              </a:rPr>
              <a:t>有一定</a:t>
            </a:r>
            <a:r>
              <a:rPr lang="zh-CN" altLang="zh-CN" sz="2800" dirty="0">
                <a:latin typeface="+mn-ea"/>
              </a:rPr>
              <a:t>能级，有电子能级、振动能级和转动能级。当分子吸收一定能量后就会从低的能级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E</a:t>
            </a:r>
            <a:r>
              <a:rPr lang="en-US" altLang="zh-CN" sz="2800" baseline="-25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跃迁</a:t>
            </a:r>
            <a:r>
              <a:rPr lang="zh-CN" altLang="zh-CN" sz="2800" dirty="0">
                <a:latin typeface="+mn-ea"/>
              </a:rPr>
              <a:t>到较高的能级</a:t>
            </a:r>
            <a:r>
              <a:rPr lang="en-US" altLang="zh-CN" sz="2800" dirty="0">
                <a:latin typeface="+mn-ea"/>
              </a:rPr>
              <a:t>(E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。电磁辐射可提供能量，当辐射能恰好等于分子运动的两个能级之</a:t>
            </a:r>
            <a:r>
              <a:rPr lang="zh-CN" altLang="zh-CN" sz="2800" dirty="0" smtClean="0">
                <a:latin typeface="+mn-ea"/>
              </a:rPr>
              <a:t>差时</a:t>
            </a:r>
            <a:r>
              <a:rPr lang="zh-CN" altLang="en-US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el-GR" altLang="zh-CN" sz="2800" dirty="0" smtClean="0">
                <a:latin typeface="+mn-ea"/>
              </a:rPr>
              <a:t>υ</a:t>
            </a:r>
            <a:r>
              <a:rPr lang="en-US" altLang="zh-CN" sz="2800" dirty="0" smtClean="0">
                <a:latin typeface="+mn-ea"/>
              </a:rPr>
              <a:t>=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E=E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-E</a:t>
            </a:r>
            <a:r>
              <a:rPr lang="en-US" altLang="zh-CN" sz="2800" baseline="-25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，则会发生吸收，产生相应的光谱。因分子运动的能与光子的能过都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 smtClean="0">
                <a:latin typeface="+mn-ea"/>
              </a:rPr>
              <a:t>是</a:t>
            </a:r>
            <a:r>
              <a:rPr lang="zh-CN" altLang="en-US" sz="2800" dirty="0" smtClean="0">
                <a:latin typeface="+mn-ea"/>
              </a:rPr>
              <a:t>量</a:t>
            </a:r>
            <a:r>
              <a:rPr lang="zh-CN" altLang="zh-CN" sz="2800" dirty="0" smtClean="0">
                <a:latin typeface="+mn-ea"/>
              </a:rPr>
              <a:t>子化</a:t>
            </a:r>
            <a:r>
              <a:rPr lang="zh-CN" altLang="zh-CN" sz="2800" dirty="0">
                <a:latin typeface="+mn-ea"/>
              </a:rPr>
              <a:t>的，所以一定运动方式的能级跃迁需要一定频率或波长的电磁辐射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55501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9902" y="1196752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一般</a:t>
            </a:r>
            <a:r>
              <a:rPr lang="zh-CN" altLang="zh-CN" sz="2800" dirty="0">
                <a:latin typeface="+mn-ea"/>
              </a:rPr>
              <a:t>转动能</a:t>
            </a:r>
            <a:r>
              <a:rPr lang="zh-CN" altLang="zh-CN" sz="2800" dirty="0" smtClean="0">
                <a:latin typeface="+mn-ea"/>
              </a:rPr>
              <a:t>级差</a:t>
            </a:r>
            <a:r>
              <a:rPr lang="zh-CN" altLang="zh-CN" sz="2800" dirty="0">
                <a:latin typeface="+mn-ea"/>
              </a:rPr>
              <a:t>较小，需要远红外辐射</a:t>
            </a:r>
            <a:r>
              <a:rPr lang="en-US" altLang="zh-CN" sz="2800" dirty="0">
                <a:latin typeface="+mn-ea"/>
              </a:rPr>
              <a:t>;</a:t>
            </a:r>
            <a:r>
              <a:rPr lang="zh-CN" altLang="zh-CN" sz="2800" dirty="0">
                <a:latin typeface="+mn-ea"/>
              </a:rPr>
              <a:t>振动能级差比转动能级差大，需要的辐射频率也增大，进入中</a:t>
            </a:r>
            <a:r>
              <a:rPr lang="zh-CN" altLang="zh-CN" sz="2800" dirty="0" smtClean="0">
                <a:latin typeface="+mn-ea"/>
              </a:rPr>
              <a:t>红外区</a:t>
            </a:r>
            <a:r>
              <a:rPr lang="zh-CN" altLang="zh-CN" sz="2800" dirty="0">
                <a:latin typeface="+mn-ea"/>
              </a:rPr>
              <a:t>。中红外区电磁波波长（频率）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25</a:t>
            </a:r>
            <a:r>
              <a:rPr lang="el-GR" altLang="zh-CN" sz="2800" dirty="0" smtClean="0">
                <a:latin typeface="+mn-ea"/>
              </a:rPr>
              <a:t>μ</a:t>
            </a:r>
            <a:r>
              <a:rPr lang="en-US" altLang="zh-CN" sz="2800" dirty="0" smtClean="0">
                <a:latin typeface="+mn-ea"/>
              </a:rPr>
              <a:t>m(4</a:t>
            </a:r>
            <a:r>
              <a:rPr lang="en-US" altLang="zh-CN" sz="2800" dirty="0" smtClean="0">
                <a:latin typeface="+mn-ea"/>
              </a:rPr>
              <a:t>OOcm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〜</a:t>
            </a:r>
            <a:r>
              <a:rPr lang="en-US" altLang="zh-CN" sz="28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.5</a:t>
            </a:r>
            <a:r>
              <a:rPr lang="el-GR" altLang="zh-CN" sz="2800" dirty="0">
                <a:latin typeface="+mn-ea"/>
              </a:rPr>
              <a:t>μ</a:t>
            </a:r>
            <a:r>
              <a:rPr lang="en-US" altLang="zh-CN" sz="2800" dirty="0" smtClean="0">
                <a:latin typeface="+mn-ea"/>
              </a:rPr>
              <a:t>m(</a:t>
            </a:r>
            <a:r>
              <a:rPr lang="en-US" altLang="zh-CN" sz="2800" dirty="0" smtClean="0">
                <a:latin typeface="+mn-ea"/>
              </a:rPr>
              <a:t>4</a:t>
            </a:r>
            <a:r>
              <a:rPr lang="en-US" altLang="zh-CN" sz="2800" dirty="0" smtClean="0">
                <a:latin typeface="+mn-ea"/>
              </a:rPr>
              <a:t>OOOcm</a:t>
            </a:r>
            <a:r>
              <a:rPr lang="zh-CN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)。该区域电磁波辐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射的能量范围可由式（</a:t>
            </a:r>
            <a:r>
              <a:rPr lang="en-US" altLang="zh-CN" sz="2800" dirty="0">
                <a:latin typeface="+mn-ea"/>
              </a:rPr>
              <a:t>13-4)</a:t>
            </a:r>
            <a:r>
              <a:rPr lang="zh-CN" altLang="zh-CN" sz="2800" dirty="0">
                <a:latin typeface="+mn-ea"/>
              </a:rPr>
              <a:t>计算得到。这个区域的吸收光谱称为红外光谱</a:t>
            </a:r>
            <a:r>
              <a:rPr lang="en-US" altLang="zh-CN" sz="2800" dirty="0">
                <a:latin typeface="+mn-ea"/>
              </a:rPr>
              <a:t>（Infrared </a:t>
            </a:r>
            <a:r>
              <a:rPr lang="en-US" altLang="zh-CN" sz="2800" dirty="0" smtClean="0">
                <a:latin typeface="+mn-ea"/>
              </a:rPr>
              <a:t>Spectroscopy </a:t>
            </a:r>
            <a:r>
              <a:rPr lang="zh-CN" altLang="zh-CN" sz="2800" dirty="0">
                <a:latin typeface="+mn-ea"/>
              </a:rPr>
              <a:t>， </a:t>
            </a:r>
            <a:r>
              <a:rPr lang="en-US" altLang="zh-CN" sz="2800" dirty="0">
                <a:latin typeface="+mn-ea"/>
              </a:rPr>
              <a:t>IR) </a:t>
            </a:r>
            <a:r>
              <a:rPr lang="zh-CN" altLang="zh-CN" sz="2800" dirty="0">
                <a:latin typeface="+mn-ea"/>
              </a:rPr>
              <a:t>。 电子能级跃迁需要更高的能 </a:t>
            </a:r>
            <a:r>
              <a:rPr lang="zh-CN" altLang="zh-CN" sz="2800" dirty="0" smtClean="0">
                <a:latin typeface="+mn-ea"/>
              </a:rPr>
              <a:t>，相应</a:t>
            </a:r>
            <a:r>
              <a:rPr lang="zh-CN" altLang="zh-CN" sz="2800" dirty="0">
                <a:latin typeface="+mn-ea"/>
              </a:rPr>
              <a:t>的辐射频率更</a:t>
            </a:r>
            <a:r>
              <a:rPr lang="zh-CN" altLang="zh-CN" sz="2800" dirty="0" smtClean="0">
                <a:latin typeface="+mn-ea"/>
              </a:rPr>
              <a:t>大，</a:t>
            </a:r>
            <a:r>
              <a:rPr lang="zh-CN" altLang="zh-CN" sz="2800" dirty="0">
                <a:latin typeface="+mn-ea"/>
              </a:rPr>
              <a:t>波长更</a:t>
            </a:r>
            <a:r>
              <a:rPr lang="zh-CN" altLang="zh-CN" sz="2800" dirty="0" smtClean="0">
                <a:latin typeface="+mn-ea"/>
              </a:rPr>
              <a:t>短，</a:t>
            </a:r>
            <a:r>
              <a:rPr lang="zh-CN" altLang="zh-CN" sz="2800" dirty="0">
                <a:latin typeface="+mn-ea"/>
              </a:rPr>
              <a:t>一般可进入</a:t>
            </a:r>
            <a:r>
              <a:rPr lang="zh-CN" altLang="zh-CN" sz="2800" dirty="0" smtClean="0">
                <a:latin typeface="+mn-ea"/>
              </a:rPr>
              <a:t>可见和</a:t>
            </a:r>
            <a:r>
              <a:rPr lang="zh-CN" altLang="zh-CN" sz="2800" dirty="0">
                <a:latin typeface="+mn-ea"/>
              </a:rPr>
              <a:t>紫外光区。这个区域的吸收光谱叫做紫外光谱</a:t>
            </a:r>
            <a:r>
              <a:rPr lang="en-US" altLang="zh-CN" sz="2800" dirty="0">
                <a:latin typeface="+mn-ea"/>
              </a:rPr>
              <a:t>（Ultraviolet Spectroscopy, UV)。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44387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421</Words>
  <Application>Microsoft Office PowerPoint</Application>
  <PresentationFormat>全屏显示(4:3)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</cp:revision>
  <dcterms:created xsi:type="dcterms:W3CDTF">2018-10-22T00:31:45Z</dcterms:created>
  <dcterms:modified xsi:type="dcterms:W3CDTF">2018-12-06T12:56:28Z</dcterms:modified>
</cp:coreProperties>
</file>