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70" r:id="rId4"/>
    <p:sldId id="271" r:id="rId5"/>
    <p:sldId id="258" r:id="rId6"/>
    <p:sldId id="272" r:id="rId7"/>
    <p:sldId id="259" r:id="rId8"/>
    <p:sldId id="273" r:id="rId9"/>
    <p:sldId id="260" r:id="rId10"/>
    <p:sldId id="261" r:id="rId11"/>
    <p:sldId id="275" r:id="rId12"/>
    <p:sldId id="276" r:id="rId13"/>
    <p:sldId id="262" r:id="rId14"/>
    <p:sldId id="274" r:id="rId15"/>
    <p:sldId id="263" r:id="rId16"/>
    <p:sldId id="277" r:id="rId17"/>
    <p:sldId id="264" r:id="rId18"/>
    <p:sldId id="279" r:id="rId19"/>
    <p:sldId id="265" r:id="rId20"/>
    <p:sldId id="266" r:id="rId21"/>
    <p:sldId id="280" r:id="rId22"/>
    <p:sldId id="281" r:id="rId23"/>
    <p:sldId id="282" r:id="rId24"/>
    <p:sldId id="283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188035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13.6   </a:t>
            </a:r>
            <a:r>
              <a:rPr lang="zh-CN" altLang="zh-CN" sz="2800" dirty="0" smtClean="0">
                <a:latin typeface="+mn-ea"/>
              </a:rPr>
              <a:t>典型</a:t>
            </a:r>
            <a:r>
              <a:rPr lang="zh-CN" altLang="zh-CN" sz="2800" dirty="0">
                <a:latin typeface="+mn-ea"/>
              </a:rPr>
              <a:t>红外谱图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从</a:t>
            </a:r>
            <a:r>
              <a:rPr lang="zh-CN" altLang="zh-CN" sz="2800" dirty="0">
                <a:latin typeface="+mn-ea"/>
              </a:rPr>
              <a:t>表</a:t>
            </a:r>
            <a:r>
              <a:rPr lang="en-US" altLang="zh-CN" sz="2800" dirty="0">
                <a:latin typeface="+mn-ea"/>
              </a:rPr>
              <a:t>13-1</a:t>
            </a:r>
            <a:r>
              <a:rPr lang="zh-CN" altLang="zh-CN" sz="2800" dirty="0">
                <a:latin typeface="+mn-ea"/>
              </a:rPr>
              <a:t>可以看到，具有一个特定官能团的化合物并非只在一个频率处有特定吸收，</a:t>
            </a:r>
            <a:r>
              <a:rPr lang="zh-CN" altLang="zh-CN" sz="2800" dirty="0" smtClean="0">
                <a:latin typeface="+mn-ea"/>
              </a:rPr>
              <a:t>它的</a:t>
            </a:r>
            <a:r>
              <a:rPr lang="zh-CN" altLang="zh-CN" sz="2800" dirty="0">
                <a:latin typeface="+mn-ea"/>
              </a:rPr>
              <a:t>特征吸收可能出现在几处。如烯在</a:t>
            </a:r>
            <a:r>
              <a:rPr lang="en-US" altLang="zh-CN" sz="2800" dirty="0">
                <a:latin typeface="+mn-ea"/>
              </a:rPr>
              <a:t>3 100〜3 </a:t>
            </a:r>
            <a:r>
              <a:rPr lang="en-US" altLang="zh-CN" sz="2800" dirty="0" smtClean="0">
                <a:latin typeface="+mn-ea"/>
              </a:rPr>
              <a:t>OlOcm-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 (C—H</a:t>
            </a:r>
            <a:r>
              <a:rPr lang="zh-CN" altLang="zh-CN" sz="2800" dirty="0">
                <a:latin typeface="+mn-ea"/>
              </a:rPr>
              <a:t>伸缩</a:t>
            </a:r>
            <a:r>
              <a:rPr lang="en-US" altLang="zh-CN" sz="2800" dirty="0">
                <a:latin typeface="+mn-ea"/>
              </a:rPr>
              <a:t>），1 675〜1 </a:t>
            </a:r>
            <a:r>
              <a:rPr lang="en-US" altLang="zh-CN" sz="2800" dirty="0" smtClean="0">
                <a:latin typeface="+mn-ea"/>
              </a:rPr>
              <a:t>640cm-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(C=C</a:t>
            </a:r>
            <a:r>
              <a:rPr lang="zh-CN" altLang="zh-CN" sz="2800" dirty="0">
                <a:latin typeface="+mn-ea"/>
              </a:rPr>
              <a:t>伸缩</a:t>
            </a:r>
            <a:r>
              <a:rPr lang="en-US" altLang="zh-CN" sz="2800" dirty="0">
                <a:latin typeface="+mn-ea"/>
              </a:rPr>
              <a:t>），1 000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675cm-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 ( C—H</a:t>
            </a:r>
            <a:r>
              <a:rPr lang="zh-CN" altLang="zh-CN" sz="2800" dirty="0">
                <a:latin typeface="+mn-ea"/>
              </a:rPr>
              <a:t>面外弯曲）出现三种特征吸收。本节主要目的是通过</a:t>
            </a:r>
            <a:r>
              <a:rPr lang="zh-CN" altLang="zh-CN" sz="2800" dirty="0" smtClean="0">
                <a:latin typeface="+mn-ea"/>
              </a:rPr>
              <a:t>典型</a:t>
            </a:r>
            <a:r>
              <a:rPr lang="zh-CN" altLang="zh-CN" sz="2800" dirty="0">
                <a:latin typeface="+mn-ea"/>
              </a:rPr>
              <a:t>红外谱图分析了解特定官能团在哪些频区有特征吸收（即一个官能团可由几个吸收峰</a:t>
            </a:r>
            <a:r>
              <a:rPr lang="zh-CN" altLang="zh-CN" sz="2800" dirty="0" smtClean="0">
                <a:latin typeface="+mn-ea"/>
              </a:rPr>
              <a:t>表征</a:t>
            </a:r>
            <a:r>
              <a:rPr lang="zh-CN" altLang="zh-CN" sz="2800" dirty="0">
                <a:latin typeface="+mn-ea"/>
              </a:rPr>
              <a:t>），认识与谱图的特征吸收峰相对应的官能团的结构，最终达到解析谱图的目的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73824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859340"/>
            <a:ext cx="81369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en-US" altLang="zh-CN" sz="2800" dirty="0">
                <a:latin typeface="+mn-ea"/>
              </a:rPr>
              <a:t>13-8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en-US" sz="2800" dirty="0" smtClean="0">
                <a:latin typeface="+mn-ea"/>
              </a:rPr>
              <a:t>异</a:t>
            </a:r>
            <a:r>
              <a:rPr lang="zh-CN" altLang="zh-CN" sz="2800" dirty="0" smtClean="0">
                <a:latin typeface="+mn-ea"/>
              </a:rPr>
              <a:t>丙苯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红外</a:t>
            </a:r>
            <a:r>
              <a:rPr lang="zh-CN" altLang="en-US" sz="2800" dirty="0" smtClean="0">
                <a:latin typeface="+mn-ea"/>
              </a:rPr>
              <a:t>谱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zh-CN" altLang="zh-CN" sz="2800" dirty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3050cm</a:t>
            </a:r>
            <a:r>
              <a:rPr lang="en-US" altLang="zh-CN" sz="2800" baseline="30000" dirty="0" smtClean="0">
                <a:latin typeface="+mn-ea"/>
              </a:rPr>
              <a:t>-1</a:t>
            </a:r>
            <a:r>
              <a:rPr lang="en-US" altLang="zh-CN" sz="2800" dirty="0">
                <a:latin typeface="+mn-ea"/>
              </a:rPr>
              <a:t>( 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 smtClean="0">
                <a:latin typeface="+mn-ea"/>
              </a:rPr>
              <a:t>伸缩</a:t>
            </a:r>
            <a:r>
              <a:rPr lang="en-US" altLang="zh-CN" sz="2800" dirty="0">
                <a:latin typeface="+mn-ea"/>
              </a:rPr>
              <a:t>）、</a:t>
            </a:r>
            <a:r>
              <a:rPr lang="en-US" altLang="zh-CN" sz="2800" dirty="0" smtClean="0">
                <a:latin typeface="+mn-ea"/>
              </a:rPr>
              <a:t>1600cm</a:t>
            </a:r>
            <a:r>
              <a:rPr lang="en-US" altLang="zh-CN" sz="2800" baseline="30000" dirty="0" smtClean="0">
                <a:latin typeface="+mn-ea"/>
              </a:rPr>
              <a:t>-1</a:t>
            </a:r>
            <a:r>
              <a:rPr lang="en-US" altLang="zh-CN" sz="2800" dirty="0" smtClean="0">
                <a:latin typeface="+mn-ea"/>
              </a:rPr>
              <a:t>、1500cm</a:t>
            </a:r>
            <a:r>
              <a:rPr lang="en-US" altLang="zh-CN" sz="2800" baseline="30000" dirty="0" smtClean="0">
                <a:latin typeface="+mn-ea"/>
              </a:rPr>
              <a:t>-1</a:t>
            </a:r>
            <a:r>
              <a:rPr lang="en-US" altLang="zh-CN" sz="2800" dirty="0">
                <a:latin typeface="+mn-ea"/>
              </a:rPr>
              <a:t>( </a:t>
            </a:r>
            <a:r>
              <a:rPr lang="en-US" altLang="zh-CN" sz="2800" dirty="0" smtClean="0">
                <a:latin typeface="+mn-ea"/>
              </a:rPr>
              <a:t>C=C</a:t>
            </a:r>
            <a:r>
              <a:rPr lang="zh-CN" altLang="zh-CN" sz="2800" dirty="0" smtClean="0">
                <a:latin typeface="+mn-ea"/>
              </a:rPr>
              <a:t>骨架</a:t>
            </a:r>
            <a:r>
              <a:rPr lang="zh-CN" altLang="zh-CN" sz="2800" dirty="0">
                <a:latin typeface="+mn-ea"/>
              </a:rPr>
              <a:t>振动）的吸收说明芳环的存在，而</a:t>
            </a:r>
            <a:r>
              <a:rPr lang="en-US" altLang="zh-CN" sz="2800" dirty="0" smtClean="0">
                <a:latin typeface="+mn-ea"/>
              </a:rPr>
              <a:t>760cm-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700cm-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en-US" altLang="zh-CN" sz="2800" dirty="0">
                <a:latin typeface="+mn-ea"/>
              </a:rPr>
              <a:t>( C—H</a:t>
            </a:r>
            <a:r>
              <a:rPr lang="zh-CN" altLang="zh-CN" sz="2800" dirty="0">
                <a:latin typeface="+mn-ea"/>
              </a:rPr>
              <a:t>面外弯曲）的吸收表明一</a:t>
            </a:r>
            <a:r>
              <a:rPr lang="zh-CN" altLang="zh-CN" sz="2800" dirty="0" smtClean="0">
                <a:latin typeface="+mn-ea"/>
              </a:rPr>
              <a:t>取代苯</a:t>
            </a:r>
            <a:r>
              <a:rPr lang="zh-CN" altLang="zh-CN" sz="2800" dirty="0">
                <a:latin typeface="+mn-ea"/>
              </a:rPr>
              <a:t>的特征。图中</a:t>
            </a:r>
            <a:r>
              <a:rPr lang="en-US" altLang="zh-CN" sz="2800" dirty="0" smtClean="0">
                <a:latin typeface="+mn-ea"/>
              </a:rPr>
              <a:t>1380cm-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的两重峰为异丙基的特征吸收。比较它的异构体对乙基甲苯</a:t>
            </a:r>
            <a:r>
              <a:rPr lang="zh-CN" altLang="zh-CN" sz="2800" dirty="0" smtClean="0">
                <a:latin typeface="+mn-ea"/>
              </a:rPr>
              <a:t>红外谱</a:t>
            </a:r>
            <a:r>
              <a:rPr lang="zh-CN" altLang="zh-CN" sz="2800" dirty="0">
                <a:latin typeface="+mn-ea"/>
              </a:rPr>
              <a:t>图（图</a:t>
            </a:r>
            <a:r>
              <a:rPr lang="en-US" altLang="zh-CN" sz="2800" dirty="0">
                <a:latin typeface="+mn-ea"/>
              </a:rPr>
              <a:t>13-9),</a:t>
            </a:r>
            <a:r>
              <a:rPr lang="zh-CN" altLang="zh-CN" sz="2800" dirty="0">
                <a:latin typeface="+mn-ea"/>
              </a:rPr>
              <a:t>在</a:t>
            </a:r>
            <a:r>
              <a:rPr lang="zh-CN" altLang="zh-CN" sz="2800" dirty="0" smtClean="0">
                <a:latin typeface="+mn-ea"/>
              </a:rPr>
              <a:t>指纹</a:t>
            </a:r>
            <a:r>
              <a:rPr lang="en-US" altLang="zh-CN" sz="2800" dirty="0" smtClean="0">
                <a:latin typeface="+mn-ea"/>
              </a:rPr>
              <a:t>8</a:t>
            </a:r>
            <a:r>
              <a:rPr lang="en-US" altLang="zh-CN" sz="2800" dirty="0" smtClean="0">
                <a:latin typeface="+mn-ea"/>
              </a:rPr>
              <a:t>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打</a:t>
            </a:r>
            <a:r>
              <a:rPr lang="zh-CN" altLang="en-US" sz="2800" dirty="0" smtClean="0">
                <a:latin typeface="+mn-ea"/>
              </a:rPr>
              <a:t>一</a:t>
            </a:r>
            <a:r>
              <a:rPr lang="zh-CN" altLang="zh-CN" sz="2800" dirty="0" smtClean="0">
                <a:latin typeface="+mn-ea"/>
              </a:rPr>
              <a:t>强</a:t>
            </a:r>
            <a:r>
              <a:rPr lang="zh-CN" altLang="zh-CN" sz="2800" dirty="0">
                <a:latin typeface="+mn-ea"/>
              </a:rPr>
              <a:t>吸收峰，这是对二取代苯的特怔。</a:t>
            </a:r>
          </a:p>
        </p:txBody>
      </p:sp>
    </p:spTree>
    <p:extLst>
      <p:ext uri="{BB962C8B-B14F-4D97-AF65-F5344CB8AC3E}">
        <p14:creationId xmlns:p14="http://schemas.microsoft.com/office/powerpoint/2010/main" val="1811808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2Y7CU52J4J5S[7`[NA]CRD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710645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134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dmt\AppData\Roaming\Tencent\Users\280268031\QQ\WinTemp\RichOle\93AF)Z7983`2K}`4D[KR[L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980728"/>
            <a:ext cx="8587901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016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8680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三、	醇、酚、醚</a:t>
            </a:r>
          </a:p>
          <a:p>
            <a:pPr lvl="0"/>
            <a:r>
              <a:rPr lang="zh-CN" altLang="en-US" sz="2800" dirty="0" smtClean="0">
                <a:latin typeface="+mn-ea"/>
              </a:rPr>
              <a:t>    </a:t>
            </a:r>
            <a:r>
              <a:rPr lang="en-US" altLang="zh-CN" sz="2800" dirty="0" smtClean="0">
                <a:latin typeface="+mn-ea"/>
              </a:rPr>
              <a:t>1.</a:t>
            </a:r>
            <a:r>
              <a:rPr lang="zh-CN" altLang="zh-CN" sz="2800" dirty="0" smtClean="0">
                <a:latin typeface="+mn-ea"/>
              </a:rPr>
              <a:t>醇和</a:t>
            </a:r>
            <a:r>
              <a:rPr lang="zh-CN" altLang="en-US" sz="2800" dirty="0" smtClean="0">
                <a:latin typeface="+mn-ea"/>
              </a:rPr>
              <a:t>酚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醇和</a:t>
            </a:r>
            <a:r>
              <a:rPr lang="zh-CN" altLang="zh-CN" sz="2800" dirty="0">
                <a:latin typeface="+mn-ea"/>
              </a:rPr>
              <a:t>酚上要特征吸收</a:t>
            </a:r>
            <a:r>
              <a:rPr lang="zh-CN" altLang="zh-CN" sz="2800" dirty="0" smtClean="0">
                <a:latin typeface="+mn-ea"/>
              </a:rPr>
              <a:t>是</a:t>
            </a:r>
            <a:r>
              <a:rPr lang="en-US" altLang="zh-CN" sz="2800" dirty="0" smtClean="0">
                <a:latin typeface="+mn-ea"/>
              </a:rPr>
              <a:t>O-</a:t>
            </a:r>
            <a:r>
              <a:rPr lang="en-US" altLang="zh-CN" sz="2800" dirty="0">
                <a:latin typeface="+mn-ea"/>
              </a:rPr>
              <a:t>H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C-0</a:t>
            </a:r>
            <a:r>
              <a:rPr lang="zh-CN" altLang="zh-CN" sz="2800" dirty="0">
                <a:latin typeface="+mn-ea"/>
              </a:rPr>
              <a:t>的仲缩振动吸收。</a:t>
            </a:r>
            <a:r>
              <a:rPr lang="zh-CN" altLang="zh-CN" sz="2800" dirty="0" smtClean="0">
                <a:latin typeface="+mn-ea"/>
              </a:rPr>
              <a:t>自由</a:t>
            </a:r>
            <a:r>
              <a:rPr lang="zh-CN" altLang="zh-CN" sz="2800" dirty="0" smtClean="0"/>
              <a:t>羰基</a:t>
            </a:r>
            <a:r>
              <a:rPr lang="zh-CN" altLang="zh-CN" sz="2800" dirty="0" smtClean="0">
                <a:latin typeface="+mn-ea"/>
              </a:rPr>
              <a:t>时</a:t>
            </a:r>
            <a:r>
              <a:rPr lang="en-US" altLang="zh-CN" sz="2800" dirty="0" smtClean="0">
                <a:latin typeface="+mn-ea"/>
              </a:rPr>
              <a:t>O-H</a:t>
            </a:r>
            <a:r>
              <a:rPr lang="zh-CN" altLang="zh-CN" sz="2800" dirty="0">
                <a:latin typeface="+mn-ea"/>
              </a:rPr>
              <a:t>仲缩</a:t>
            </a:r>
            <a:r>
              <a:rPr lang="zh-CN" altLang="zh-CN" sz="2800" dirty="0" smtClean="0">
                <a:latin typeface="+mn-ea"/>
              </a:rPr>
              <a:t>振动</a:t>
            </a:r>
            <a:r>
              <a:rPr lang="en-US" altLang="zh-CN" sz="2800" dirty="0" smtClean="0">
                <a:latin typeface="+mn-ea"/>
              </a:rPr>
              <a:t>3650 </a:t>
            </a:r>
            <a:r>
              <a:rPr lang="en-US" altLang="zh-CN" sz="2800" dirty="0">
                <a:latin typeface="+mn-ea"/>
              </a:rPr>
              <a:t>~</a:t>
            </a:r>
            <a:r>
              <a:rPr lang="en-US" altLang="zh-CN" sz="2800" dirty="0" smtClean="0">
                <a:latin typeface="+mn-ea"/>
              </a:rPr>
              <a:t>36OOcm-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有尖锐的吸收峰。但醇和酚往往形成分子间氢键，削弱</a:t>
            </a:r>
            <a:r>
              <a:rPr lang="en-US" altLang="zh-CN" sz="2800" dirty="0" smtClean="0">
                <a:latin typeface="+mn-ea"/>
              </a:rPr>
              <a:t>0-H</a:t>
            </a:r>
            <a:r>
              <a:rPr lang="zh-CN" altLang="zh-CN" sz="2800" dirty="0">
                <a:latin typeface="+mn-ea"/>
              </a:rPr>
              <a:t>键强度而使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zh-CN" altLang="zh-CN" sz="2800" dirty="0">
                <a:latin typeface="+mn-ea"/>
              </a:rPr>
              <a:t>频率降低。随样品浓度的变化，氢键形成的可能性不同，吸收频率发生移动的程度不同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en-US" sz="2800" dirty="0">
                <a:latin typeface="+mn-ea"/>
              </a:rPr>
              <a:t>所</a:t>
            </a:r>
            <a:r>
              <a:rPr lang="zh-CN" altLang="zh-CN" sz="2800" dirty="0" smtClean="0">
                <a:latin typeface="+mn-ea"/>
              </a:rPr>
              <a:t>以</a:t>
            </a:r>
            <a:r>
              <a:rPr lang="zh-CN" altLang="zh-CN" sz="2800" dirty="0">
                <a:latin typeface="+mn-ea"/>
              </a:rPr>
              <a:t>形成分子间</a:t>
            </a:r>
            <a:r>
              <a:rPr lang="zh-CN" altLang="zh-CN" sz="2800" dirty="0" smtClean="0">
                <a:latin typeface="+mn-ea"/>
              </a:rPr>
              <a:t>氢键</a:t>
            </a:r>
            <a:r>
              <a:rPr lang="zh-CN" altLang="en-US" sz="2800" dirty="0" smtClean="0">
                <a:latin typeface="+mn-ea"/>
              </a:rPr>
              <a:t>的</a:t>
            </a:r>
            <a:r>
              <a:rPr lang="en-US" altLang="zh-CN" sz="2800" dirty="0" smtClean="0">
                <a:latin typeface="+mn-ea"/>
              </a:rPr>
              <a:t>O-H</a:t>
            </a:r>
            <a:r>
              <a:rPr lang="zh-CN" altLang="zh-CN" sz="2800" dirty="0" smtClean="0">
                <a:latin typeface="+mn-ea"/>
              </a:rPr>
              <a:t>伸缩振动</a:t>
            </a:r>
            <a:r>
              <a:rPr lang="zh-CN" altLang="zh-CN" sz="2800" dirty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3500 </a:t>
            </a:r>
            <a:r>
              <a:rPr lang="en-US" altLang="zh-CN" sz="2800" dirty="0">
                <a:latin typeface="+mn-ea"/>
              </a:rPr>
              <a:t>~</a:t>
            </a:r>
            <a:r>
              <a:rPr lang="en-US" altLang="zh-CN" sz="2800" dirty="0" smtClean="0">
                <a:latin typeface="+mn-ea"/>
              </a:rPr>
              <a:t>3200cm-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会出现一个宽的吸收</a:t>
            </a:r>
            <a:r>
              <a:rPr lang="zh-CN" altLang="zh-CN" sz="2800" dirty="0" smtClean="0">
                <a:latin typeface="+mn-ea"/>
              </a:rPr>
              <a:t>峰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en-US" altLang="zh-CN" sz="2800" dirty="0" smtClean="0">
                <a:latin typeface="+mn-ea"/>
              </a:rPr>
              <a:t>C-O</a:t>
            </a:r>
            <a:r>
              <a:rPr lang="zh-CN" altLang="zh-CN" sz="2800" dirty="0" smtClean="0">
                <a:latin typeface="+mn-ea"/>
              </a:rPr>
              <a:t>伸缩振动</a:t>
            </a:r>
            <a:r>
              <a:rPr lang="zh-CN" altLang="zh-CN" sz="2800" dirty="0">
                <a:latin typeface="+mn-ea"/>
              </a:rPr>
              <a:t>在</a:t>
            </a:r>
            <a:r>
              <a:rPr lang="en-US" altLang="zh-CN" sz="2800" dirty="0">
                <a:latin typeface="+mn-ea"/>
              </a:rPr>
              <a:t>1 </a:t>
            </a:r>
            <a:r>
              <a:rPr lang="en-US" altLang="zh-CN" sz="2800" dirty="0" smtClean="0">
                <a:latin typeface="+mn-ea"/>
              </a:rPr>
              <a:t>300~ 1OOOcm-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en-US" sz="2800" dirty="0" smtClean="0">
                <a:latin typeface="+mn-ea"/>
              </a:rPr>
              <a:t>区</a:t>
            </a:r>
            <a:r>
              <a:rPr lang="zh-CN" altLang="zh-CN" sz="2800" dirty="0" smtClean="0">
                <a:latin typeface="+mn-ea"/>
              </a:rPr>
              <a:t>域</a:t>
            </a:r>
            <a:r>
              <a:rPr lang="zh-CN" altLang="en-US" sz="2800" dirty="0" smtClean="0">
                <a:latin typeface="+mn-ea"/>
              </a:rPr>
              <a:t>。对于酚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除了上述两个特征吸收以外，应有芳环的特怔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zh-CN" altLang="zh-CN" sz="2800" dirty="0">
                <a:latin typeface="+mn-ea"/>
              </a:rPr>
              <a:t>图</a:t>
            </a:r>
            <a:r>
              <a:rPr lang="en-US" altLang="zh-CN" sz="2800" dirty="0">
                <a:latin typeface="+mn-ea"/>
              </a:rPr>
              <a:t>13-10</a:t>
            </a:r>
            <a:r>
              <a:rPr lang="zh-CN" altLang="zh-CN" sz="2800" dirty="0">
                <a:latin typeface="+mn-ea"/>
              </a:rPr>
              <a:t>中</a:t>
            </a:r>
            <a:r>
              <a:rPr lang="en-US" altLang="zh-CN" sz="2800" dirty="0">
                <a:latin typeface="+mn-ea"/>
              </a:rPr>
              <a:t>，~</a:t>
            </a:r>
            <a:r>
              <a:rPr lang="en-US" altLang="zh-CN" sz="2800" dirty="0" smtClean="0">
                <a:latin typeface="+mn-ea"/>
              </a:rPr>
              <a:t>3340cm-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的宽峰为</a:t>
            </a:r>
            <a:r>
              <a:rPr lang="en-US" altLang="zh-CN" sz="2800" dirty="0">
                <a:latin typeface="+mn-ea"/>
              </a:rPr>
              <a:t>2-</a:t>
            </a:r>
            <a:r>
              <a:rPr lang="zh-CN" altLang="zh-CN" sz="2800" dirty="0" smtClean="0">
                <a:latin typeface="+mn-ea"/>
              </a:rPr>
              <a:t>丁醇</a:t>
            </a:r>
            <a:r>
              <a:rPr lang="en-US" altLang="zh-CN" sz="2800" dirty="0" smtClean="0">
                <a:latin typeface="+mn-ea"/>
              </a:rPr>
              <a:t>O-H</a:t>
            </a:r>
            <a:r>
              <a:rPr lang="zh-CN" altLang="zh-CN" sz="2800" dirty="0" smtClean="0">
                <a:latin typeface="+mn-ea"/>
              </a:rPr>
              <a:t>伸缩振动</a:t>
            </a:r>
            <a:r>
              <a:rPr lang="zh-CN" altLang="zh-CN" sz="2800" dirty="0">
                <a:latin typeface="+mn-ea"/>
              </a:rPr>
              <a:t>吸收，</a:t>
            </a:r>
            <a:r>
              <a:rPr lang="en-US" altLang="zh-CN" sz="2800" dirty="0" smtClean="0">
                <a:latin typeface="+mn-ea"/>
              </a:rPr>
              <a:t>11OOcm-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C-O</a:t>
            </a:r>
            <a:r>
              <a:rPr lang="zh-CN" altLang="zh-CN" sz="2800" dirty="0" smtClean="0">
                <a:latin typeface="+mn-ea"/>
              </a:rPr>
              <a:t>伸缩振动吸收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3913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4FQGDJQJL%YK1L)K69@(EA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10" y="1052736"/>
            <a:ext cx="832505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406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6487"/>
            <a:ext cx="8136904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latin typeface="+mn-ea"/>
              </a:rPr>
              <a:t>    2.</a:t>
            </a:r>
            <a:r>
              <a:rPr lang="zh-CN" altLang="en-US" sz="2800" dirty="0">
                <a:latin typeface="+mn-ea"/>
              </a:rPr>
              <a:t>醚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醚</a:t>
            </a:r>
            <a:r>
              <a:rPr lang="zh-CN" altLang="zh-CN" sz="2800" dirty="0">
                <a:latin typeface="+mn-ea"/>
              </a:rPr>
              <a:t>的特征吸收只有</a:t>
            </a:r>
            <a:r>
              <a:rPr lang="zh-CN" altLang="zh-CN" sz="2800" dirty="0" smtClean="0">
                <a:latin typeface="+mn-ea"/>
              </a:rPr>
              <a:t>1300 </a:t>
            </a:r>
            <a:r>
              <a:rPr lang="zh-CN" altLang="zh-CN" sz="2800" dirty="0">
                <a:latin typeface="+mn-ea"/>
              </a:rPr>
              <a:t>~ </a:t>
            </a:r>
            <a:r>
              <a:rPr lang="zh-CN" altLang="zh-CN" sz="2800" dirty="0" smtClean="0">
                <a:latin typeface="+mn-ea"/>
              </a:rPr>
              <a:t>1OOOc</a:t>
            </a:r>
            <a:r>
              <a:rPr lang="en-US" altLang="zh-CN" sz="2800" dirty="0" smtClean="0">
                <a:latin typeface="+mn-ea"/>
              </a:rPr>
              <a:t>m-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C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 smtClean="0">
                <a:latin typeface="+mn-ea"/>
              </a:rPr>
              <a:t>0</a:t>
            </a:r>
            <a:r>
              <a:rPr lang="zh-CN" altLang="zh-CN" sz="2800" dirty="0">
                <a:latin typeface="+mn-ea"/>
              </a:rPr>
              <a:t>伸缩振动吸收，它不具有</a:t>
            </a:r>
            <a:r>
              <a:rPr lang="zh-CN" altLang="zh-CN" sz="2800" dirty="0" smtClean="0">
                <a:latin typeface="+mn-ea"/>
              </a:rPr>
              <a:t>0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 smtClean="0">
                <a:latin typeface="+mn-ea"/>
              </a:rPr>
              <a:t>H</a:t>
            </a:r>
            <a:r>
              <a:rPr lang="zh-CN" altLang="zh-CN" sz="2800" dirty="0">
                <a:latin typeface="+mn-ea"/>
              </a:rPr>
              <a:t>伸缩振动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zh-CN" altLang="zh-CN" sz="2800" dirty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这</a:t>
            </a:r>
            <a:r>
              <a:rPr lang="zh-CN" altLang="en-US" sz="2800" dirty="0" smtClean="0">
                <a:latin typeface="+mn-ea"/>
              </a:rPr>
              <a:t>是</a:t>
            </a:r>
            <a:r>
              <a:rPr lang="zh-CN" altLang="zh-CN" sz="2800" dirty="0" smtClean="0">
                <a:latin typeface="+mn-ea"/>
              </a:rPr>
              <a:t>它</a:t>
            </a:r>
            <a:r>
              <a:rPr lang="zh-CN" altLang="zh-CN" sz="2800" dirty="0">
                <a:latin typeface="+mn-ea"/>
              </a:rPr>
              <a:t>与醇、酚的</a:t>
            </a:r>
            <a:r>
              <a:rPr lang="zh-CN" altLang="zh-CN" sz="2800" dirty="0" smtClean="0">
                <a:latin typeface="+mn-ea"/>
              </a:rPr>
              <a:t>主要</a:t>
            </a:r>
            <a:r>
              <a:rPr lang="zh-CN" altLang="en-US" sz="2800" dirty="0" smtClean="0">
                <a:latin typeface="+mn-ea"/>
              </a:rPr>
              <a:t>区</a:t>
            </a:r>
            <a:r>
              <a:rPr lang="zh-CN" altLang="zh-CN" sz="2800" dirty="0" smtClean="0">
                <a:latin typeface="+mn-ea"/>
              </a:rPr>
              <a:t>别</a:t>
            </a:r>
            <a:r>
              <a:rPr lang="zh-CN" altLang="en-US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一般</a:t>
            </a:r>
            <a:r>
              <a:rPr lang="zh-CN" altLang="zh-CN" sz="2800" dirty="0">
                <a:latin typeface="+mn-ea"/>
              </a:rPr>
              <a:t>脂肪醚在</a:t>
            </a:r>
            <a:r>
              <a:rPr lang="zh-CN" altLang="zh-CN" sz="2800" dirty="0" smtClean="0">
                <a:latin typeface="+mn-ea"/>
              </a:rPr>
              <a:t>1150 ~ 1</a:t>
            </a:r>
            <a:r>
              <a:rPr lang="en-US" altLang="zh-CN" sz="2800" dirty="0" smtClean="0">
                <a:latin typeface="+mn-ea"/>
              </a:rPr>
              <a:t>06</a:t>
            </a:r>
            <a:r>
              <a:rPr lang="zh-CN" altLang="zh-CN" sz="2800" dirty="0" smtClean="0">
                <a:latin typeface="+mn-ea"/>
              </a:rPr>
              <a:t>Ocm 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有一强的吸收峰，而芳香</a:t>
            </a:r>
            <a:r>
              <a:rPr lang="zh-CN" altLang="zh-CN" sz="2800" dirty="0" smtClean="0">
                <a:latin typeface="+mn-ea"/>
              </a:rPr>
              <a:t>醚类</a:t>
            </a:r>
            <a:r>
              <a:rPr lang="zh-CN" altLang="zh-CN" sz="2800" dirty="0">
                <a:latin typeface="+mn-ea"/>
              </a:rPr>
              <a:t>在该区有两个</a:t>
            </a:r>
            <a:r>
              <a:rPr lang="zh-CN" altLang="zh-CN" sz="2800" dirty="0" smtClean="0">
                <a:latin typeface="+mn-ea"/>
              </a:rPr>
              <a:t>C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 smtClean="0">
                <a:latin typeface="+mn-ea"/>
              </a:rPr>
              <a:t>0</a:t>
            </a:r>
            <a:r>
              <a:rPr lang="zh-CN" altLang="zh-CN" sz="2800" dirty="0">
                <a:latin typeface="+mn-ea"/>
              </a:rPr>
              <a:t>伸缩振动吸收,</a:t>
            </a:r>
            <a:r>
              <a:rPr lang="zh-CN" altLang="zh-CN" sz="2800" dirty="0" smtClean="0">
                <a:latin typeface="+mn-ea"/>
              </a:rPr>
              <a:t>1270 </a:t>
            </a:r>
            <a:r>
              <a:rPr lang="zh-CN" altLang="zh-CN" sz="2800" dirty="0">
                <a:latin typeface="+mn-ea"/>
              </a:rPr>
              <a:t>~</a:t>
            </a:r>
            <a:r>
              <a:rPr lang="zh-CN" altLang="zh-CN" sz="2800" dirty="0" smtClean="0">
                <a:latin typeface="+mn-ea"/>
              </a:rPr>
              <a:t>1230cm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 </a:t>
            </a:r>
            <a:r>
              <a:rPr lang="zh-CN" altLang="zh-CN" sz="2800" dirty="0">
                <a:latin typeface="+mn-ea"/>
              </a:rPr>
              <a:t>( </a:t>
            </a:r>
            <a:r>
              <a:rPr lang="zh-CN" altLang="zh-CN" sz="2800" dirty="0" smtClean="0">
                <a:latin typeface="+mn-ea"/>
              </a:rPr>
              <a:t>Ar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 smtClean="0">
                <a:latin typeface="+mn-ea"/>
              </a:rPr>
              <a:t>0</a:t>
            </a:r>
            <a:r>
              <a:rPr lang="zh-CN" altLang="zh-CN" sz="2800" dirty="0">
                <a:latin typeface="+mn-ea"/>
              </a:rPr>
              <a:t>伸缩）和</a:t>
            </a:r>
            <a:r>
              <a:rPr lang="zh-CN" altLang="zh-CN" sz="2800" dirty="0" smtClean="0">
                <a:latin typeface="+mn-ea"/>
              </a:rPr>
              <a:t>1050 </a:t>
            </a:r>
            <a:r>
              <a:rPr lang="zh-CN" altLang="zh-CN" sz="2800" dirty="0">
                <a:latin typeface="+mn-ea"/>
              </a:rPr>
              <a:t>~ </a:t>
            </a:r>
            <a:r>
              <a:rPr lang="zh-CN" altLang="zh-CN" sz="2800" dirty="0" smtClean="0">
                <a:latin typeface="+mn-ea"/>
              </a:rPr>
              <a:t>1000cm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(R -</a:t>
            </a:r>
            <a:r>
              <a:rPr lang="en-US" altLang="zh-CN" sz="2800" dirty="0">
                <a:latin typeface="+mn-ea"/>
              </a:rPr>
              <a:t>O</a:t>
            </a:r>
            <a:r>
              <a:rPr lang="zh-CN" altLang="zh-CN" sz="2800" dirty="0" smtClean="0">
                <a:latin typeface="+mn-ea"/>
              </a:rPr>
              <a:t>伸缩</a:t>
            </a:r>
            <a:r>
              <a:rPr lang="zh-CN" altLang="zh-CN" sz="2800" dirty="0">
                <a:latin typeface="+mn-ea"/>
              </a:rPr>
              <a:t>）（</a:t>
            </a:r>
            <a:r>
              <a:rPr lang="zh-CN" altLang="zh-CN" sz="2800" dirty="0" smtClean="0">
                <a:latin typeface="+mn-ea"/>
              </a:rPr>
              <a:t>有</a:t>
            </a:r>
            <a:r>
              <a:rPr lang="zh-CN" altLang="en-US" sz="2800" dirty="0" smtClean="0">
                <a:latin typeface="+mn-ea"/>
              </a:rPr>
              <a:t>些书把前者</a:t>
            </a:r>
            <a:r>
              <a:rPr lang="zh-CN" altLang="zh-CN" sz="2800" dirty="0" smtClean="0">
                <a:latin typeface="+mn-ea"/>
              </a:rPr>
              <a:t>称做</a:t>
            </a:r>
            <a:r>
              <a:rPr lang="en-US" altLang="zh-CN" sz="2800" dirty="0" smtClean="0">
                <a:latin typeface="+mn-ea"/>
              </a:rPr>
              <a:t>C-O-C</a:t>
            </a:r>
            <a:r>
              <a:rPr lang="zh-CN" altLang="zh-CN" sz="2800" dirty="0" smtClean="0">
                <a:latin typeface="+mn-ea"/>
              </a:rPr>
              <a:t>反对</a:t>
            </a:r>
            <a:r>
              <a:rPr lang="zh-CN" altLang="en-US" sz="2800" dirty="0" smtClean="0">
                <a:latin typeface="+mn-ea"/>
              </a:rPr>
              <a:t>称伸</a:t>
            </a:r>
            <a:r>
              <a:rPr lang="zh-CN" altLang="zh-CN" sz="2800" dirty="0" smtClean="0">
                <a:latin typeface="+mn-ea"/>
              </a:rPr>
              <a:t>缩，</a:t>
            </a:r>
            <a:r>
              <a:rPr lang="zh-CN" altLang="en-US" sz="2800" dirty="0" smtClean="0">
                <a:latin typeface="+mn-ea"/>
              </a:rPr>
              <a:t>后者</a:t>
            </a:r>
            <a:r>
              <a:rPr lang="zh-CN" altLang="zh-CN" sz="2800" dirty="0" smtClean="0">
                <a:latin typeface="+mn-ea"/>
              </a:rPr>
              <a:t>称做</a:t>
            </a:r>
            <a:r>
              <a:rPr lang="zh-CN" altLang="zh-CN" sz="2800" dirty="0">
                <a:latin typeface="+mn-ea"/>
              </a:rPr>
              <a:t>对称伸缩）,，图</a:t>
            </a:r>
            <a:r>
              <a:rPr lang="en-US" altLang="zh-CN" sz="2800" dirty="0">
                <a:latin typeface="+mn-ea"/>
              </a:rPr>
              <a:t>13-11</a:t>
            </a:r>
            <a:r>
              <a:rPr lang="zh-CN" altLang="zh-CN" sz="2800" dirty="0">
                <a:latin typeface="+mn-ea"/>
              </a:rPr>
              <a:t>为邻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甲基苯甲醚的红外谱图。在</a:t>
            </a:r>
            <a:r>
              <a:rPr lang="en-US" altLang="zh-CN" sz="2800" dirty="0" smtClean="0">
                <a:latin typeface="+mn-ea"/>
              </a:rPr>
              <a:t>1350cm-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1050cm-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出现两个强的吸收峰即为</a:t>
            </a:r>
            <a:r>
              <a:rPr lang="en-US" altLang="zh-CN" sz="2800" dirty="0" smtClean="0">
                <a:latin typeface="+mn-ea"/>
              </a:rPr>
              <a:t>C-0</a:t>
            </a:r>
            <a:r>
              <a:rPr lang="zh-CN" altLang="zh-CN" sz="2800" dirty="0" smtClean="0">
                <a:latin typeface="+mn-ea"/>
              </a:rPr>
              <a:t>伸缩振动</a:t>
            </a:r>
            <a:r>
              <a:rPr lang="zh-CN" altLang="zh-CN" sz="2800" dirty="0">
                <a:latin typeface="+mn-ea"/>
              </a:rPr>
              <a:t>吸收。</a:t>
            </a:r>
            <a:r>
              <a:rPr lang="zh-CN" altLang="zh-CN" sz="2800" dirty="0" smtClean="0">
                <a:latin typeface="+mn-ea"/>
              </a:rPr>
              <a:t>当然</a:t>
            </a:r>
            <a:r>
              <a:rPr lang="zh-CN" altLang="en-US" sz="2800" dirty="0" smtClean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3 000cm-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以上</a:t>
            </a:r>
            <a:r>
              <a:rPr lang="zh-CN" altLang="zh-CN" sz="2800" dirty="0">
                <a:latin typeface="+mn-ea"/>
              </a:rPr>
              <a:t>的吸收</a:t>
            </a:r>
            <a:r>
              <a:rPr lang="zh-CN" altLang="zh-CN" sz="2800" dirty="0" smtClean="0">
                <a:latin typeface="+mn-ea"/>
              </a:rPr>
              <a:t>峰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1600c</a:t>
            </a:r>
            <a:r>
              <a:rPr lang="en-US" altLang="zh-CN" sz="2800" dirty="0" smtClean="0">
                <a:latin typeface="+mn-ea"/>
              </a:rPr>
              <a:t>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15</a:t>
            </a:r>
            <a:r>
              <a:rPr lang="en-US" altLang="zh-CN" sz="2800" dirty="0" smtClean="0">
                <a:latin typeface="+mn-ea"/>
              </a:rPr>
              <a:t>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zh-CN" altLang="en-US" sz="2800" dirty="0" smtClean="0">
                <a:latin typeface="+mn-ea"/>
              </a:rPr>
              <a:t>表示</a:t>
            </a:r>
            <a:r>
              <a:rPr lang="zh-CN" altLang="en-US" sz="2800" dirty="0">
                <a:latin typeface="+mn-ea"/>
              </a:rPr>
              <a:t>芳</a:t>
            </a:r>
            <a:r>
              <a:rPr lang="zh-CN" altLang="zh-CN" sz="2800" dirty="0" smtClean="0">
                <a:latin typeface="+mn-ea"/>
              </a:rPr>
              <a:t>环的</a:t>
            </a:r>
            <a:r>
              <a:rPr lang="zh-CN" altLang="en-US" sz="2800" dirty="0" smtClean="0">
                <a:latin typeface="+mn-ea"/>
              </a:rPr>
              <a:t>存在，</a:t>
            </a:r>
            <a:r>
              <a:rPr lang="en-US" altLang="zh-CN" sz="2800" dirty="0" smtClean="0">
                <a:latin typeface="+mn-ea"/>
              </a:rPr>
              <a:t>750cm-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强的吸收峰表明是邻二取代芳香化合物。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2330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M%@BQ2~MQ0{KI0LE{Z80BD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052736"/>
            <a:ext cx="846303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7530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340768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四、羰基化合物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羰基的</a:t>
            </a:r>
            <a:r>
              <a:rPr lang="zh-CN" altLang="zh-CN" sz="2800" dirty="0" smtClean="0">
                <a:latin typeface="+mn-ea"/>
              </a:rPr>
              <a:t>伸缩振动吸收是红外光谱中最强和最有特征的吸收,它几乎独占了</a:t>
            </a:r>
            <a:r>
              <a:rPr lang="en-US" altLang="zh-CN" sz="2800" dirty="0" smtClean="0">
                <a:latin typeface="+mn-ea"/>
              </a:rPr>
              <a:t>1800~1650cm-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频区，很少与其他峰重叠，所以非常容易辨认。含有羰基的化合物主要是醛、酮</a:t>
            </a:r>
            <a:r>
              <a:rPr lang="zh-CN" altLang="zh-CN" sz="2800" dirty="0" smtClean="0">
                <a:latin typeface="+mn-ea"/>
              </a:rPr>
              <a:t>、羰酸</a:t>
            </a:r>
            <a:r>
              <a:rPr lang="zh-CN" altLang="zh-CN" sz="2800" dirty="0" smtClean="0">
                <a:latin typeface="+mn-ea"/>
              </a:rPr>
              <a:t>及其衍生物，它们的</a:t>
            </a:r>
            <a:r>
              <a:rPr lang="en-US" altLang="zh-CN" sz="2800" dirty="0" smtClean="0">
                <a:latin typeface="+mn-ea"/>
              </a:rPr>
              <a:t>C=0</a:t>
            </a:r>
            <a:r>
              <a:rPr lang="zh-CN" altLang="zh-CN" sz="2800" dirty="0" smtClean="0">
                <a:latin typeface="+mn-ea"/>
              </a:rPr>
              <a:t>伸缩振动吸收在此区域有些差别，表</a:t>
            </a:r>
            <a:r>
              <a:rPr lang="en-US" altLang="zh-CN" sz="2800" dirty="0" smtClean="0">
                <a:latin typeface="+mn-ea"/>
              </a:rPr>
              <a:t>13-1</a:t>
            </a:r>
            <a:r>
              <a:rPr lang="zh-CN" altLang="zh-CN" sz="2800" dirty="0" smtClean="0">
                <a:latin typeface="+mn-ea"/>
              </a:rPr>
              <a:t>列出了它们的相关数据。在此我们只讨论醛、酮的特征吸收，其他化合物的红外光谱性质将在后面的相应章节中讨论。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5902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836712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1.</a:t>
            </a:r>
            <a:r>
              <a:rPr lang="zh-CN" altLang="zh-CN" sz="2800" dirty="0" smtClean="0">
                <a:latin typeface="+mn-ea"/>
              </a:rPr>
              <a:t>酮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脂肪</a:t>
            </a:r>
            <a:r>
              <a:rPr lang="zh-CN" altLang="zh-CN" sz="2800" dirty="0">
                <a:latin typeface="+mn-ea"/>
              </a:rPr>
              <a:t>酮约在</a:t>
            </a:r>
            <a:r>
              <a:rPr lang="en-US" altLang="zh-CN" sz="2800" dirty="0" smtClean="0">
                <a:latin typeface="+mn-ea"/>
              </a:rPr>
              <a:t>1715cm-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有强的</a:t>
            </a:r>
            <a:r>
              <a:rPr lang="en-US" altLang="zh-CN" sz="2800" dirty="0">
                <a:latin typeface="+mn-ea"/>
              </a:rPr>
              <a:t>C=0</a:t>
            </a:r>
            <a:r>
              <a:rPr lang="zh-CN" altLang="zh-CN" sz="2800" dirty="0">
                <a:latin typeface="+mn-ea"/>
              </a:rPr>
              <a:t>伸缩振动吸收。如果羰基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zh-CN" altLang="en-US" sz="2800" dirty="0" smtClean="0">
                <a:latin typeface="+mn-ea"/>
              </a:rPr>
              <a:t>烯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zh-CN" sz="2800" dirty="0">
                <a:latin typeface="+mn-ea"/>
              </a:rPr>
              <a:t>或芳环共轭会使</a:t>
            </a:r>
            <a:r>
              <a:rPr lang="zh-CN" altLang="zh-CN" sz="2800" dirty="0" smtClean="0">
                <a:latin typeface="+mn-ea"/>
              </a:rPr>
              <a:t>吸收频率</a:t>
            </a:r>
            <a:r>
              <a:rPr lang="zh-CN" altLang="zh-CN" sz="2800" dirty="0">
                <a:latin typeface="+mn-ea"/>
              </a:rPr>
              <a:t>降低。图</a:t>
            </a:r>
            <a:r>
              <a:rPr lang="en-US" altLang="zh-CN" sz="2800" dirty="0">
                <a:latin typeface="+mn-ea"/>
              </a:rPr>
              <a:t>13-12</a:t>
            </a:r>
            <a:r>
              <a:rPr lang="zh-CN" altLang="zh-CN" sz="2800" dirty="0">
                <a:latin typeface="+mn-ea"/>
              </a:rPr>
              <a:t>是苯丙酮的红外谱图，其中</a:t>
            </a:r>
            <a:r>
              <a:rPr lang="en-US" altLang="zh-CN" sz="2800" dirty="0" smtClean="0">
                <a:latin typeface="+mn-ea"/>
              </a:rPr>
              <a:t>1685cm</a:t>
            </a:r>
            <a:r>
              <a:rPr lang="zh-CN" altLang="zh-CN" sz="2800" dirty="0">
                <a:latin typeface="+mn-ea"/>
              </a:rPr>
              <a:t>-</a:t>
            </a:r>
            <a:r>
              <a:rPr lang="zh-CN" altLang="zh-CN" sz="2800" baseline="300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处的吸收即为苯丙酮羰基</a:t>
            </a:r>
            <a:r>
              <a:rPr lang="zh-CN" altLang="zh-CN" sz="2800" dirty="0" smtClean="0">
                <a:latin typeface="+mn-ea"/>
              </a:rPr>
              <a:t>伸缩振动吸收。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环</a:t>
            </a:r>
            <a:r>
              <a:rPr lang="zh-CN" altLang="zh-CN" sz="2800" dirty="0">
                <a:latin typeface="+mn-ea"/>
              </a:rPr>
              <a:t>酮中环己酮</a:t>
            </a:r>
            <a:r>
              <a:rPr lang="en-US" altLang="zh-CN" sz="2800" dirty="0">
                <a:latin typeface="+mn-ea"/>
              </a:rPr>
              <a:t>C=0</a:t>
            </a:r>
            <a:r>
              <a:rPr lang="zh-CN" altLang="zh-CN" sz="2800" dirty="0">
                <a:latin typeface="+mn-ea"/>
              </a:rPr>
              <a:t>伸缩振动吸收与脂肪酮相同，但随环的缩小，张力加大，吸收频率增大。</a:t>
            </a:r>
          </a:p>
          <a:p>
            <a:endParaRPr lang="zh-CN" altLang="zh-CN" sz="2800" dirty="0">
              <a:latin typeface="+mn-ea"/>
            </a:endParaRPr>
          </a:p>
        </p:txBody>
      </p:sp>
      <p:pic>
        <p:nvPicPr>
          <p:cNvPr id="9217" name="Picture 1" descr="C:\Users\dmt\AppData\Roaming\Tencent\Users\280268031\QQ\WinTemp\RichOle\SXV`EO8Z[10GB({6Y`18BF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14" y="4077072"/>
            <a:ext cx="742819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658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dmt\AppData\Roaming\Tencent\Users\280268031\QQ\WinTemp\RichOle\8M72SIK(`2M6~}6ZUFTFJY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51" y="1124744"/>
            <a:ext cx="8081497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340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80728"/>
            <a:ext cx="83529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—</a:t>
            </a:r>
            <a:r>
              <a:rPr lang="zh-CN" altLang="zh-CN" sz="2800" b="1" dirty="0" smtClean="0">
                <a:latin typeface="+mn-ea"/>
              </a:rPr>
              <a:t>、</a:t>
            </a:r>
            <a:r>
              <a:rPr lang="zh-CN" altLang="en-US" sz="2800" b="1" dirty="0" smtClean="0">
                <a:latin typeface="+mn-ea"/>
              </a:rPr>
              <a:t>烷</a:t>
            </a:r>
            <a:r>
              <a:rPr lang="zh-CN" altLang="zh-CN" sz="2800" b="1" dirty="0" smtClean="0">
                <a:latin typeface="+mn-ea"/>
              </a:rPr>
              <a:t>、</a:t>
            </a:r>
            <a:r>
              <a:rPr lang="zh-CN" altLang="en-US" sz="2800" b="1" dirty="0">
                <a:latin typeface="+mn-ea"/>
              </a:rPr>
              <a:t>烯</a:t>
            </a:r>
            <a:r>
              <a:rPr lang="zh-CN" altLang="zh-CN" sz="2800" b="1" dirty="0" smtClean="0">
                <a:latin typeface="+mn-ea"/>
              </a:rPr>
              <a:t>、</a:t>
            </a:r>
            <a:r>
              <a:rPr lang="zh-CN" altLang="en-US" sz="2800" b="1" dirty="0">
                <a:latin typeface="+mn-ea"/>
              </a:rPr>
              <a:t>炔</a:t>
            </a:r>
            <a:endParaRPr lang="zh-CN" altLang="zh-CN" sz="2800" b="1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1</a:t>
            </a:r>
            <a:r>
              <a:rPr lang="zh-CN" altLang="zh-CN" sz="2800" dirty="0">
                <a:latin typeface="+mn-ea"/>
              </a:rPr>
              <a:t>.烷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烷烃</a:t>
            </a:r>
            <a:r>
              <a:rPr lang="zh-CN" altLang="zh-CN" sz="2800" dirty="0">
                <a:latin typeface="+mn-ea"/>
              </a:rPr>
              <a:t>只含</a:t>
            </a:r>
            <a:r>
              <a:rPr lang="en-US" altLang="zh-CN" sz="2800" dirty="0">
                <a:latin typeface="+mn-ea"/>
              </a:rPr>
              <a:t>C—C</a:t>
            </a:r>
            <a:r>
              <a:rPr lang="zh-CN" altLang="zh-CN" sz="2800" dirty="0">
                <a:latin typeface="+mn-ea"/>
              </a:rPr>
              <a:t>键和</a:t>
            </a:r>
            <a:r>
              <a:rPr lang="en-US" altLang="zh-CN" sz="2800" dirty="0">
                <a:latin typeface="+mn-ea"/>
              </a:rPr>
              <a:t>C-H</a:t>
            </a:r>
            <a:r>
              <a:rPr lang="zh-CN" altLang="zh-CN" sz="2800" dirty="0">
                <a:latin typeface="+mn-ea"/>
              </a:rPr>
              <a:t>键，</a:t>
            </a:r>
            <a:r>
              <a:rPr lang="en-US" altLang="zh-CN" sz="2800" dirty="0">
                <a:latin typeface="+mn-ea"/>
              </a:rPr>
              <a:t>C—C</a:t>
            </a:r>
            <a:r>
              <a:rPr lang="zh-CN" altLang="zh-CN" sz="2800" dirty="0">
                <a:latin typeface="+mn-ea"/>
              </a:rPr>
              <a:t>键吸收较弱，对结构分析并无价值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en-US" sz="2800" dirty="0" smtClean="0">
                <a:latin typeface="+mn-ea"/>
              </a:rPr>
              <a:t>烷</a:t>
            </a:r>
            <a:r>
              <a:rPr lang="zh-CN" altLang="zh-CN" sz="2800" dirty="0" smtClean="0">
                <a:latin typeface="+mn-ea"/>
              </a:rPr>
              <a:t>烃</a:t>
            </a:r>
            <a:r>
              <a:rPr lang="zh-CN" altLang="zh-CN" sz="2800" dirty="0">
                <a:latin typeface="+mn-ea"/>
              </a:rPr>
              <a:t>的特征</a:t>
            </a:r>
            <a:r>
              <a:rPr lang="zh-CN" altLang="zh-CN" sz="2800" dirty="0" smtClean="0">
                <a:latin typeface="+mn-ea"/>
              </a:rPr>
              <a:t>吸收主要</a:t>
            </a:r>
            <a:r>
              <a:rPr lang="zh-CN" altLang="zh-CN" sz="2800" dirty="0">
                <a:latin typeface="+mn-ea"/>
              </a:rPr>
              <a:t>是</a:t>
            </a:r>
            <a:r>
              <a:rPr lang="en-US" altLang="zh-CN" sz="2800" dirty="0">
                <a:latin typeface="+mn-ea"/>
              </a:rPr>
              <a:t>C—H</a:t>
            </a:r>
            <a:r>
              <a:rPr lang="zh-CN" altLang="zh-CN" sz="2800" dirty="0">
                <a:latin typeface="+mn-ea"/>
              </a:rPr>
              <a:t>伸缩振动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dirty="0" smtClean="0">
                <a:latin typeface="+mn-ea"/>
              </a:rPr>
              <a:t>3000〜2850cm-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C—H</a:t>
            </a:r>
            <a:r>
              <a:rPr lang="zh-CN" altLang="zh-CN" sz="2800" dirty="0">
                <a:latin typeface="+mn-ea"/>
              </a:rPr>
              <a:t>弯曲振动</a:t>
            </a:r>
            <a:r>
              <a:rPr lang="en-US" altLang="zh-CN" sz="2800" dirty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1465〜1 340cm-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)，一般</a:t>
            </a:r>
            <a:r>
              <a:rPr lang="zh-CN" altLang="zh-CN" sz="2800" dirty="0" smtClean="0">
                <a:latin typeface="+mn-ea"/>
              </a:rPr>
              <a:t>饱和烃</a:t>
            </a:r>
            <a:r>
              <a:rPr lang="en-US" altLang="zh-CN" sz="2800" dirty="0">
                <a:latin typeface="+mn-ea"/>
              </a:rPr>
              <a:t>C—H</a:t>
            </a:r>
            <a:r>
              <a:rPr lang="zh-CN" altLang="zh-CN" sz="2800" dirty="0">
                <a:latin typeface="+mn-ea"/>
              </a:rPr>
              <a:t>伸缩均在</a:t>
            </a:r>
            <a:r>
              <a:rPr lang="zh-CN" altLang="zh-CN" sz="2800" dirty="0" smtClean="0">
                <a:latin typeface="+mn-ea"/>
              </a:rPr>
              <a:t>接</a:t>
            </a:r>
            <a:r>
              <a:rPr lang="en-US" altLang="zh-CN" sz="2800" dirty="0" smtClean="0">
                <a:latin typeface="+mn-ea"/>
              </a:rPr>
              <a:t>3OOOcm-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，但在</a:t>
            </a:r>
            <a:r>
              <a:rPr lang="en-US" altLang="zh-CN" sz="2800" dirty="0" smtClean="0">
                <a:latin typeface="+mn-ea"/>
              </a:rPr>
              <a:t>3OOOcm-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以下的频率吸收，如图</a:t>
            </a:r>
            <a:r>
              <a:rPr lang="en-US" altLang="zh-CN" sz="2800" dirty="0" smtClean="0">
                <a:latin typeface="+mn-ea"/>
              </a:rPr>
              <a:t>13-4</a:t>
            </a:r>
            <a:r>
              <a:rPr lang="en-US" altLang="zh-CN" sz="2800" dirty="0">
                <a:latin typeface="+mn-ea"/>
              </a:rPr>
              <a:t>, </a:t>
            </a:r>
            <a:r>
              <a:rPr lang="en-US" altLang="zh-CN" sz="2800" dirty="0" smtClean="0">
                <a:latin typeface="+mn-ea"/>
              </a:rPr>
              <a:t>2930cm</a:t>
            </a:r>
            <a:r>
              <a:rPr lang="zh-CN" altLang="zh-CN" sz="2800" dirty="0">
                <a:latin typeface="+mn-ea"/>
              </a:rPr>
              <a:t>-</a:t>
            </a:r>
            <a:r>
              <a:rPr lang="zh-CN" altLang="zh-CN" sz="2800" baseline="30000" dirty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2800cm-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即为</a:t>
            </a:r>
            <a:r>
              <a:rPr lang="en-US" altLang="zh-CN" sz="2800" dirty="0">
                <a:latin typeface="+mn-ea"/>
              </a:rPr>
              <a:t>C—H</a:t>
            </a:r>
            <a:r>
              <a:rPr lang="zh-CN" altLang="zh-CN" sz="2800" dirty="0">
                <a:latin typeface="+mn-ea"/>
              </a:rPr>
              <a:t>伸缩振动吸收。图中</a:t>
            </a:r>
            <a:r>
              <a:rPr lang="en-US" altLang="zh-CN" sz="2800" dirty="0" smtClean="0">
                <a:latin typeface="+mn-ea"/>
              </a:rPr>
              <a:t>1460cm-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1380cm </a:t>
            </a:r>
            <a:r>
              <a:rPr lang="en-US" altLang="zh-CN" sz="2800" dirty="0">
                <a:latin typeface="+mn-ea"/>
              </a:rPr>
              <a:t>—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分别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dirty="0" smtClean="0">
                <a:latin typeface="+mn-ea"/>
              </a:rPr>
              <a:t>CH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dirty="0" smtClean="0">
                <a:latin typeface="+mn-ea"/>
              </a:rPr>
              <a:t>CH</a:t>
            </a:r>
            <a:r>
              <a:rPr lang="en-US" altLang="zh-CN" sz="2800" baseline="-25000" dirty="0" smtClean="0">
                <a:latin typeface="+mn-ea"/>
              </a:rPr>
              <a:t>3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zh-CN" sz="2800" dirty="0">
                <a:latin typeface="+mn-ea"/>
              </a:rPr>
              <a:t>面内弯曲振动吸收。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1335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7706" y="1340768"/>
            <a:ext cx="81369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2</a:t>
            </a:r>
            <a:r>
              <a:rPr lang="zh-CN" altLang="zh-CN" sz="2800" dirty="0">
                <a:latin typeface="+mn-ea"/>
              </a:rPr>
              <a:t>.醛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的主要特征吸收为</a:t>
            </a:r>
            <a:r>
              <a:rPr lang="en-US" altLang="zh-CN" sz="2800" dirty="0" smtClean="0">
                <a:latin typeface="+mn-ea"/>
              </a:rPr>
              <a:t>1750〜1700cm-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en-US" altLang="zh-CN" sz="2800" dirty="0">
                <a:latin typeface="+mn-ea"/>
              </a:rPr>
              <a:t>( C=0</a:t>
            </a:r>
            <a:r>
              <a:rPr lang="zh-CN" altLang="zh-CN" sz="2800" dirty="0">
                <a:latin typeface="+mn-ea"/>
              </a:rPr>
              <a:t>伸缩）和</a:t>
            </a:r>
            <a:r>
              <a:rPr lang="en-US" altLang="zh-CN" sz="2800" dirty="0" smtClean="0">
                <a:latin typeface="+mn-ea"/>
              </a:rPr>
              <a:t>282Ocm-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720cm-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zh-CN" sz="2800" dirty="0">
                <a:latin typeface="+mn-ea"/>
              </a:rPr>
              <a:t>(醛</a:t>
            </a:r>
            <a:r>
              <a:rPr lang="zh-CN" altLang="zh-CN" sz="2800" dirty="0" smtClean="0">
                <a:latin typeface="+mn-ea"/>
              </a:rPr>
              <a:t>基</a:t>
            </a:r>
            <a:r>
              <a:rPr lang="en-US" altLang="zh-CN" sz="2800" dirty="0" smtClean="0">
                <a:latin typeface="+mn-ea"/>
              </a:rPr>
              <a:t>C—H</a:t>
            </a:r>
            <a:r>
              <a:rPr lang="zh-CN" altLang="zh-CN" sz="2800" dirty="0">
                <a:latin typeface="+mn-ea"/>
              </a:rPr>
              <a:t>伸缩）。特别是后者，两个吸收峰低于脂肪烃</a:t>
            </a:r>
            <a:r>
              <a:rPr lang="en-US" altLang="zh-CN" sz="2800" dirty="0" smtClean="0">
                <a:latin typeface="+mn-ea"/>
              </a:rPr>
              <a:t>C—H</a:t>
            </a:r>
            <a:r>
              <a:rPr lang="zh-CN" altLang="zh-CN" sz="2800" dirty="0">
                <a:latin typeface="+mn-ea"/>
              </a:rPr>
              <a:t>伸缩，容易辨认，是鉴别醛的特征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zh-CN" altLang="zh-CN" sz="2800" dirty="0">
                <a:latin typeface="+mn-ea"/>
              </a:rPr>
              <a:t>峰。当然醛基与不饱和双键或芳环共轭也会降低吸收频率。图</a:t>
            </a:r>
            <a:r>
              <a:rPr lang="en-US" altLang="zh-CN" sz="2800" dirty="0">
                <a:latin typeface="+mn-ea"/>
              </a:rPr>
              <a:t>13-13</a:t>
            </a:r>
            <a:r>
              <a:rPr lang="zh-CN" altLang="zh-CN" sz="2800" dirty="0">
                <a:latin typeface="+mn-ea"/>
              </a:rPr>
              <a:t>为异丁醛红外谱图</a:t>
            </a:r>
            <a:r>
              <a:rPr lang="zh-CN" altLang="zh-CN" sz="2800" dirty="0" smtClean="0">
                <a:latin typeface="+mn-ea"/>
              </a:rPr>
              <a:t>。约</a:t>
            </a:r>
            <a:r>
              <a:rPr lang="en-US" altLang="zh-CN" sz="2800" dirty="0" smtClean="0">
                <a:latin typeface="+mn-ea"/>
              </a:rPr>
              <a:t>1730cm-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处强的吸收峰是</a:t>
            </a:r>
            <a:r>
              <a:rPr lang="en-US" altLang="zh-CN" sz="2800" dirty="0">
                <a:latin typeface="+mn-ea"/>
              </a:rPr>
              <a:t>C=0</a:t>
            </a:r>
            <a:r>
              <a:rPr lang="zh-CN" altLang="zh-CN" sz="2800" dirty="0">
                <a:latin typeface="+mn-ea"/>
              </a:rPr>
              <a:t>伸缩振动吸收</a:t>
            </a:r>
            <a:r>
              <a:rPr lang="en-US" altLang="zh-CN" sz="2800" dirty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2820cm-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2720cm-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两个峰是醛基</a:t>
            </a:r>
            <a:r>
              <a:rPr lang="en-US" altLang="zh-CN" sz="2800" dirty="0">
                <a:latin typeface="+mn-ea"/>
              </a:rPr>
              <a:t>C—H</a:t>
            </a:r>
            <a:br>
              <a:rPr lang="en-US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伸缩振动吸收。</a:t>
            </a:r>
          </a:p>
        </p:txBody>
      </p:sp>
    </p:spTree>
    <p:extLst>
      <p:ext uri="{BB962C8B-B14F-4D97-AF65-F5344CB8AC3E}">
        <p14:creationId xmlns:p14="http://schemas.microsoft.com/office/powerpoint/2010/main" val="5756935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dmt\AppData\Roaming\Tencent\Users\280268031\QQ\WinTemp\RichOle\HJXWJC%F{7~TQZ6RPM9NWC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852220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4947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dmt\AppData\Roaming\Tencent\Users\280268031\QQ\WinTemp\RichOle\[FE3A_WH0%]7O]XUJKO]Z)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69426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9161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dmt\AppData\Roaming\Tencent\Users\280268031\QQ\WinTemp\RichOle\)5DM$DE`F@C7HCRNFIVI53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716731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972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C:\Users\dmt\AppData\Roaming\Tencent\Users\280268031\QQ\WinTemp\RichOle\F4RRFEXTACO~9M{CN3F5TO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82015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223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57148"/>
            <a:ext cx="83529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2.</a:t>
            </a:r>
            <a:r>
              <a:rPr lang="zh-CN" altLang="zh-CN" sz="2800" dirty="0" smtClean="0">
                <a:latin typeface="+mn-ea"/>
              </a:rPr>
              <a:t>烯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烯</a:t>
            </a:r>
            <a:r>
              <a:rPr lang="zh-CN" altLang="zh-CN" sz="2800" dirty="0">
                <a:latin typeface="+mn-ea"/>
              </a:rPr>
              <a:t>键作为它的官能团可以由</a:t>
            </a:r>
            <a:r>
              <a:rPr lang="en-US" altLang="zh-CN" sz="2800" dirty="0">
                <a:latin typeface="+mn-ea"/>
              </a:rPr>
              <a:t>C=C</a:t>
            </a:r>
            <a:r>
              <a:rPr lang="zh-CN" altLang="zh-CN" sz="2800" dirty="0">
                <a:latin typeface="+mn-ea"/>
              </a:rPr>
              <a:t>伸缩、</a:t>
            </a:r>
            <a:r>
              <a:rPr lang="en-US" altLang="zh-CN" sz="2800" dirty="0" smtClean="0">
                <a:latin typeface="+mn-ea"/>
              </a:rPr>
              <a:t>C=C—H</a:t>
            </a:r>
            <a:r>
              <a:rPr lang="zh-CN" altLang="zh-CN" sz="2800" dirty="0">
                <a:latin typeface="+mn-ea"/>
              </a:rPr>
              <a:t>伸缩和面外弯曲振动吸收来表征。</a:t>
            </a:r>
            <a:r>
              <a:rPr lang="zh-CN" altLang="zh-CN" sz="2800" dirty="0" smtClean="0">
                <a:latin typeface="+mn-ea"/>
              </a:rPr>
              <a:t>也就是说</a:t>
            </a:r>
            <a:r>
              <a:rPr lang="zh-CN" altLang="zh-CN" sz="2800" dirty="0">
                <a:latin typeface="+mn-ea"/>
              </a:rPr>
              <a:t>确定烯键的存在应在</a:t>
            </a:r>
            <a:r>
              <a:rPr lang="en-US" altLang="zh-CN" sz="2800" dirty="0">
                <a:latin typeface="+mn-ea"/>
              </a:rPr>
              <a:t>3 100〜3 </a:t>
            </a:r>
            <a:r>
              <a:rPr lang="en-US" altLang="zh-CN" sz="2800" dirty="0" smtClean="0">
                <a:latin typeface="+mn-ea"/>
              </a:rPr>
              <a:t>010cm-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1 </a:t>
            </a:r>
            <a:r>
              <a:rPr lang="en-US" altLang="zh-CN" sz="2800" dirty="0">
                <a:latin typeface="+mn-ea"/>
              </a:rPr>
              <a:t>675〜1 640cm-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1 000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675cm-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三个</a:t>
            </a:r>
            <a:r>
              <a:rPr lang="zh-CN" altLang="zh-CN" sz="2800" dirty="0" smtClean="0">
                <a:latin typeface="+mn-ea"/>
              </a:rPr>
              <a:t>区域中</a:t>
            </a:r>
            <a:r>
              <a:rPr lang="zh-CN" altLang="zh-CN" sz="2800" dirty="0">
                <a:latin typeface="+mn-ea"/>
              </a:rPr>
              <a:t>找出相关特征吸收峰。如图</a:t>
            </a:r>
            <a:r>
              <a:rPr lang="en-US" altLang="zh-CN" sz="2800" dirty="0">
                <a:latin typeface="+mn-ea"/>
              </a:rPr>
              <a:t>13-5,1-</a:t>
            </a:r>
            <a:r>
              <a:rPr lang="zh-CN" altLang="zh-CN" sz="2800" dirty="0">
                <a:latin typeface="+mn-ea"/>
              </a:rPr>
              <a:t>辛烯的</a:t>
            </a:r>
            <a:r>
              <a:rPr lang="en-US" altLang="zh-CN" sz="2800" dirty="0">
                <a:latin typeface="+mn-ea"/>
              </a:rPr>
              <a:t>IR</a:t>
            </a:r>
            <a:r>
              <a:rPr lang="zh-CN" altLang="zh-CN" sz="2800" dirty="0">
                <a:latin typeface="+mn-ea"/>
              </a:rPr>
              <a:t>谱图中</a:t>
            </a:r>
            <a:r>
              <a:rPr lang="en-US" altLang="zh-CN" sz="2800" dirty="0">
                <a:latin typeface="+mn-ea"/>
              </a:rPr>
              <a:t>，3 </a:t>
            </a:r>
            <a:r>
              <a:rPr lang="en-US" altLang="zh-CN" sz="2800" dirty="0" smtClean="0">
                <a:latin typeface="+mn-ea"/>
              </a:rPr>
              <a:t>OO8cm-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=</a:t>
            </a:r>
            <a:r>
              <a:rPr lang="en-US" altLang="zh-CN" sz="2800" dirty="0" smtClean="0">
                <a:latin typeface="+mn-ea"/>
              </a:rPr>
              <a:t>C—H</a:t>
            </a:r>
            <a:r>
              <a:rPr lang="zh-CN" altLang="zh-CN" sz="2800" dirty="0">
                <a:latin typeface="+mn-ea"/>
              </a:rPr>
              <a:t>伸缩振动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一般接近</a:t>
            </a:r>
            <a:r>
              <a:rPr lang="en-US" altLang="zh-CN" sz="2800" dirty="0">
                <a:latin typeface="+mn-ea"/>
              </a:rPr>
              <a:t>3 </a:t>
            </a:r>
            <a:r>
              <a:rPr lang="en-US" altLang="zh-CN" sz="2800" dirty="0" smtClean="0">
                <a:latin typeface="+mn-ea"/>
              </a:rPr>
              <a:t>OOOcm-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，且高于</a:t>
            </a:r>
            <a:r>
              <a:rPr lang="en-US" altLang="zh-CN" sz="2800" dirty="0">
                <a:latin typeface="+mn-ea"/>
              </a:rPr>
              <a:t>3 </a:t>
            </a:r>
            <a:r>
              <a:rPr lang="en-US" altLang="zh-CN" sz="2800" dirty="0" smtClean="0">
                <a:latin typeface="+mn-ea"/>
              </a:rPr>
              <a:t>OOOcm-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为不饱和碳氢伸缩，低于</a:t>
            </a:r>
            <a:r>
              <a:rPr lang="en-US" altLang="zh-CN" sz="2800" dirty="0">
                <a:latin typeface="+mn-ea"/>
              </a:rPr>
              <a:t>3 </a:t>
            </a:r>
            <a:r>
              <a:rPr lang="en-US" altLang="zh-CN" sz="2800" dirty="0" err="1" smtClean="0">
                <a:latin typeface="+mn-ea"/>
              </a:rPr>
              <a:t>OOOcm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—般为</a:t>
            </a:r>
            <a:r>
              <a:rPr lang="zh-CN" altLang="zh-CN" sz="2800" dirty="0" smtClean="0">
                <a:latin typeface="+mn-ea"/>
              </a:rPr>
              <a:t>饱</a:t>
            </a:r>
            <a:r>
              <a:rPr lang="zh-CN" altLang="en-US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C—H</a:t>
            </a:r>
            <a:r>
              <a:rPr lang="zh-CN" altLang="zh-CN" sz="2800" dirty="0">
                <a:latin typeface="+mn-ea"/>
              </a:rPr>
              <a:t>伸缩振动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zh-CN" altLang="en-US" sz="2800" dirty="0" smtClean="0">
                <a:latin typeface="+mn-ea"/>
              </a:rPr>
              <a:t>），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1 650cm-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C=C</a:t>
            </a:r>
            <a:r>
              <a:rPr lang="zh-CN" altLang="zh-CN" sz="2800" dirty="0" smtClean="0">
                <a:latin typeface="+mn-ea"/>
              </a:rPr>
              <a:t>伸缩</a:t>
            </a:r>
            <a:r>
              <a:rPr lang="zh-CN" altLang="zh-CN" sz="2800" dirty="0">
                <a:latin typeface="+mn-ea"/>
              </a:rPr>
              <a:t>振动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910cm-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990cm-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两个吸收峰为一取代烯</a:t>
            </a:r>
            <a:r>
              <a:rPr lang="en-US" altLang="zh-CN" sz="2800" dirty="0" smtClean="0">
                <a:latin typeface="+mn-ea"/>
              </a:rPr>
              <a:t>C—H</a:t>
            </a:r>
            <a:r>
              <a:rPr lang="zh-CN" altLang="en-US" sz="2800" dirty="0" smtClean="0">
                <a:latin typeface="+mn-ea"/>
              </a:rPr>
              <a:t>面外弯曲振动吸收。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3480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 descr="C:\Users\dmt\AppData\Roaming\Tencent\Users\280268031\QQ\WinTemp\RichOle\L`W2Yy((VN3%XWVNS[PLC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578666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39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2207" y="1628800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n-US" altLang="zh-CN" sz="2800" dirty="0">
                <a:latin typeface="+mn-ea"/>
              </a:rPr>
              <a:t>1 000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 smtClean="0">
                <a:latin typeface="+mn-ea"/>
              </a:rPr>
              <a:t>675cm-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频区为烯</a:t>
            </a:r>
            <a:r>
              <a:rPr lang="en-US" altLang="zh-CN" sz="2800" dirty="0" smtClean="0">
                <a:latin typeface="+mn-ea"/>
              </a:rPr>
              <a:t>C—H</a:t>
            </a:r>
            <a:r>
              <a:rPr lang="zh-CN" altLang="zh-CN" sz="2800" dirty="0">
                <a:latin typeface="+mn-ea"/>
              </a:rPr>
              <a:t>键面外弯曲，根据取代基个数和位置在该频区内有</a:t>
            </a:r>
            <a:r>
              <a:rPr lang="zh-CN" altLang="zh-CN" sz="2800" dirty="0" smtClean="0">
                <a:latin typeface="+mn-ea"/>
              </a:rPr>
              <a:t>不同特征</a:t>
            </a:r>
            <a:r>
              <a:rPr lang="zh-CN" altLang="zh-CN" sz="2800" dirty="0">
                <a:latin typeface="+mn-ea"/>
              </a:rPr>
              <a:t>吸收◦表</a:t>
            </a:r>
            <a:r>
              <a:rPr lang="en-US" altLang="zh-CN" sz="2800" dirty="0">
                <a:latin typeface="+mn-ea"/>
              </a:rPr>
              <a:t>13-1</a:t>
            </a:r>
            <a:r>
              <a:rPr lang="zh-CN" altLang="zh-CN" sz="2800" dirty="0">
                <a:latin typeface="+mn-ea"/>
              </a:rPr>
              <a:t>列出了一取代和不同位置二取代及三取代烯的特征吸收频率。在红外</a:t>
            </a:r>
            <a:r>
              <a:rPr lang="zh-CN" altLang="zh-CN" sz="2800" dirty="0" smtClean="0">
                <a:latin typeface="+mn-ea"/>
              </a:rPr>
              <a:t>谱图</a:t>
            </a:r>
            <a:r>
              <a:rPr lang="zh-CN" altLang="zh-CN" sz="2800" dirty="0">
                <a:latin typeface="+mn-ea"/>
              </a:rPr>
              <a:t>分析中常常利用这一点来区别烯烃的异构体。图</a:t>
            </a:r>
            <a:r>
              <a:rPr lang="en-US" altLang="zh-CN" sz="2800" dirty="0">
                <a:latin typeface="+mn-ea"/>
              </a:rPr>
              <a:t>13-6</a:t>
            </a:r>
            <a:r>
              <a:rPr lang="zh-CN" altLang="zh-CN" sz="2800" dirty="0">
                <a:latin typeface="+mn-ea"/>
              </a:rPr>
              <a:t>分别是</a:t>
            </a:r>
            <a:r>
              <a:rPr lang="zh-CN" altLang="zh-CN" sz="2800" dirty="0" smtClean="0">
                <a:latin typeface="+mn-ea"/>
              </a:rPr>
              <a:t>顺</a:t>
            </a:r>
            <a:r>
              <a:rPr lang="en-US" altLang="zh-CN" sz="2800" dirty="0">
                <a:latin typeface="+mn-ea"/>
              </a:rPr>
              <a:t>-2-</a:t>
            </a:r>
            <a:r>
              <a:rPr lang="zh-CN" altLang="zh-CN" sz="2800" dirty="0" smtClean="0">
                <a:latin typeface="+mn-ea"/>
              </a:rPr>
              <a:t>丁烯</a:t>
            </a:r>
            <a:r>
              <a:rPr lang="zh-CN" altLang="zh-CN" sz="2800" dirty="0">
                <a:latin typeface="+mn-ea"/>
              </a:rPr>
              <a:t>和反</a:t>
            </a:r>
            <a:r>
              <a:rPr lang="en-US" altLang="zh-CN" sz="2800" dirty="0">
                <a:latin typeface="+mn-ea"/>
              </a:rPr>
              <a:t>-2-</a:t>
            </a:r>
            <a:r>
              <a:rPr lang="zh-CN" altLang="zh-CN" sz="2800" dirty="0">
                <a:latin typeface="+mn-ea"/>
              </a:rPr>
              <a:t>丁烯的</a:t>
            </a:r>
            <a:r>
              <a:rPr lang="zh-CN" altLang="zh-CN" sz="2800" dirty="0" smtClean="0">
                <a:latin typeface="+mn-ea"/>
              </a:rPr>
              <a:t>红外谱</a:t>
            </a:r>
            <a:r>
              <a:rPr lang="zh-CN" altLang="zh-CN" sz="2800" dirty="0">
                <a:latin typeface="+mn-ea"/>
              </a:rPr>
              <a:t>图。可以注意到顺式异构体在</a:t>
            </a:r>
            <a:r>
              <a:rPr lang="en-US" altLang="zh-CN" sz="2800" dirty="0" smtClean="0">
                <a:latin typeface="+mn-ea"/>
              </a:rPr>
              <a:t>675cm-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有强的吸收峰，而反式异构体该振动吸收却出现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970cm </a:t>
            </a:r>
            <a:r>
              <a:rPr lang="en-US" altLang="zh-CN" sz="2800" baseline="30000" dirty="0">
                <a:latin typeface="+mn-ea"/>
              </a:rPr>
              <a:t>-1</a:t>
            </a:r>
            <a:r>
              <a:rPr lang="zh-CN" altLang="zh-CN" sz="2800" dirty="0" smtClean="0">
                <a:latin typeface="+mn-ea"/>
              </a:rPr>
              <a:t>处</a:t>
            </a:r>
            <a:r>
              <a:rPr lang="zh-CN" altLang="en-US" sz="2800" baseline="-25000" dirty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7065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$F8Q59YL}$XRH)4FSNJ2E]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7272808" cy="645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929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5905" y="1340768"/>
            <a:ext cx="79928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3.</a:t>
            </a:r>
            <a:r>
              <a:rPr lang="zh-CN" altLang="en-US" sz="2800" dirty="0" smtClean="0">
                <a:latin typeface="+mn-ea"/>
              </a:rPr>
              <a:t>炔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炔</a:t>
            </a:r>
            <a:r>
              <a:rPr lang="zh-CN" altLang="zh-CN" sz="2800" dirty="0">
                <a:latin typeface="+mn-ea"/>
              </a:rPr>
              <a:t>含有碳</a:t>
            </a:r>
            <a:r>
              <a:rPr lang="zh-CN" altLang="zh-CN" sz="2800" dirty="0" smtClean="0">
                <a:latin typeface="+mn-ea"/>
              </a:rPr>
              <a:t>碳</a:t>
            </a:r>
            <a:r>
              <a:rPr lang="zh-CN" altLang="en-US" sz="2800" dirty="0" smtClean="0">
                <a:latin typeface="+mn-ea"/>
              </a:rPr>
              <a:t>叁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zh-CN" sz="2800" dirty="0">
                <a:latin typeface="+mn-ea"/>
              </a:rPr>
              <a:t>，伸缩振动</a:t>
            </a:r>
            <a:r>
              <a:rPr lang="zh-CN" altLang="zh-CN" sz="2800" dirty="0" smtClean="0">
                <a:latin typeface="+mn-ea"/>
              </a:rPr>
              <a:t>吸</a:t>
            </a:r>
            <a:r>
              <a:rPr lang="zh-CN" altLang="en-US" sz="2800" dirty="0" smtClean="0">
                <a:latin typeface="+mn-ea"/>
              </a:rPr>
              <a:t>收在</a:t>
            </a:r>
            <a:r>
              <a:rPr lang="en-US" altLang="zh-CN" sz="2800" dirty="0" smtClean="0">
                <a:latin typeface="+mn-ea"/>
              </a:rPr>
              <a:t>2250~2100cm-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尽管</a:t>
            </a:r>
            <a:r>
              <a:rPr lang="zh-CN" altLang="zh-CN" sz="2800" dirty="0">
                <a:latin typeface="+mn-ea"/>
              </a:rPr>
              <a:t>吸收峰强度不大在</a:t>
            </a:r>
            <a:r>
              <a:rPr lang="zh-CN" altLang="zh-CN" sz="2800" dirty="0" smtClean="0">
                <a:latin typeface="+mn-ea"/>
              </a:rPr>
              <a:t>该</a:t>
            </a:r>
            <a:r>
              <a:rPr lang="zh-CN" altLang="en-US" sz="2800" dirty="0" smtClean="0">
                <a:latin typeface="+mn-ea"/>
              </a:rPr>
              <a:t>区</a:t>
            </a:r>
            <a:r>
              <a:rPr lang="zh-CN" altLang="en-US" sz="2800" dirty="0" smtClean="0">
                <a:latin typeface="+mn-ea"/>
              </a:rPr>
              <a:t>无</a:t>
            </a:r>
            <a:r>
              <a:rPr lang="zh-CN" altLang="zh-CN" sz="2800" dirty="0" smtClean="0">
                <a:latin typeface="+mn-ea"/>
              </a:rPr>
              <a:t>其他</a:t>
            </a:r>
            <a:r>
              <a:rPr lang="zh-CN" altLang="zh-CN" sz="2800" dirty="0">
                <a:latin typeface="+mn-ea"/>
              </a:rPr>
              <a:t>吸收峰干扰，所以是最明显的叁键</a:t>
            </a:r>
            <a:r>
              <a:rPr lang="zh-CN" altLang="zh-CN" sz="2800" dirty="0" smtClean="0">
                <a:latin typeface="+mn-ea"/>
              </a:rPr>
              <a:t>特</a:t>
            </a:r>
            <a:r>
              <a:rPr lang="zh-CN" altLang="en-US" sz="2800" dirty="0" smtClean="0">
                <a:latin typeface="+mn-ea"/>
              </a:rPr>
              <a:t>征</a:t>
            </a:r>
            <a:r>
              <a:rPr lang="zh-CN" altLang="zh-CN" sz="2800" dirty="0" smtClean="0">
                <a:latin typeface="+mn-ea"/>
              </a:rPr>
              <a:t>吸收峰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当然</a:t>
            </a:r>
            <a:r>
              <a:rPr lang="zh-CN" altLang="zh-CN" sz="2800" dirty="0">
                <a:latin typeface="+mn-ea"/>
              </a:rPr>
              <a:t>对称炔烃伸缩</a:t>
            </a:r>
            <a:r>
              <a:rPr lang="zh-CN" altLang="zh-CN" sz="2800" dirty="0" smtClean="0">
                <a:latin typeface="+mn-ea"/>
              </a:rPr>
              <a:t>不能</a:t>
            </a:r>
            <a:r>
              <a:rPr lang="zh-CN" altLang="en-US" sz="2800" dirty="0" smtClean="0">
                <a:latin typeface="+mn-ea"/>
              </a:rPr>
              <a:t>引</a:t>
            </a:r>
            <a:r>
              <a:rPr lang="zh-CN" altLang="zh-CN" sz="2800" dirty="0" smtClean="0">
                <a:latin typeface="+mn-ea"/>
              </a:rPr>
              <a:t>起</a:t>
            </a:r>
            <a:r>
              <a:rPr lang="zh-CN" altLang="zh-CN" sz="2800" dirty="0">
                <a:latin typeface="+mn-ea"/>
              </a:rPr>
              <a:t>偶极矩变化</a:t>
            </a:r>
            <a:r>
              <a:rPr lang="zh-CN" altLang="zh-CN" sz="2800" b="1" dirty="0" smtClean="0">
                <a:latin typeface="+mn-ea"/>
              </a:rPr>
              <a:t>,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该频区无吸收。端基炔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33OOcm-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)</a:t>
            </a:r>
            <a:r>
              <a:rPr lang="en-US" altLang="zh-CN" sz="2800" dirty="0" smtClean="0">
                <a:latin typeface="+mn-ea"/>
              </a:rPr>
              <a:t>C—H</a:t>
            </a:r>
            <a:r>
              <a:rPr lang="zh-CN" altLang="zh-CN" sz="2800" dirty="0">
                <a:latin typeface="+mn-ea"/>
              </a:rPr>
              <a:t>伸缩振动也为特征吸收。图</a:t>
            </a:r>
            <a:r>
              <a:rPr lang="en-US" altLang="zh-CN" sz="2800" dirty="0" smtClean="0">
                <a:latin typeface="+mn-ea"/>
              </a:rPr>
              <a:t>13-7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1-</a:t>
            </a:r>
            <a:r>
              <a:rPr lang="zh-CN" altLang="zh-CN" sz="2800" dirty="0">
                <a:latin typeface="+mn-ea"/>
              </a:rPr>
              <a:t>己炔</a:t>
            </a:r>
            <a:r>
              <a:rPr lang="zh-CN" altLang="zh-CN" sz="2800" dirty="0" smtClean="0">
                <a:latin typeface="+mn-ea"/>
              </a:rPr>
              <a:t>红外谱</a:t>
            </a:r>
            <a:r>
              <a:rPr lang="zh-CN" altLang="en-US" sz="2800" dirty="0">
                <a:latin typeface="+mn-ea"/>
              </a:rPr>
              <a:t>图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在</a:t>
            </a:r>
            <a:r>
              <a:rPr lang="en-US" altLang="zh-CN" sz="2800" dirty="0">
                <a:latin typeface="+mn-ea"/>
              </a:rPr>
              <a:t>3 </a:t>
            </a:r>
            <a:r>
              <a:rPr lang="en-US" altLang="zh-CN" sz="2800" dirty="0" smtClean="0">
                <a:latin typeface="+mn-ea"/>
              </a:rPr>
              <a:t>3lOcm-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2 </a:t>
            </a:r>
            <a:r>
              <a:rPr lang="en-US" altLang="zh-CN" sz="2800" dirty="0" smtClean="0">
                <a:latin typeface="+mn-ea"/>
              </a:rPr>
              <a:t>120</a:t>
            </a:r>
            <a:r>
              <a:rPr lang="en-US" altLang="zh-CN" sz="2800" dirty="0" smtClean="0">
                <a:latin typeface="+mn-ea"/>
              </a:rPr>
              <a:t>cm</a:t>
            </a:r>
            <a:r>
              <a:rPr lang="zh-CN" altLang="zh-CN" sz="2800" dirty="0">
                <a:latin typeface="+mn-ea"/>
              </a:rPr>
              <a:t>-</a:t>
            </a:r>
            <a:r>
              <a:rPr lang="zh-CN" altLang="zh-CN" sz="2800" baseline="300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的吸收峰</a:t>
            </a:r>
            <a:r>
              <a:rPr lang="zh-CN" altLang="zh-CN" sz="2800" dirty="0" smtClean="0">
                <a:latin typeface="+mn-ea"/>
              </a:rPr>
              <a:t>描述</a:t>
            </a:r>
            <a:r>
              <a:rPr lang="zh-CN" altLang="en-US" sz="2800" dirty="0" smtClean="0">
                <a:latin typeface="+mn-ea"/>
              </a:rPr>
              <a:t>了</a:t>
            </a:r>
            <a:r>
              <a:rPr lang="zh-CN" altLang="zh-CN" sz="2800" dirty="0" smtClean="0">
                <a:latin typeface="+mn-ea"/>
              </a:rPr>
              <a:t>端</a:t>
            </a:r>
            <a:r>
              <a:rPr lang="zh-CN" altLang="zh-CN" sz="2800" dirty="0">
                <a:latin typeface="+mn-ea"/>
              </a:rPr>
              <a:t>基炔的</a:t>
            </a:r>
            <a:r>
              <a:rPr lang="zh-CN" altLang="zh-CN" sz="2800" dirty="0" smtClean="0">
                <a:latin typeface="+mn-ea"/>
              </a:rPr>
              <a:t>特征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0407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BJX%6VK_L]%E%B~`XR0A}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75408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550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28092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	芳烃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芳烃</a:t>
            </a:r>
            <a:r>
              <a:rPr lang="zh-CN" altLang="zh-CN" sz="2800" dirty="0">
                <a:latin typeface="+mn-ea"/>
              </a:rPr>
              <a:t>的特征吸收分散在三个小频区</a:t>
            </a:r>
            <a:r>
              <a:rPr lang="en-US" altLang="zh-CN" sz="2800" dirty="0">
                <a:latin typeface="+mn-ea"/>
              </a:rPr>
              <a:t>,3 100 ~3 </a:t>
            </a:r>
            <a:r>
              <a:rPr lang="en-US" altLang="zh-CN" sz="2800" dirty="0" smtClean="0">
                <a:latin typeface="+mn-ea"/>
              </a:rPr>
              <a:t>OOOcm-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芳环上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一</a:t>
            </a:r>
            <a:r>
              <a:rPr lang="en-US" altLang="zh-CN" sz="2800" dirty="0">
                <a:latin typeface="+mn-ea"/>
              </a:rPr>
              <a:t>H</a:t>
            </a:r>
            <a:r>
              <a:rPr lang="zh-CN" altLang="zh-CN" sz="2800" dirty="0">
                <a:latin typeface="+mn-ea"/>
              </a:rPr>
              <a:t>伸缩振动，</a:t>
            </a:r>
            <a:r>
              <a:rPr lang="en-US" altLang="zh-CN" sz="2800" dirty="0">
                <a:latin typeface="+mn-ea"/>
              </a:rPr>
              <a:t>1 600 </a:t>
            </a:r>
            <a:r>
              <a:rPr lang="en-US" altLang="zh-CN" sz="2800" dirty="0" smtClean="0">
                <a:latin typeface="+mn-ea"/>
              </a:rPr>
              <a:t>~1 450cm-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en-US" altLang="zh-CN" sz="2800" dirty="0">
                <a:latin typeface="+mn-ea"/>
              </a:rPr>
              <a:t>C=C</a:t>
            </a:r>
            <a:r>
              <a:rPr lang="zh-CN" altLang="zh-CN" sz="2800" dirty="0">
                <a:latin typeface="+mn-ea"/>
              </a:rPr>
              <a:t>骨架振动，</a:t>
            </a:r>
            <a:r>
              <a:rPr lang="en-US" altLang="zh-CN" sz="2800" dirty="0">
                <a:latin typeface="+mn-ea"/>
              </a:rPr>
              <a:t>880 </a:t>
            </a:r>
            <a:r>
              <a:rPr lang="zh-CN" altLang="zh-CN" sz="2800" dirty="0">
                <a:latin typeface="+mn-ea"/>
              </a:rPr>
              <a:t>~</a:t>
            </a:r>
            <a:r>
              <a:rPr lang="en-US" altLang="zh-CN" sz="2800" dirty="0">
                <a:latin typeface="+mn-ea"/>
              </a:rPr>
              <a:t>680cm-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C-H</a:t>
            </a:r>
            <a:r>
              <a:rPr lang="zh-CN" altLang="zh-CN" sz="2800" dirty="0">
                <a:latin typeface="+mn-ea"/>
              </a:rPr>
              <a:t>面外弯曲振动。其中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一</a:t>
            </a:r>
            <a:r>
              <a:rPr lang="en-US" altLang="zh-CN" sz="2800" dirty="0">
                <a:latin typeface="+mn-ea"/>
              </a:rPr>
              <a:t>H</a:t>
            </a:r>
            <a:r>
              <a:rPr lang="zh-CN" altLang="zh-CN" sz="2800" dirty="0">
                <a:latin typeface="+mn-ea"/>
              </a:rPr>
              <a:t>伸缩振动与烯有</a:t>
            </a:r>
            <a:r>
              <a:rPr lang="zh-CN" altLang="zh-CN" sz="2800" dirty="0" smtClean="0">
                <a:latin typeface="+mn-ea"/>
              </a:rPr>
              <a:t>相同</a:t>
            </a:r>
            <a:r>
              <a:rPr lang="zh-CN" altLang="zh-CN" sz="2800" dirty="0">
                <a:latin typeface="+mn-ea"/>
              </a:rPr>
              <a:t>的吸收，但</a:t>
            </a:r>
            <a:r>
              <a:rPr lang="en-US" altLang="zh-CN" sz="2800" dirty="0">
                <a:latin typeface="+mn-ea"/>
              </a:rPr>
              <a:t>C=C</a:t>
            </a:r>
            <a:r>
              <a:rPr lang="zh-CN" altLang="zh-CN" sz="2800" dirty="0">
                <a:latin typeface="+mn-ea"/>
              </a:rPr>
              <a:t>骨架振动则与烯</a:t>
            </a:r>
            <a:r>
              <a:rPr lang="en-US" altLang="zh-CN" sz="2800" dirty="0">
                <a:latin typeface="+mn-ea"/>
              </a:rPr>
              <a:t>C=C</a:t>
            </a:r>
            <a:r>
              <a:rPr lang="zh-CN" altLang="zh-CN" sz="2800" dirty="0">
                <a:latin typeface="+mn-ea"/>
              </a:rPr>
              <a:t>伸缩振动吸收不同。芳烃一般在</a:t>
            </a:r>
            <a:r>
              <a:rPr lang="en-US" altLang="zh-CN" sz="2800" dirty="0" smtClean="0">
                <a:latin typeface="+mn-ea"/>
              </a:rPr>
              <a:t>16OOcm-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1580cm-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、1500cm-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1450cm-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可能出现强度不等的四个峰，但</a:t>
            </a:r>
            <a:r>
              <a:rPr lang="en-US" altLang="zh-CN" sz="2800" dirty="0" smtClean="0">
                <a:latin typeface="+mn-ea"/>
              </a:rPr>
              <a:t>145Ocm-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处吸收往往与</a:t>
            </a:r>
            <a:r>
              <a:rPr lang="zh-CN" altLang="zh-CN" sz="2800" dirty="0" smtClean="0">
                <a:latin typeface="+mn-ea"/>
              </a:rPr>
              <a:t>甲基</a:t>
            </a:r>
            <a:r>
              <a:rPr lang="zh-CN" altLang="zh-CN" sz="2800" dirty="0">
                <a:latin typeface="+mn-ea"/>
              </a:rPr>
              <a:t>、亚甲基的</a:t>
            </a:r>
            <a:r>
              <a:rPr lang="en-US" altLang="zh-CN" sz="2800" dirty="0" smtClean="0">
                <a:latin typeface="+mn-ea"/>
              </a:rPr>
              <a:t>C-H</a:t>
            </a:r>
            <a:r>
              <a:rPr lang="zh-CN" altLang="zh-CN" sz="2800" dirty="0">
                <a:latin typeface="+mn-ea"/>
              </a:rPr>
              <a:t>弯曲振动吸收重合。无论如何，在此区域的吸收是芳香化合物的重要特征</a:t>
            </a:r>
            <a:r>
              <a:rPr lang="zh-CN" altLang="zh-CN" sz="2800" dirty="0" smtClean="0">
                <a:latin typeface="+mn-ea"/>
              </a:rPr>
              <a:t>。在</a:t>
            </a:r>
            <a:r>
              <a:rPr lang="en-US" altLang="zh-CN" sz="2800" dirty="0">
                <a:latin typeface="+mn-ea"/>
              </a:rPr>
              <a:t>880 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en-US" altLang="zh-CN" sz="2800" dirty="0" smtClean="0">
                <a:latin typeface="+mn-ea"/>
              </a:rPr>
              <a:t>68</a:t>
            </a:r>
            <a:r>
              <a:rPr lang="en-US" altLang="zh-CN" sz="2800" dirty="0" smtClean="0">
                <a:latin typeface="+mn-ea"/>
              </a:rPr>
              <a:t>Ocm-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的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一</a:t>
            </a:r>
            <a:r>
              <a:rPr lang="en-US" altLang="zh-CN" sz="2800" dirty="0">
                <a:latin typeface="+mn-ea"/>
              </a:rPr>
              <a:t>H</a:t>
            </a:r>
            <a:r>
              <a:rPr lang="zh-CN" altLang="zh-CN" sz="2800" dirty="0">
                <a:latin typeface="+mn-ea"/>
              </a:rPr>
              <a:t>面外弯曲振动吸收依苯环上取代基的个数和位置不同而发生变化</a:t>
            </a:r>
            <a:r>
              <a:rPr lang="zh-CN" altLang="zh-CN" sz="2800" dirty="0" smtClean="0">
                <a:latin typeface="+mn-ea"/>
              </a:rPr>
              <a:t>。表</a:t>
            </a:r>
            <a:r>
              <a:rPr lang="en-US" altLang="zh-CN" sz="2800" dirty="0">
                <a:latin typeface="+mn-ea"/>
              </a:rPr>
              <a:t>13-1</a:t>
            </a:r>
            <a:r>
              <a:rPr lang="zh-CN" altLang="zh-CN" sz="2800" dirty="0">
                <a:latin typeface="+mn-ea"/>
              </a:rPr>
              <a:t>列出了一取代苯和邻、间、对二取代苯的不同吸收频率。在芳香化合物红外谱图</a:t>
            </a:r>
            <a:r>
              <a:rPr lang="zh-CN" altLang="zh-CN" sz="2800" dirty="0" smtClean="0">
                <a:latin typeface="+mn-ea"/>
              </a:rPr>
              <a:t>分析</a:t>
            </a:r>
            <a:r>
              <a:rPr lang="zh-CN" altLang="en-US" sz="2800" dirty="0" smtClean="0">
                <a:latin typeface="+mn-ea"/>
              </a:rPr>
              <a:t>中常常用此频区吸收判别异构体。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37167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974</TotalTime>
  <Words>1071</Words>
  <Application>Microsoft Office PowerPoint</Application>
  <PresentationFormat>全屏显示(4:3)</PresentationFormat>
  <Paragraphs>27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11</cp:revision>
  <dcterms:created xsi:type="dcterms:W3CDTF">2018-10-22T00:31:45Z</dcterms:created>
  <dcterms:modified xsi:type="dcterms:W3CDTF">2018-12-07T06:19:20Z</dcterms:modified>
</cp:coreProperties>
</file>