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0" r:id="rId9"/>
    <p:sldId id="261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692696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15. </a:t>
            </a:r>
            <a:r>
              <a:rPr lang="en-US" altLang="zh-CN" sz="2800" dirty="0" smtClean="0">
                <a:latin typeface="+mn-ea"/>
              </a:rPr>
              <a:t>2    </a:t>
            </a:r>
            <a:r>
              <a:rPr lang="zh-CN" altLang="zh-CN" sz="2800" dirty="0" smtClean="0">
                <a:latin typeface="+mn-ea"/>
              </a:rPr>
              <a:t>物理性质</a:t>
            </a:r>
            <a:r>
              <a:rPr lang="zh-CN" altLang="zh-CN" sz="2800" dirty="0">
                <a:latin typeface="+mn-ea"/>
              </a:rPr>
              <a:t>及波谱性质</a:t>
            </a:r>
          </a:p>
          <a:p>
            <a:r>
              <a:rPr lang="zh-CN" altLang="zh-CN" sz="2800" b="1" dirty="0">
                <a:latin typeface="+mn-ea"/>
              </a:rPr>
              <a:t>一、物理性质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酰氯</a:t>
            </a:r>
            <a:r>
              <a:rPr lang="zh-CN" altLang="zh-CN" sz="2800" dirty="0">
                <a:latin typeface="+mn-ea"/>
              </a:rPr>
              <a:t>和醋由于不存在氢键，沸点比相应的酸低得多，而酰胺却有较髙的沸点。室温下除</a:t>
            </a:r>
            <a:r>
              <a:rPr lang="zh-CN" altLang="zh-CN" sz="2800" dirty="0" smtClean="0">
                <a:latin typeface="+mn-ea"/>
              </a:rPr>
              <a:t>甲酰胺</a:t>
            </a:r>
            <a:r>
              <a:rPr lang="zh-CN" altLang="zh-CN" sz="2800" dirty="0">
                <a:latin typeface="+mn-ea"/>
              </a:rPr>
              <a:t>外一般为固体，这显然是氢键的作用。当酰胺氮上的氢被烃基取代，沸点就会降低。</a:t>
            </a:r>
          </a:p>
        </p:txBody>
      </p:sp>
      <p:pic>
        <p:nvPicPr>
          <p:cNvPr id="1025" name="Picture 1" descr="C:\Users\dmt\AppData\Roaming\Tencent\Users\280268031\QQ\WinTemp\RichOle\@V}3(7MJ[]WC`4[ZJET7U[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465147"/>
            <a:ext cx="3744416" cy="200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210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0WNF5J@ZGD[C_AHGH_Y%~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81807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609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332656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乙酰胺沸点</a:t>
            </a:r>
            <a:r>
              <a:rPr lang="en-US" altLang="zh-CN" sz="2800" dirty="0" smtClean="0">
                <a:latin typeface="+mn-ea"/>
              </a:rPr>
              <a:t>221°C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N-</a:t>
            </a:r>
            <a:r>
              <a:rPr lang="zh-CN" altLang="zh-CN" sz="2800" dirty="0">
                <a:latin typeface="+mn-ea"/>
              </a:rPr>
              <a:t>二甲基乙酰胺沸点</a:t>
            </a:r>
            <a:r>
              <a:rPr lang="en-US" altLang="zh-CN" sz="2800" dirty="0" smtClean="0">
                <a:latin typeface="+mn-ea"/>
              </a:rPr>
              <a:t>169°C</a:t>
            </a:r>
            <a:r>
              <a:rPr lang="zh-CN" altLang="zh-CN" sz="2800" dirty="0">
                <a:latin typeface="+mn-ea"/>
              </a:rPr>
              <a:t>。由于分子间极性相互作用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腈的</a:t>
            </a:r>
            <a:r>
              <a:rPr lang="zh-CN" altLang="zh-CN" sz="2800" dirty="0" smtClean="0">
                <a:latin typeface="+mn-ea"/>
              </a:rPr>
              <a:t>沸点</a:t>
            </a:r>
            <a:r>
              <a:rPr lang="zh-CN" altLang="zh-CN" sz="2800" dirty="0">
                <a:latin typeface="+mn-ea"/>
              </a:rPr>
              <a:t>与相应的酸类似，一般沸点较高。表</a:t>
            </a:r>
            <a:r>
              <a:rPr lang="en-US" altLang="zh-CN" sz="2800" dirty="0">
                <a:latin typeface="+mn-ea"/>
              </a:rPr>
              <a:t>15-1</a:t>
            </a:r>
            <a:r>
              <a:rPr lang="zh-CN" altLang="zh-CN" sz="2800" dirty="0">
                <a:latin typeface="+mn-ea"/>
              </a:rPr>
              <a:t>列出某些羧酸衍生物的物理</a:t>
            </a:r>
            <a:r>
              <a:rPr lang="zh-CN" altLang="zh-CN" sz="2800" dirty="0" smtClean="0">
                <a:latin typeface="+mn-ea"/>
              </a:rPr>
              <a:t>常数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T%8G9S(7GG`@DQ9S18$FUY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796138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001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15454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所有</a:t>
            </a:r>
            <a:r>
              <a:rPr lang="zh-CN" altLang="zh-CN" sz="2800" dirty="0">
                <a:latin typeface="+mn-ea"/>
              </a:rPr>
              <a:t>羧酸衍生物均溶于有机溶剂，如乙醚、氯仿、丙酮、苯等。乙腈、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N-</a:t>
            </a:r>
            <a:r>
              <a:rPr lang="zh-CN" altLang="zh-CN" sz="2800" dirty="0">
                <a:latin typeface="+mn-ea"/>
              </a:rPr>
              <a:t>二甲基甲酰胺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N-</a:t>
            </a:r>
            <a:r>
              <a:rPr lang="zh-CN" altLang="zh-CN" sz="2800" dirty="0">
                <a:latin typeface="+mn-ea"/>
              </a:rPr>
              <a:t>二甲基乙酰胺可与水混溶。由于它们是强极性的，所以常用来作优良的非质子</a:t>
            </a:r>
            <a:r>
              <a:rPr lang="zh-CN" altLang="zh-CN" sz="2800" dirty="0" smtClean="0">
                <a:latin typeface="+mn-ea"/>
              </a:rPr>
              <a:t>极性溶剂</a:t>
            </a:r>
            <a:r>
              <a:rPr lang="zh-CN" altLang="zh-CN" sz="2800" dirty="0">
                <a:latin typeface="+mn-ea"/>
              </a:rPr>
              <a:t>，大量用于涂料工业和有机合成中。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低级</a:t>
            </a:r>
            <a:r>
              <a:rPr lang="zh-CN" altLang="zh-CN" sz="2800" dirty="0">
                <a:latin typeface="+mn-ea"/>
              </a:rPr>
              <a:t>酰氯和酸酐有刺激气味。挥发性的醋具有令人愉快的香味，常用做香料。</a:t>
            </a:r>
          </a:p>
          <a:p>
            <a:r>
              <a:rPr lang="zh-CN" altLang="zh-CN" sz="2800" b="1" dirty="0">
                <a:latin typeface="+mn-ea"/>
              </a:rPr>
              <a:t>二、波谱性质</a:t>
            </a:r>
          </a:p>
          <a:p>
            <a:r>
              <a:rPr lang="en-US" altLang="zh-CN" sz="2800" dirty="0" smtClean="0">
                <a:latin typeface="+mn-ea"/>
              </a:rPr>
              <a:t>    1.IR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衍生物的羰基吸收在</a:t>
            </a:r>
            <a:r>
              <a:rPr lang="en-US" altLang="zh-CN" sz="2800" dirty="0" smtClean="0">
                <a:latin typeface="+mn-ea"/>
              </a:rPr>
              <a:t>1850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 smtClean="0">
                <a:latin typeface="+mn-ea"/>
              </a:rPr>
              <a:t>1630cm-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之间。不同衍生物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伸缩振动吸收</a:t>
            </a:r>
            <a:r>
              <a:rPr lang="zh-CN" altLang="zh-CN" sz="2800" dirty="0" smtClean="0">
                <a:latin typeface="+mn-ea"/>
              </a:rPr>
              <a:t>频率不同</a:t>
            </a:r>
            <a:r>
              <a:rPr lang="zh-CN" altLang="zh-CN" sz="2800" dirty="0">
                <a:latin typeface="+mn-ea"/>
              </a:rPr>
              <a:t>◦表</a:t>
            </a:r>
            <a:r>
              <a:rPr lang="en-US" altLang="zh-CN" sz="2800" dirty="0">
                <a:latin typeface="+mn-ea"/>
              </a:rPr>
              <a:t>15-2</a:t>
            </a:r>
            <a:r>
              <a:rPr lang="zh-CN" altLang="zh-CN" sz="2800" dirty="0">
                <a:latin typeface="+mn-ea"/>
              </a:rPr>
              <a:t>列出了它们的吸收范围。酯羰基伸缩振动吸收与醛相似（见图</a:t>
            </a:r>
            <a:r>
              <a:rPr lang="en-US" altLang="zh-CN" sz="2800" dirty="0" smtClean="0">
                <a:latin typeface="+mn-ea"/>
              </a:rPr>
              <a:t>15-1)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酰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9316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XULY66$%E[U}7@_HSRGY$`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2784"/>
            <a:ext cx="7272808" cy="672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393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1222" y="2060848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</a:t>
            </a:r>
            <a:r>
              <a:rPr lang="zh-CN" altLang="zh-CN" sz="2800" dirty="0" smtClean="0">
                <a:latin typeface="+mn-ea"/>
              </a:rPr>
              <a:t>氯中由于</a:t>
            </a:r>
            <a:r>
              <a:rPr lang="zh-CN" altLang="zh-CN" sz="2800" dirty="0">
                <a:latin typeface="+mn-ea"/>
              </a:rPr>
              <a:t>氯拉电子诱导效应使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伸缩振动吸收频率加大，约在</a:t>
            </a:r>
            <a:r>
              <a:rPr lang="en-US" altLang="zh-CN" sz="2800" dirty="0" smtClean="0">
                <a:latin typeface="+mn-ea"/>
              </a:rPr>
              <a:t>1800cm-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(见图</a:t>
            </a:r>
            <a:r>
              <a:rPr lang="en-US" altLang="zh-CN" sz="2800" dirty="0">
                <a:latin typeface="+mn-ea"/>
              </a:rPr>
              <a:t>15-2</a:t>
            </a:r>
            <a:r>
              <a:rPr lang="zh-CN" altLang="zh-CN" sz="2800" b="1" dirty="0">
                <a:latin typeface="+mn-ea"/>
              </a:rPr>
              <a:t>)。</a:t>
            </a:r>
            <a:r>
              <a:rPr lang="zh-CN" altLang="zh-CN" sz="2800" dirty="0">
                <a:latin typeface="+mn-ea"/>
              </a:rPr>
              <a:t>酸酐有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两个羰基，一般有两个伸缩振动吸收（见图</a:t>
            </a:r>
            <a:r>
              <a:rPr lang="en-US" altLang="zh-CN" sz="2800" dirty="0">
                <a:latin typeface="+mn-ea"/>
              </a:rPr>
              <a:t>15-3</a:t>
            </a:r>
            <a:r>
              <a:rPr lang="zh-CN" altLang="zh-CN" sz="2800" b="1" dirty="0">
                <a:latin typeface="+mn-ea"/>
              </a:rPr>
              <a:t>)。</a:t>
            </a:r>
            <a:r>
              <a:rPr lang="zh-CN" altLang="zh-CN" sz="2800" dirty="0">
                <a:latin typeface="+mn-ea"/>
              </a:rPr>
              <a:t>酰胺中由于羰基与氨基氮发生共轭削弱</a:t>
            </a:r>
            <a:r>
              <a:rPr lang="zh-CN" altLang="zh-CN" sz="2800" dirty="0" smtClean="0">
                <a:latin typeface="+mn-ea"/>
              </a:rPr>
              <a:t>了</a:t>
            </a:r>
            <a:r>
              <a:rPr lang="en-US" altLang="zh-CN" sz="2800" dirty="0" smtClean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双键，伸缩振动吸收频率降低（见图</a:t>
            </a:r>
            <a:r>
              <a:rPr lang="en-US" altLang="zh-CN" sz="2800" dirty="0">
                <a:latin typeface="+mn-ea"/>
              </a:rPr>
              <a:t>15-4) 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6369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)`_}0({JZ}L8~YZ]BW`GQP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70813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779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]%CP]N3%G}YFZEP~C@PS4Y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72" y="836712"/>
            <a:ext cx="868980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191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除</a:t>
            </a:r>
            <a:r>
              <a:rPr lang="en-US" altLang="zh-CN" sz="2800" dirty="0">
                <a:latin typeface="+mn-ea"/>
              </a:rPr>
              <a:t>C=0</a:t>
            </a:r>
            <a:r>
              <a:rPr lang="zh-CN" altLang="zh-CN" sz="2800" dirty="0">
                <a:latin typeface="+mn-ea"/>
              </a:rPr>
              <a:t>伸缩振动吸收外，酯和酸酐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310~1050cm-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频区存在</a:t>
            </a:r>
            <a:r>
              <a:rPr lang="en-US" altLang="zh-CN" sz="2800" dirty="0" smtClean="0">
                <a:latin typeface="+mn-ea"/>
              </a:rPr>
              <a:t>C-0</a:t>
            </a:r>
            <a:r>
              <a:rPr lang="zh-CN" altLang="zh-CN" sz="2800" dirty="0">
                <a:latin typeface="+mn-ea"/>
              </a:rPr>
              <a:t>仲缩振动吸收，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>
                <a:latin typeface="+mn-ea"/>
              </a:rPr>
              <a:t>3 </a:t>
            </a:r>
            <a:r>
              <a:rPr lang="en-US" altLang="zh-CN" sz="2800" dirty="0" smtClean="0">
                <a:latin typeface="+mn-ea"/>
              </a:rPr>
              <a:t>500~3200cm-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频区存在</a:t>
            </a:r>
            <a:r>
              <a:rPr lang="en-US" altLang="zh-CN" sz="2800" dirty="0">
                <a:latin typeface="+mn-ea"/>
              </a:rPr>
              <a:t>N—H</a:t>
            </a:r>
            <a:r>
              <a:rPr lang="zh-CN" altLang="zh-CN" sz="2800" dirty="0">
                <a:latin typeface="+mn-ea"/>
              </a:rPr>
              <a:t>伸缩振动吸收(参阅图</a:t>
            </a:r>
            <a:r>
              <a:rPr lang="en-US" altLang="zh-CN" sz="2800" dirty="0">
                <a:latin typeface="+mn-ea"/>
              </a:rPr>
              <a:t>15-4</a:t>
            </a:r>
            <a:r>
              <a:rPr lang="zh-CN" altLang="zh-CN" sz="2800" dirty="0">
                <a:latin typeface="+mn-ea"/>
              </a:rPr>
              <a:t>)。</a:t>
            </a:r>
          </a:p>
        </p:txBody>
      </p:sp>
      <p:pic>
        <p:nvPicPr>
          <p:cNvPr id="7169" name="Picture 1" descr="C:\Users\dmt\AppData\Roaming\Tencent\Users\280268031\QQ\WinTemp\RichOle\5UGE2)V1[~%_%RULHANX9A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8208912" cy="454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2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73746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2</a:t>
            </a:r>
            <a:r>
              <a:rPr lang="en-US" altLang="zh-CN" sz="2800" dirty="0">
                <a:latin typeface="+mn-ea"/>
              </a:rPr>
              <a:t>. 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H </a:t>
            </a:r>
            <a:r>
              <a:rPr lang="en-US" altLang="zh-CN" sz="2800" dirty="0">
                <a:latin typeface="+mn-ea"/>
              </a:rPr>
              <a:t>NMR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质子</a:t>
            </a:r>
            <a:r>
              <a:rPr lang="zh-CN" altLang="zh-CN" sz="2800" dirty="0">
                <a:latin typeface="+mn-ea"/>
              </a:rPr>
              <a:t>受羰基或氰基影响比饱和烃质子共振吸收向低场移动，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值为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3ppm</a:t>
            </a:r>
            <a:r>
              <a:rPr lang="zh-CN" altLang="zh-CN" sz="2800" dirty="0">
                <a:latin typeface="+mn-ea"/>
              </a:rPr>
              <a:t>。酰胺氮上的氢共振峰一般出现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5 ~8ppm</a:t>
            </a:r>
            <a:r>
              <a:rPr lang="zh-CN" altLang="zh-CN" sz="2800" dirty="0">
                <a:latin typeface="+mn-ea"/>
              </a:rPr>
              <a:t>。图</a:t>
            </a:r>
            <a:r>
              <a:rPr lang="en-US" altLang="zh-CN" sz="2800" dirty="0">
                <a:latin typeface="+mn-ea"/>
              </a:rPr>
              <a:t>15-5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甲基丙酰胺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 </a:t>
            </a:r>
            <a:r>
              <a:rPr lang="en-US" altLang="zh-CN" sz="2800" dirty="0" smtClean="0">
                <a:latin typeface="+mn-ea"/>
              </a:rPr>
              <a:t>NMR</a:t>
            </a:r>
            <a:r>
              <a:rPr lang="zh-CN" altLang="zh-CN" sz="2800" dirty="0" smtClean="0">
                <a:latin typeface="+mn-ea"/>
              </a:rPr>
              <a:t>谱</a:t>
            </a:r>
            <a:r>
              <a:rPr lang="zh-CN" altLang="zh-CN" sz="2800" dirty="0">
                <a:latin typeface="+mn-ea"/>
              </a:rPr>
              <a:t>图。图中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2.4</a:t>
            </a:r>
            <a:r>
              <a:rPr lang="zh-CN" altLang="zh-CN" sz="2800" dirty="0">
                <a:latin typeface="+mn-ea"/>
              </a:rPr>
              <a:t>的多重峰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质子</a:t>
            </a:r>
            <a:r>
              <a:rPr lang="zh-CN" altLang="zh-CN" sz="2800" dirty="0">
                <a:latin typeface="+mn-ea"/>
              </a:rPr>
              <a:t>的共振吸收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6</a:t>
            </a:r>
            <a:r>
              <a:rPr lang="zh-CN" altLang="zh-CN" sz="2800" dirty="0">
                <a:latin typeface="+mn-ea"/>
              </a:rPr>
              <a:t>宽平峰（放大）即为氮上的质子</a:t>
            </a:r>
            <a:r>
              <a:rPr lang="zh-CN" altLang="zh-CN" sz="2800" dirty="0" smtClean="0">
                <a:latin typeface="+mn-ea"/>
              </a:rPr>
              <a:t>共振吸收</a:t>
            </a:r>
            <a:r>
              <a:rPr lang="zh-CN" altLang="zh-CN" sz="28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28274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395</Words>
  <Application>Microsoft Office PowerPoint</Application>
  <PresentationFormat>全屏显示(4:3)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4</cp:revision>
  <dcterms:created xsi:type="dcterms:W3CDTF">2018-10-22T00:31:45Z</dcterms:created>
  <dcterms:modified xsi:type="dcterms:W3CDTF">2018-12-10T02:36:05Z</dcterms:modified>
</cp:coreProperties>
</file>