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75" r:id="rId9"/>
    <p:sldId id="277" r:id="rId10"/>
    <p:sldId id="262" r:id="rId11"/>
    <p:sldId id="263" r:id="rId12"/>
    <p:sldId id="264" r:id="rId13"/>
    <p:sldId id="265" r:id="rId14"/>
    <p:sldId id="266" r:id="rId15"/>
    <p:sldId id="267" r:id="rId16"/>
    <p:sldId id="279" r:id="rId17"/>
    <p:sldId id="268" r:id="rId18"/>
    <p:sldId id="269" r:id="rId19"/>
    <p:sldId id="270" r:id="rId20"/>
    <p:sldId id="271" r:id="rId21"/>
    <p:sldId id="28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96752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11.4    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zh-CN" sz="2800" dirty="0">
                <a:latin typeface="+mn-ea"/>
              </a:rPr>
              <a:t>、酮的制法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这里</a:t>
            </a:r>
            <a:r>
              <a:rPr lang="zh-CN" altLang="zh-CN" sz="2800" dirty="0">
                <a:latin typeface="+mn-ea"/>
              </a:rPr>
              <a:t>讨论如何在有机分子中导入羰基，既包括简单的一元醛、酮的制法，也包括那些</a:t>
            </a:r>
            <a:r>
              <a:rPr lang="zh-CN" altLang="zh-CN" sz="2800" dirty="0" smtClean="0">
                <a:latin typeface="+mn-ea"/>
              </a:rPr>
              <a:t>重要的</a:t>
            </a:r>
            <a:r>
              <a:rPr lang="zh-CN" altLang="zh-CN" sz="2800" dirty="0">
                <a:latin typeface="+mn-ea"/>
              </a:rPr>
              <a:t>含有其他官能团的醛、酮的制法。</a:t>
            </a:r>
          </a:p>
          <a:p>
            <a:r>
              <a:rPr lang="zh-CN" altLang="zh-CN" sz="2800" b="1" dirty="0">
                <a:latin typeface="+mn-ea"/>
              </a:rPr>
              <a:t>一、炔烃的水合和胞二卤代物的水解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乙炔</a:t>
            </a:r>
            <a:r>
              <a:rPr lang="zh-CN" altLang="zh-CN" sz="2800" dirty="0">
                <a:latin typeface="+mn-ea"/>
              </a:rPr>
              <a:t>水合是工业上制备乙醛的</a:t>
            </a:r>
            <a:r>
              <a:rPr lang="zh-CN" altLang="zh-CN" sz="2800" dirty="0" smtClean="0">
                <a:latin typeface="+mn-ea"/>
              </a:rPr>
              <a:t>方法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TWZT8)T]4`VK]O%Y2{8JZB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714" y="4293096"/>
            <a:ext cx="566258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717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五</a:t>
            </a:r>
            <a:r>
              <a:rPr lang="zh-CN" altLang="zh-CN" sz="2800" b="1" dirty="0">
                <a:latin typeface="+mn-ea"/>
              </a:rPr>
              <a:t>、傅瑞德尔一克拉夫茨（</a:t>
            </a:r>
            <a:r>
              <a:rPr lang="en-US" altLang="zh-CN" sz="2800" b="1" dirty="0" err="1">
                <a:latin typeface="+mn-ea"/>
              </a:rPr>
              <a:t>Friedel</a:t>
            </a:r>
            <a:r>
              <a:rPr lang="en-US" altLang="zh-CN" sz="2800" b="1" dirty="0">
                <a:latin typeface="+mn-ea"/>
              </a:rPr>
              <a:t>-Crafts</a:t>
            </a:r>
            <a:r>
              <a:rPr lang="zh-CN" altLang="zh-CN" sz="2800" b="1" dirty="0">
                <a:latin typeface="+mn-ea"/>
              </a:rPr>
              <a:t>)酰基化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傅一克</a:t>
            </a:r>
            <a:r>
              <a:rPr lang="zh-CN" altLang="zh-CN" sz="2800" dirty="0">
                <a:latin typeface="+mn-ea"/>
              </a:rPr>
              <a:t>酰基化反应是制备芳酮的重要方法，该反应的优点是不发生重排，产物单一，</a:t>
            </a:r>
            <a:r>
              <a:rPr lang="zh-CN" altLang="zh-CN" sz="2800" dirty="0" smtClean="0">
                <a:latin typeface="+mn-ea"/>
              </a:rPr>
              <a:t>产</a:t>
            </a:r>
            <a:r>
              <a:rPr lang="zh-CN" altLang="en-US" sz="2800" dirty="0" smtClean="0">
                <a:latin typeface="+mn-ea"/>
              </a:rPr>
              <a:t>率高。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通过</a:t>
            </a:r>
            <a:r>
              <a:rPr lang="zh-CN" altLang="zh-CN" sz="2800" dirty="0">
                <a:latin typeface="+mn-ea"/>
              </a:rPr>
              <a:t>分子内酰基化可以制备环酮，例如</a:t>
            </a:r>
            <a:r>
              <a:rPr lang="en-US" altLang="zh-CN" sz="2800" b="1" dirty="0" smtClean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0241" name="Picture 1" descr="C:\Users\dmt\AppData\Roaming\Tencent\Users\280268031\QQ\WinTemp\RichOle\GR2ZO@@S[5IE9TSIH%F2OU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137" y="1916832"/>
            <a:ext cx="4072111" cy="10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dmt\AppData\Roaming\Tencent\Users\280268031\QQ\WinTemp\RichOle\ZRG7HEOD106YJ(_@(53[PD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36" y="3585215"/>
            <a:ext cx="6850648" cy="215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dmt\AppData\Roaming\Tencent\Users\280268031\QQ\WinTemp\RichOle\Y0U((NW(Y)0WFEBE1_T_G$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85" y="5733256"/>
            <a:ext cx="4152986" cy="72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155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38802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六、盖德曼</a:t>
            </a:r>
            <a:r>
              <a:rPr lang="en-US" altLang="zh-CN" sz="2800" b="1" dirty="0">
                <a:latin typeface="+mn-ea"/>
              </a:rPr>
              <a:t>一</a:t>
            </a:r>
            <a:r>
              <a:rPr lang="zh-CN" altLang="zh-CN" sz="2800" b="1" dirty="0">
                <a:latin typeface="+mn-ea"/>
              </a:rPr>
              <a:t>柯赫</a:t>
            </a:r>
            <a:r>
              <a:rPr lang="en-US" altLang="zh-CN" sz="2800" b="1" dirty="0">
                <a:latin typeface="+mn-ea"/>
              </a:rPr>
              <a:t>（</a:t>
            </a:r>
            <a:r>
              <a:rPr lang="zh-CN" altLang="zh-CN" sz="2800" b="1" dirty="0">
                <a:latin typeface="+mn-ea"/>
              </a:rPr>
              <a:t>Gattermann-Koch)反应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催化剂存在下，芳烃和</a:t>
            </a:r>
            <a:r>
              <a:rPr lang="en-US" altLang="zh-CN" sz="2800" dirty="0">
                <a:latin typeface="+mn-ea"/>
              </a:rPr>
              <a:t>HC1、C0</a:t>
            </a:r>
            <a:r>
              <a:rPr lang="zh-CN" altLang="zh-CN" sz="2800" dirty="0">
                <a:latin typeface="+mn-ea"/>
              </a:rPr>
              <a:t>混合物作用，可以制得芳醛。</a:t>
            </a: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反应叫做盖德曼一柯赫反应，它是一种特殊的傅一克酰基化反应。可以设想</a:t>
            </a:r>
            <a:r>
              <a:rPr lang="en-US" altLang="zh-CN" sz="2800" dirty="0">
                <a:latin typeface="+mn-ea"/>
              </a:rPr>
              <a:t>C0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HC1</a:t>
            </a:r>
            <a:r>
              <a:rPr lang="zh-CN" altLang="zh-CN" sz="2800" dirty="0" smtClean="0">
                <a:latin typeface="+mn-ea"/>
              </a:rPr>
              <a:t>先生</a:t>
            </a:r>
            <a:r>
              <a:rPr lang="zh-CN" altLang="zh-CN" sz="2800" dirty="0">
                <a:latin typeface="+mn-ea"/>
              </a:rPr>
              <a:t>成甲酰氯，后者再与芳烃反应（实际并非如此）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1265" name="Picture 1" descr="C:\Users\dmt\AppData\Roaming\Tencent\Users\280268031\QQ\WinTemp\RichOle\WDZ5QCDXCPZK410KT_7JM2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3854118" cy="93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dmt\AppData\Roaming\Tencent\Users\280268031\QQ\WinTemp\RichOle\6CJUB0_C22GQZOEHY3FZVV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653136"/>
            <a:ext cx="612068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264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97907"/>
            <a:ext cx="83529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芳环上有烃基、烷氧基，则醛基按定位规则</a:t>
            </a:r>
            <a:r>
              <a:rPr lang="zh-CN" altLang="zh-CN" sz="2800" dirty="0" smtClean="0">
                <a:latin typeface="+mn-ea"/>
              </a:rPr>
              <a:t>导</a:t>
            </a:r>
            <a:r>
              <a:rPr lang="zh-CN" altLang="en-US" sz="2800" dirty="0" smtClean="0">
                <a:latin typeface="+mn-ea"/>
              </a:rPr>
              <a:t>入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以对位产物为主，例如</a:t>
            </a:r>
            <a:r>
              <a:rPr lang="en-US" altLang="zh-CN" sz="2800" b="1" dirty="0" smtClean="0">
                <a:latin typeface="+mn-ea"/>
              </a:rPr>
              <a:t>:</a:t>
            </a:r>
          </a:p>
          <a:p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芳环上带有羟基，反应效果不好</a:t>
            </a:r>
            <a:r>
              <a:rPr lang="en-US" altLang="zh-CN" sz="2800" b="1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如果连有吸电子基团，则反应不发生。</a:t>
            </a:r>
          </a:p>
          <a:p>
            <a:endParaRPr lang="zh-CN" altLang="zh-CN" dirty="0"/>
          </a:p>
        </p:txBody>
      </p:sp>
      <p:pic>
        <p:nvPicPr>
          <p:cNvPr id="12289" name="Picture 1" descr="C:\Users\dmt\AppData\Roaming\Tencent\Users\280268031\QQ\WinTemp\RichOle\E~AWRG{(CY}FT}[7@7{I3C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50034"/>
            <a:ext cx="4968552" cy="157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664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七、酚醛的制备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苯酚</a:t>
            </a:r>
            <a:r>
              <a:rPr lang="zh-CN" altLang="zh-CN" sz="2800" dirty="0">
                <a:latin typeface="+mn-ea"/>
              </a:rPr>
              <a:t>在氢氧化钠存在下与氯仿作用生成水杨醛，我们已知道该反应叫瑞</a:t>
            </a:r>
            <a:r>
              <a:rPr lang="zh-CN" altLang="zh-CN" sz="2800" dirty="0" smtClean="0">
                <a:latin typeface="+mn-ea"/>
              </a:rPr>
              <a:t>默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梯</a:t>
            </a:r>
            <a:r>
              <a:rPr lang="zh-CN" altLang="zh-CN" sz="2800" dirty="0">
                <a:latin typeface="+mn-ea"/>
              </a:rPr>
              <a:t>曼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见</a:t>
            </a:r>
            <a:r>
              <a:rPr lang="en-US" altLang="zh-CN" sz="2800" dirty="0">
                <a:latin typeface="+mn-ea"/>
              </a:rPr>
              <a:t>9. 6</a:t>
            </a:r>
            <a:r>
              <a:rPr lang="zh-CN" altLang="zh-CN" sz="2800" dirty="0">
                <a:latin typeface="+mn-ea"/>
              </a:rPr>
              <a:t>节）。实验结果表明，主要生成邻位产物，产率虽然不高，但易分离，有一定合成</a:t>
            </a:r>
            <a:r>
              <a:rPr lang="zh-CN" altLang="zh-CN" sz="2800" dirty="0" smtClean="0">
                <a:latin typeface="+mn-ea"/>
              </a:rPr>
              <a:t>价值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若</a:t>
            </a:r>
            <a:r>
              <a:rPr lang="zh-CN" altLang="zh-CN" sz="2800" dirty="0">
                <a:latin typeface="+mn-ea"/>
              </a:rPr>
              <a:t>改变反应条件，如加入环糊精则可得到对位产物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zh-CN" sz="2800" dirty="0">
                <a:latin typeface="+mn-ea"/>
              </a:rPr>
              <a:t>对羟基苯甲醛（见</a:t>
            </a:r>
            <a:r>
              <a:rPr lang="en-US" altLang="zh-CN" sz="2800" dirty="0">
                <a:latin typeface="+mn-ea"/>
              </a:rPr>
              <a:t>19.6</a:t>
            </a:r>
            <a:r>
              <a:rPr lang="zh-CN" altLang="zh-CN" sz="2800" dirty="0">
                <a:latin typeface="+mn-ea"/>
              </a:rPr>
              <a:t>节）。当</a:t>
            </a:r>
            <a:r>
              <a:rPr lang="zh-CN" altLang="zh-CN" sz="2800" dirty="0" smtClean="0">
                <a:latin typeface="+mn-ea"/>
              </a:rPr>
              <a:t>采用萘</a:t>
            </a:r>
            <a:r>
              <a:rPr lang="zh-CN" altLang="zh-CN" sz="2800" dirty="0">
                <a:latin typeface="+mn-ea"/>
              </a:rPr>
              <a:t>酚作反应底物，可得到萘酚醛。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3313" name="Picture 1" descr="C:\Users\dmt\AppData\Roaming\Tencent\Users\280268031\QQ\WinTemp\RichOle\0}33O4)Y`T{_}3GW)CRYS$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5760640" cy="271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688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2809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八、罗森孟德（</a:t>
            </a:r>
            <a:r>
              <a:rPr lang="en-US" altLang="zh-CN" sz="2800" b="1" dirty="0" err="1">
                <a:latin typeface="+mn-ea"/>
              </a:rPr>
              <a:t>Rosenmund</a:t>
            </a:r>
            <a:r>
              <a:rPr lang="zh-CN" altLang="zh-CN" sz="2800" b="1" dirty="0">
                <a:latin typeface="+mn-ea"/>
              </a:rPr>
              <a:t>)还原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酰氯</a:t>
            </a:r>
            <a:r>
              <a:rPr lang="zh-CN" altLang="zh-CN" sz="2800" dirty="0">
                <a:latin typeface="+mn-ea"/>
              </a:rPr>
              <a:t>还原生成醛，醛又可继续还原为醇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显然</a:t>
            </a:r>
            <a:r>
              <a:rPr lang="zh-CN" altLang="zh-CN" sz="2800" dirty="0">
                <a:latin typeface="+mn-ea"/>
              </a:rPr>
              <a:t>，欲从酰氯制备醛，必须用选择还原法，也就是说，所选择的还原条件只能还原酰氯，而不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能还原醛。实现这种还原的方法之一是罗森孟德还原。</a:t>
            </a:r>
          </a:p>
          <a:p>
            <a:endParaRPr lang="zh-CN" altLang="zh-CN" dirty="0"/>
          </a:p>
        </p:txBody>
      </p:sp>
      <p:pic>
        <p:nvPicPr>
          <p:cNvPr id="14337" name="Picture 1" descr="C:\Users\dmt\AppData\Roaming\Tencent\Users\280268031\QQ\WinTemp\RichOle\DNSS3U@55HQU@}BYG2KN{)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5256584" cy="100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dmt\AppData\Roaming\Tencent\Users\280268031\QQ\WinTemp\RichOle\~}{0`NK~DF3S}2MH$V3_1}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93096"/>
            <a:ext cx="57853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157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622" y="1118607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罗森孟德</a:t>
            </a:r>
            <a:r>
              <a:rPr lang="zh-CN" altLang="zh-CN" sz="2800" dirty="0">
                <a:latin typeface="+mn-ea"/>
              </a:rPr>
              <a:t>还原就是用受过部分毒化（降低了活性）的钯催化剂进行催化氢化，在这种条件下</a:t>
            </a:r>
            <a:r>
              <a:rPr lang="zh-CN" altLang="zh-CN" sz="2800" dirty="0" smtClean="0">
                <a:latin typeface="+mn-ea"/>
              </a:rPr>
              <a:t>，只能</a:t>
            </a:r>
            <a:r>
              <a:rPr lang="zh-CN" altLang="zh-CN" sz="2800" dirty="0">
                <a:latin typeface="+mn-ea"/>
              </a:rPr>
              <a:t>使酰氯还原为醛，而醛不会进一步还原成醇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15361" name="Picture 1" descr="C:\Users\dmt\AppData\Roaming\Tencent\Users\280268031\QQ\WinTemp\RichOle\9T2PUT{1MHU$EA~M}45K7X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0775"/>
            <a:ext cx="6840760" cy="252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787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622" y="1124744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将</a:t>
            </a:r>
            <a:r>
              <a:rPr lang="zh-CN" altLang="zh-CN" sz="2800" dirty="0">
                <a:latin typeface="+mn-ea"/>
              </a:rPr>
              <a:t>酰氯转化成醛的另一种选择性还原试剂是</a:t>
            </a:r>
            <a:r>
              <a:rPr lang="en-US" altLang="zh-CN" sz="2800" dirty="0" err="1" smtClean="0">
                <a:latin typeface="+mn-ea"/>
              </a:rPr>
              <a:t>LiAl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t</a:t>
            </a:r>
            <a:r>
              <a:rPr lang="en-US" altLang="zh-CN" sz="2800" dirty="0" smtClean="0">
                <a:latin typeface="+mn-ea"/>
              </a:rPr>
              <a:t>-C</a:t>
            </a:r>
            <a:r>
              <a:rPr lang="en-US" altLang="zh-CN" sz="2800" baseline="-25000" dirty="0" smtClean="0">
                <a:latin typeface="+mn-ea"/>
              </a:rPr>
              <a:t>4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2800" baseline="-25000" dirty="0" smtClean="0">
                <a:latin typeface="+mn-ea"/>
              </a:rPr>
              <a:t>9</a:t>
            </a:r>
            <a:r>
              <a:rPr lang="en-US" altLang="zh-CN" sz="2800" dirty="0" smtClean="0">
                <a:latin typeface="+mn-ea"/>
              </a:rPr>
              <a:t>0)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三叔丁氧基氢化锂</a:t>
            </a:r>
            <a:r>
              <a:rPr lang="zh-CN" altLang="zh-CN" sz="2800" dirty="0" smtClean="0">
                <a:latin typeface="+mn-ea"/>
              </a:rPr>
              <a:t>铝</a:t>
            </a:r>
            <a:r>
              <a:rPr lang="zh-CN" altLang="en-US" sz="2800" dirty="0" smtClean="0">
                <a:latin typeface="+mn-ea"/>
              </a:rPr>
              <a:t>）。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三叔</a:t>
            </a:r>
            <a:r>
              <a:rPr lang="zh-CN" altLang="zh-CN" sz="2800" dirty="0">
                <a:latin typeface="+mn-ea"/>
              </a:rPr>
              <a:t>丁氧基氢化锂铝是由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和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en-US" altLang="zh-CN" sz="2800" dirty="0" smtClean="0">
                <a:latin typeface="+mn-ea"/>
              </a:rPr>
              <a:t>COH</a:t>
            </a:r>
            <a:r>
              <a:rPr lang="zh-CN" altLang="zh-CN" sz="2800" dirty="0" smtClean="0">
                <a:latin typeface="+mn-ea"/>
              </a:rPr>
              <a:t>作用</a:t>
            </a:r>
            <a:r>
              <a:rPr lang="zh-CN" altLang="zh-CN" sz="2800" dirty="0">
                <a:latin typeface="+mn-ea"/>
              </a:rPr>
              <a:t>而制得的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6385" name="Picture 1" descr="C:\Users\dmt\AppData\Roaming\Tencent\Users\280268031\QQ\WinTemp\RichOle\H8@3_6HRG$[7~]61@%V$}`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5544616" cy="145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dmt\AppData\Roaming\Tencent\Users\280268031\QQ\WinTemp\RichOle\[F~)~NY8SRUC3]1%W[X4{U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41168"/>
            <a:ext cx="731426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472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2179" y="548680"/>
            <a:ext cx="82089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九</a:t>
            </a:r>
            <a:r>
              <a:rPr lang="zh-CN" altLang="zh-CN" sz="2800" b="1" dirty="0">
                <a:latin typeface="+mn-ea"/>
              </a:rPr>
              <a:t>、酰氯与金属有机试剂作用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17409" name="Picture 1" descr="C:\Users\dmt\AppData\Roaming\Tencent\Users\280268031\QQ\WinTemp\RichOle\L0RF2O(CGBL%NWBN7]J4DI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5688632" cy="2535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dmt\AppData\Roaming\Tencent\Users\280268031\QQ\WinTemp\RichOle\Z~{8K~LJ8`Z)5XW01[BO7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17032"/>
            <a:ext cx="5038027" cy="128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52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1329730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宋体" pitchFamily="2" charset="-122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+mn-ea"/>
                <a:cs typeface="宋体" pitchFamily="2" charset="-122"/>
              </a:rPr>
              <a:t>二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宋体" pitchFamily="2" charset="-122"/>
              </a:rPr>
              <a:t>烃基镉一般是由格氏试剂制备的。</a:t>
            </a:r>
            <a:endParaRPr lang="zh-CN" altLang="zh-CN" sz="2800" dirty="0">
              <a:latin typeface="+mn-ea"/>
              <a:cs typeface="宋体" pitchFamily="2" charset="-122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格氏试剂</a:t>
            </a:r>
            <a:r>
              <a:rPr lang="zh-CN" altLang="zh-CN" sz="2800" dirty="0">
                <a:latin typeface="+mn-ea"/>
              </a:rPr>
              <a:t>本身与酰氯在低温下作用也可以得到酮，但由于格氏试剂较活泼，反应不易控制。</a:t>
            </a:r>
          </a:p>
        </p:txBody>
      </p:sp>
      <p:pic>
        <p:nvPicPr>
          <p:cNvPr id="18433" name="Picture 1" descr="C:\Users\dmt\AppData\Roaming\Tencent\Users\280268031\QQ\WinTemp\RichOle\_HW}OLZTEZ%KR1GEEV6KZ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57482"/>
            <a:ext cx="8247862" cy="150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873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40189"/>
            <a:ext cx="835292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十</a:t>
            </a:r>
            <a:r>
              <a:rPr lang="zh-CN" altLang="zh-CN" sz="2800" b="1" dirty="0" smtClean="0">
                <a:latin typeface="+mn-ea"/>
              </a:rPr>
              <a:t>、</a:t>
            </a:r>
            <a:r>
              <a:rPr lang="el-GR" altLang="zh-CN" sz="2800" b="1" dirty="0" smtClean="0">
                <a:latin typeface="+mn-ea"/>
              </a:rPr>
              <a:t>α</a:t>
            </a:r>
            <a:r>
              <a:rPr lang="en-US" altLang="zh-CN" sz="2800" b="1" dirty="0" smtClean="0">
                <a:latin typeface="+mn-ea"/>
              </a:rPr>
              <a:t>,</a:t>
            </a:r>
            <a:r>
              <a:rPr lang="el-GR" altLang="zh-CN" sz="2800" b="1" dirty="0">
                <a:latin typeface="+mn-ea"/>
              </a:rPr>
              <a:t> β</a:t>
            </a:r>
            <a:r>
              <a:rPr lang="zh-CN" altLang="zh-CN" sz="2800" b="1" dirty="0" smtClean="0">
                <a:latin typeface="+mn-ea"/>
              </a:rPr>
              <a:t>不</a:t>
            </a:r>
            <a:r>
              <a:rPr lang="zh-CN" altLang="zh-CN" sz="2800" b="1" dirty="0">
                <a:latin typeface="+mn-ea"/>
              </a:rPr>
              <a:t>饱和醛、酮的</a:t>
            </a:r>
            <a:r>
              <a:rPr lang="zh-CN" altLang="zh-CN" sz="2800" b="1" dirty="0" smtClean="0">
                <a:latin typeface="+mn-ea"/>
              </a:rPr>
              <a:t>制备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el-GR" altLang="zh-CN" sz="2800" dirty="0">
                <a:latin typeface="+mn-ea"/>
              </a:rPr>
              <a:t> 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饱和醛、酮通常采用如下几种方法制备。①通过醛、酮羟醛缩合反应是最常用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en-US" sz="2800" dirty="0">
                <a:latin typeface="+mn-ea"/>
              </a:rPr>
              <a:t>方</a:t>
            </a:r>
            <a:r>
              <a:rPr lang="zh-CN" altLang="zh-CN" sz="2800" dirty="0" smtClean="0">
                <a:latin typeface="+mn-ea"/>
              </a:rPr>
              <a:t>法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参阅</a:t>
            </a:r>
            <a:r>
              <a:rPr lang="en-US" altLang="zh-CN" sz="2800" dirty="0">
                <a:latin typeface="+mn-ea"/>
              </a:rPr>
              <a:t>11.3</a:t>
            </a:r>
            <a:r>
              <a:rPr lang="zh-CN" altLang="zh-CN" sz="2800" dirty="0">
                <a:latin typeface="+mn-ea"/>
              </a:rPr>
              <a:t>节）。②通过卤代醛、酮脱卤化氢制备。③烯丙型醇的选择氧化法，该法需</a:t>
            </a:r>
            <a:r>
              <a:rPr lang="zh-CN" altLang="zh-CN" sz="2800" dirty="0" smtClean="0">
                <a:latin typeface="+mn-ea"/>
              </a:rPr>
              <a:t>选择不</a:t>
            </a:r>
            <a:r>
              <a:rPr lang="zh-CN" altLang="zh-CN" sz="2800" dirty="0">
                <a:latin typeface="+mn-ea"/>
              </a:rPr>
              <a:t>影响碳碳双键的氧化剂，如沙瑞特试剂、</a:t>
            </a:r>
            <a:r>
              <a:rPr lang="en-US" altLang="zh-CN" sz="2800" dirty="0">
                <a:latin typeface="+mn-ea"/>
              </a:rPr>
              <a:t>Mn0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或采用欧芬脑氧化法（参阅</a:t>
            </a:r>
            <a:r>
              <a:rPr lang="en-US" altLang="zh-CN" sz="2800" dirty="0">
                <a:latin typeface="+mn-ea"/>
              </a:rPr>
              <a:t>11.4</a:t>
            </a:r>
            <a:r>
              <a:rPr lang="zh-CN" altLang="zh-CN" sz="2800" dirty="0">
                <a:latin typeface="+mn-ea"/>
              </a:rPr>
              <a:t>节）。④</a:t>
            </a:r>
            <a:r>
              <a:rPr lang="zh-CN" altLang="zh-CN" sz="2800" dirty="0" smtClean="0">
                <a:latin typeface="+mn-ea"/>
              </a:rPr>
              <a:t>酮在</a:t>
            </a:r>
            <a:r>
              <a:rPr lang="zh-CN" altLang="zh-CN" sz="2800" dirty="0">
                <a:latin typeface="+mn-ea"/>
              </a:rPr>
              <a:t>强碱存在下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位</a:t>
            </a:r>
            <a:r>
              <a:rPr lang="zh-CN" altLang="zh-CN" sz="2800" dirty="0">
                <a:latin typeface="+mn-ea"/>
              </a:rPr>
              <a:t>导入苯硒基，而后进行过氧化氢存在下的氧化消去反应。这个方法可</a:t>
            </a:r>
            <a:r>
              <a:rPr lang="zh-CN" altLang="zh-CN" sz="2800" dirty="0" smtClean="0">
                <a:latin typeface="+mn-ea"/>
              </a:rPr>
              <a:t>得高</a:t>
            </a:r>
            <a:r>
              <a:rPr lang="zh-CN" altLang="zh-CN" sz="2800" dirty="0">
                <a:latin typeface="+mn-ea"/>
              </a:rPr>
              <a:t>产率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zh-CN" sz="2800" dirty="0">
                <a:latin typeface="+mn-ea"/>
              </a:rPr>
              <a:t>饱和酮。反应中若采用二异丙基氨基锂（</a:t>
            </a:r>
            <a:r>
              <a:rPr lang="en-US" altLang="zh-CN" sz="2800" dirty="0">
                <a:latin typeface="+mn-ea"/>
              </a:rPr>
              <a:t>LDA)</a:t>
            </a:r>
            <a:r>
              <a:rPr lang="zh-CN" altLang="zh-CN" sz="2800" dirty="0">
                <a:latin typeface="+mn-ea"/>
              </a:rPr>
              <a:t>，使反应具有位置选择性。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60286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其他</a:t>
            </a:r>
            <a:r>
              <a:rPr lang="zh-CN" altLang="zh-CN" sz="2800" dirty="0">
                <a:latin typeface="+mn-ea"/>
              </a:rPr>
              <a:t>炔烃水合所得到的都是相应结构的酮，例如</a:t>
            </a:r>
            <a:r>
              <a:rPr lang="en-US" altLang="zh-CN" sz="2800" b="1" dirty="0" smtClean="0">
                <a:latin typeface="+mn-ea"/>
              </a:rPr>
              <a:t>:</a:t>
            </a:r>
          </a:p>
          <a:p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用硼氢化一氧化方法进行水合，由末端炔烃可以制得醛，例如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5F{5A6Z7BD(EC)[I)L6EOC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6833797" cy="283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WU6~%@[$GT9GQUQB%__F)[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13176"/>
            <a:ext cx="5040560" cy="68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076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dmt\AppData\Roaming\Tencent\Users\280268031\QQ\WinTemp\RichOle\920{C{NYH(T6I@J5TPPS(2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9338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403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dmt\AppData\Roaming\Tencent\Users\280268031\QQ\WinTemp\RichOle\A6{0YCY4DZ2T7SI[IL]GK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05" y="1080120"/>
            <a:ext cx="8882891" cy="7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dmt\AppData\Roaming\Tencent\Users\280268031\QQ\WinTemp\RichOle\3$9T7R9C(TB6V_M`7I82R8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73" y="1988840"/>
            <a:ext cx="8653015" cy="308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559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556792"/>
            <a:ext cx="84249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胞二</a:t>
            </a:r>
            <a:r>
              <a:rPr lang="zh-CN" altLang="en-US" sz="2800" dirty="0">
                <a:latin typeface="+mn-ea"/>
              </a:rPr>
              <a:t>卤</a:t>
            </a:r>
            <a:r>
              <a:rPr lang="zh-CN" altLang="zh-CN" sz="2800" dirty="0" smtClean="0">
                <a:latin typeface="+mn-ea"/>
              </a:rPr>
              <a:t>代</a:t>
            </a:r>
            <a:r>
              <a:rPr lang="zh-CN" altLang="zh-CN" sz="2800" dirty="0">
                <a:latin typeface="+mn-ea"/>
              </a:rPr>
              <a:t>物水解，也可以得到醛酮，例如</a:t>
            </a:r>
            <a:r>
              <a:rPr lang="en-US" altLang="zh-CN" sz="2800" b="1" dirty="0">
                <a:latin typeface="+mn-ea"/>
              </a:rPr>
              <a:t>: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3073" name="Picture 1" descr="C:\Users\dmt\AppData\Roaming\Tencent\Users\280268031\QQ\WinTemp\RichOle\356C{YHUZ}84]ENSE{SK{]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41" y="2630487"/>
            <a:ext cx="7473675" cy="224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339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20566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二、由烯烃制备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zh-CN" altLang="zh-CN" sz="2800" dirty="0">
                <a:latin typeface="+mn-ea"/>
              </a:rPr>
              <a:t>.烯烃的氧化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烯烃</a:t>
            </a:r>
            <a:r>
              <a:rPr lang="zh-CN" altLang="zh-CN" sz="2800" dirty="0">
                <a:latin typeface="+mn-ea"/>
              </a:rPr>
              <a:t>经臭氧化、还原，生成醛或酮，</a:t>
            </a:r>
            <a:r>
              <a:rPr lang="zh-CN" altLang="zh-CN" sz="2800" dirty="0" smtClean="0">
                <a:latin typeface="+mn-ea"/>
              </a:rPr>
              <a:t>例如</a:t>
            </a:r>
            <a:r>
              <a:rPr lang="zh-CN" altLang="en-US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工业</a:t>
            </a:r>
            <a:r>
              <a:rPr lang="zh-CN" altLang="zh-CN" sz="2800" dirty="0">
                <a:latin typeface="+mn-ea"/>
              </a:rPr>
              <a:t>上由乙烯经空气氧化制备</a:t>
            </a:r>
            <a:r>
              <a:rPr lang="zh-CN" altLang="zh-CN" sz="2800" dirty="0" smtClean="0">
                <a:latin typeface="+mn-ea"/>
              </a:rPr>
              <a:t>乙醛</a:t>
            </a:r>
            <a:r>
              <a:rPr lang="zh-CN" altLang="en-US" sz="2800" b="1" baseline="-250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W59OOEZZ%S$B679K6~K%[J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6637"/>
            <a:ext cx="6480720" cy="101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mt\AppData\Roaming\Tencent\Users\280268031\QQ\WinTemp\RichOle\223[XDJ98P8V(00LOMF%XS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09120"/>
            <a:ext cx="6319217" cy="86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05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186" y="404664"/>
            <a:ext cx="8208912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2.</a:t>
            </a:r>
            <a:r>
              <a:rPr lang="zh-CN" altLang="en-US" sz="2800" dirty="0" smtClean="0">
                <a:latin typeface="+mn-ea"/>
              </a:rPr>
              <a:t>氢甲醛</a:t>
            </a:r>
            <a:r>
              <a:rPr lang="zh-CN" altLang="zh-CN" sz="2800" dirty="0" smtClean="0">
                <a:latin typeface="+mn-ea"/>
              </a:rPr>
              <a:t>化</a:t>
            </a:r>
            <a:r>
              <a:rPr lang="zh-CN" altLang="zh-CN" sz="2800" dirty="0">
                <a:latin typeface="+mn-ea"/>
              </a:rPr>
              <a:t>法</a:t>
            </a:r>
            <a:r>
              <a:rPr lang="en-US" altLang="zh-CN" sz="2800" dirty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Hydroformylation</a:t>
            </a:r>
            <a:r>
              <a:rPr lang="en-US" altLang="zh-CN" sz="2800" dirty="0" smtClean="0">
                <a:latin typeface="+mn-ea"/>
              </a:rPr>
              <a:t>)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高压和</a:t>
            </a:r>
            <a:r>
              <a:rPr lang="zh-CN" altLang="zh-CN" sz="2800" dirty="0" smtClean="0">
                <a:latin typeface="+mn-ea"/>
              </a:rPr>
              <a:t>催化剂</a:t>
            </a:r>
            <a:r>
              <a:rPr lang="en-US" altLang="zh-CN" sz="2800" dirty="0" smtClean="0">
                <a:latin typeface="+mn-ea"/>
              </a:rPr>
              <a:t>Co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(CO)</a:t>
            </a:r>
            <a:r>
              <a:rPr lang="en-US" altLang="zh-CN" sz="2800" baseline="-25000" dirty="0" smtClean="0">
                <a:latin typeface="+mn-ea"/>
              </a:rPr>
              <a:t>8</a:t>
            </a:r>
            <a:r>
              <a:rPr lang="zh-CN" altLang="zh-CN" sz="2800" dirty="0">
                <a:latin typeface="+mn-ea"/>
              </a:rPr>
              <a:t>的作用下，烯烃和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C0</a:t>
            </a:r>
            <a:r>
              <a:rPr lang="zh-CN" altLang="zh-CN" sz="2800" dirty="0">
                <a:latin typeface="+mn-ea"/>
              </a:rPr>
              <a:t>作用，可向分子中导入醛</a:t>
            </a:r>
            <a:r>
              <a:rPr lang="zh-CN" altLang="zh-CN" sz="2800" dirty="0" smtClean="0">
                <a:latin typeface="+mn-ea"/>
              </a:rPr>
              <a:t>基</a:t>
            </a:r>
            <a:r>
              <a:rPr lang="zh-CN" altLang="en-US" sz="2800" baseline="-25000" dirty="0" smtClean="0">
                <a:latin typeface="+mn-ea"/>
              </a:rPr>
              <a:t>。</a:t>
            </a:r>
            <a:endParaRPr lang="en-US" altLang="zh-CN" sz="2800" baseline="-25000" dirty="0" smtClean="0">
              <a:latin typeface="+mn-ea"/>
            </a:endParaRPr>
          </a:p>
          <a:p>
            <a:endParaRPr lang="en-US" altLang="zh-CN" sz="2800" baseline="-25000" dirty="0">
              <a:latin typeface="+mn-ea"/>
            </a:endParaRPr>
          </a:p>
          <a:p>
            <a:endParaRPr lang="en-US" altLang="zh-CN" sz="2800" baseline="-25000" dirty="0" smtClean="0">
              <a:latin typeface="+mn-ea"/>
            </a:endParaRPr>
          </a:p>
          <a:p>
            <a:endParaRPr lang="en-US" altLang="zh-CN" sz="2800" baseline="-25000" dirty="0">
              <a:latin typeface="+mn-ea"/>
            </a:endParaRPr>
          </a:p>
          <a:p>
            <a:endParaRPr lang="en-US" altLang="zh-CN" sz="2800" baseline="-250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该</a:t>
            </a:r>
            <a:r>
              <a:rPr lang="zh-CN" altLang="zh-CN" sz="2800" dirty="0">
                <a:latin typeface="+mn-ea"/>
              </a:rPr>
              <a:t>反应相当于向双键加了一个醛基和氢原子，所以叫做氢甲醛化法。由不对称烯得到两种</a:t>
            </a:r>
            <a:r>
              <a:rPr lang="zh-CN" altLang="zh-CN" sz="2800" dirty="0" smtClean="0">
                <a:latin typeface="+mn-ea"/>
              </a:rPr>
              <a:t>醛的</a:t>
            </a:r>
            <a:r>
              <a:rPr lang="zh-CN" altLang="zh-CN" sz="2800" dirty="0">
                <a:latin typeface="+mn-ea"/>
              </a:rPr>
              <a:t>混合物，一般以直链烃基醛为主。如果反应物为对称烯烃，则可以得到单一产物，更</a:t>
            </a:r>
            <a:r>
              <a:rPr lang="zh-CN" altLang="zh-CN" sz="2800" dirty="0" smtClean="0">
                <a:latin typeface="+mn-ea"/>
              </a:rPr>
              <a:t>适用于制备</a:t>
            </a:r>
            <a:r>
              <a:rPr lang="zh-CN" altLang="zh-CN" sz="2800" dirty="0">
                <a:latin typeface="+mn-ea"/>
              </a:rPr>
              <a:t>，例如：</a:t>
            </a:r>
          </a:p>
          <a:p>
            <a:endParaRPr lang="zh-CN" altLang="zh-CN" dirty="0"/>
          </a:p>
        </p:txBody>
      </p:sp>
      <p:pic>
        <p:nvPicPr>
          <p:cNvPr id="5121" name="Picture 1" descr="C:\Users\dmt\AppData\Roaming\Tencent\Users\280268031\QQ\WinTemp\RichOle\F1OK8T%]]_N@_}{6HWT9[@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984776" cy="146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dmt\AppData\Roaming\Tencent\Users\280268031\QQ\WinTemp\RichOle\R9A{4F8YUE`B@`G{[5C[[K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102992"/>
            <a:ext cx="6840760" cy="120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487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三</a:t>
            </a:r>
            <a:r>
              <a:rPr lang="zh-CN" altLang="zh-CN" sz="2800" b="1" dirty="0">
                <a:latin typeface="+mn-ea"/>
              </a:rPr>
              <a:t>、由芳脂烃氧化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芳</a:t>
            </a:r>
            <a:r>
              <a:rPr lang="zh-CN" altLang="zh-CN" sz="2800" dirty="0">
                <a:latin typeface="+mn-ea"/>
              </a:rPr>
              <a:t>脂烃氧化是制备芳醛的重要方法，例如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由</a:t>
            </a:r>
            <a:r>
              <a:rPr lang="zh-CN" altLang="zh-CN" sz="2800" dirty="0" smtClean="0">
                <a:latin typeface="+mn-ea"/>
              </a:rPr>
              <a:t>于</a:t>
            </a:r>
            <a:r>
              <a:rPr lang="zh-CN" altLang="zh-CN" sz="2800" dirty="0">
                <a:latin typeface="+mn-ea"/>
              </a:rPr>
              <a:t>芳醛比芳脂烃更易被氧化，所以必须控制氧化条件。氧化剂不要过量，且在迅速搅拌下</a:t>
            </a:r>
            <a:r>
              <a:rPr lang="zh-CN" altLang="zh-CN" sz="2800" dirty="0" smtClean="0">
                <a:latin typeface="+mn-ea"/>
              </a:rPr>
              <a:t>分批加</a:t>
            </a:r>
            <a:r>
              <a:rPr lang="zh-CN" altLang="en-US" sz="2800" dirty="0" smtClean="0">
                <a:latin typeface="+mn-ea"/>
              </a:rPr>
              <a:t>入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如果</a:t>
            </a:r>
            <a:r>
              <a:rPr lang="zh-CN" altLang="zh-CN" sz="2800" dirty="0">
                <a:latin typeface="+mn-ea"/>
              </a:rPr>
              <a:t>用</a:t>
            </a:r>
            <a:r>
              <a:rPr lang="zh-CN" altLang="zh-CN" sz="2800" dirty="0" smtClean="0">
                <a:latin typeface="+mn-ea"/>
              </a:rPr>
              <a:t>三氧化铬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醋</a:t>
            </a:r>
            <a:r>
              <a:rPr lang="zh-CN" altLang="zh-CN" sz="2800" dirty="0">
                <a:latin typeface="+mn-ea"/>
              </a:rPr>
              <a:t>酐作氧化剂，则可以有效地防止芳醛的进一步氧化。</a:t>
            </a:r>
          </a:p>
          <a:p>
            <a:endParaRPr lang="zh-CN" altLang="zh-CN" dirty="0"/>
          </a:p>
        </p:txBody>
      </p:sp>
      <p:pic>
        <p:nvPicPr>
          <p:cNvPr id="6145" name="Picture 1" descr="C:\Users\dmt\AppData\Roaming\Tencent\Users\280268031\QQ\WinTemp\RichOle\F%W[YFESAG)S(AFZ~_ZZO3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917" y="1484784"/>
            <a:ext cx="4781323" cy="112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dmt\AppData\Roaming\Tencent\Users\280268031\QQ\WinTemp\RichOle\CIB9IQ_T6CK9(@$EZL]2U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09003"/>
            <a:ext cx="6192688" cy="204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778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89" y="1268760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这里生成的中间物二乙酸酯不易继续被氧化，它经水解后即得到芳醛。</a:t>
            </a:r>
            <a:br>
              <a:rPr lang="zh-CN" altLang="zh-CN" sz="2800" dirty="0">
                <a:latin typeface="+mn-ea"/>
              </a:rPr>
            </a:b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芳</a:t>
            </a:r>
            <a:r>
              <a:rPr lang="zh-CN" altLang="zh-CN" sz="2800" dirty="0">
                <a:latin typeface="+mn-ea"/>
              </a:rPr>
              <a:t>脂烃的氧化也可用来制备芳酮，例如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dirty="0"/>
          </a:p>
        </p:txBody>
      </p:sp>
      <p:pic>
        <p:nvPicPr>
          <p:cNvPr id="7169" name="Picture 1" descr="C:\Users\dmt\AppData\Roaming\Tencent\Users\280268031\QQ\WinTemp\RichOle\HN)G_S1Q(3{1VGA1018B3Q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52936"/>
            <a:ext cx="508736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712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89" y="836712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四</a:t>
            </a:r>
            <a:r>
              <a:rPr lang="zh-CN" altLang="zh-CN" sz="2800" b="1" dirty="0">
                <a:latin typeface="+mn-ea"/>
              </a:rPr>
              <a:t>、由醇氧化或脱氢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</a:t>
            </a:r>
            <a:r>
              <a:rPr lang="zh-CN" altLang="zh-CN" sz="2800" dirty="0">
                <a:latin typeface="+mn-ea"/>
              </a:rPr>
              <a:t>伯醇、仲醇氧化或脱氢可以制备醛或酮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8193" name="Picture 1" descr="C:\Users\dmt\AppData\Roaming\Tencent\Users\280268031\QQ\WinTemp\RichOle\]T5L2U__9SM8@N8B$2~WB$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868571" cy="198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dmt\AppData\Roaming\Tencent\Users\280268031\QQ\WinTemp\RichOle\]@NJJ0BQ{AH9LBZ94E84N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69" y="4077072"/>
            <a:ext cx="737334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50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PGANX[52DXTM%IZ(W@]CO[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76672"/>
            <a:ext cx="906587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74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978</Words>
  <Application>Microsoft Office PowerPoint</Application>
  <PresentationFormat>全屏显示(4:3)</PresentationFormat>
  <Paragraphs>84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7</cp:revision>
  <dcterms:created xsi:type="dcterms:W3CDTF">2018-10-22T00:31:45Z</dcterms:created>
  <dcterms:modified xsi:type="dcterms:W3CDTF">2018-12-23T13:10:53Z</dcterms:modified>
</cp:coreProperties>
</file>