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58" r:id="rId5"/>
    <p:sldId id="265" r:id="rId6"/>
    <p:sldId id="266" r:id="rId7"/>
    <p:sldId id="259" r:id="rId8"/>
    <p:sldId id="260" r:id="rId9"/>
    <p:sldId id="267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973172"/>
            <a:ext cx="842493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+mn-ea"/>
              </a:rPr>
              <a:t>12.5	</a:t>
            </a:r>
            <a:r>
              <a:rPr lang="en-US" altLang="zh-CN" sz="2800" dirty="0">
                <a:latin typeface="+mn-ea"/>
              </a:rPr>
              <a:t>  </a:t>
            </a:r>
            <a:r>
              <a:rPr lang="en-US" altLang="zh-CN" sz="2800" dirty="0" smtClean="0">
                <a:latin typeface="+mn-ea"/>
              </a:rPr>
              <a:t>¹H </a:t>
            </a:r>
            <a:r>
              <a:rPr lang="zh-CN" altLang="zh-CN" sz="2800" dirty="0" smtClean="0">
                <a:latin typeface="+mn-ea"/>
              </a:rPr>
              <a:t>NMR</a:t>
            </a:r>
            <a:r>
              <a:rPr lang="zh-CN" altLang="zh-CN" sz="2800" dirty="0">
                <a:latin typeface="+mn-ea"/>
              </a:rPr>
              <a:t>谱图分析</a:t>
            </a:r>
          </a:p>
          <a:p>
            <a:r>
              <a:rPr lang="en-US" altLang="zh-CN" sz="2800" dirty="0" smtClean="0">
                <a:latin typeface="+mn-ea"/>
              </a:rPr>
              <a:t>    ¹H </a:t>
            </a:r>
            <a:r>
              <a:rPr lang="zh-CN" altLang="zh-CN" sz="2800" dirty="0">
                <a:latin typeface="+mn-ea"/>
              </a:rPr>
              <a:t>NMR谱</a:t>
            </a:r>
            <a:r>
              <a:rPr lang="zh-CN" altLang="zh-CN" sz="2800" dirty="0">
                <a:latin typeface="+mn-ea"/>
              </a:rPr>
              <a:t>图可以给出有机分子中不同环境氢核的信息。根据谱图中各峰的</a:t>
            </a:r>
            <a:r>
              <a:rPr lang="zh-CN" altLang="zh-CN" sz="2800" dirty="0" smtClean="0">
                <a:latin typeface="+mn-ea"/>
              </a:rPr>
              <a:t>化学位移</a:t>
            </a:r>
            <a:r>
              <a:rPr lang="en-US" altLang="zh-CN" sz="2800" dirty="0" smtClean="0">
                <a:latin typeface="+mn-ea"/>
              </a:rPr>
              <a:t>(</a:t>
            </a:r>
            <a:r>
              <a:rPr lang="el-GR" altLang="zh-CN" sz="2800" dirty="0" smtClean="0">
                <a:latin typeface="+mn-ea"/>
              </a:rPr>
              <a:t>δ</a:t>
            </a:r>
            <a:r>
              <a:rPr lang="zh-CN" altLang="zh-CN" sz="2800" dirty="0" smtClean="0">
                <a:latin typeface="+mn-ea"/>
              </a:rPr>
              <a:t>值</a:t>
            </a:r>
            <a:r>
              <a:rPr lang="zh-CN" altLang="zh-CN" sz="2800" dirty="0">
                <a:latin typeface="+mn-ea"/>
              </a:rPr>
              <a:t>）、峰的分裂情况和峰面积比来判定不同种氢的个数，从而推导出分子的可能结构。为</a:t>
            </a:r>
            <a:r>
              <a:rPr lang="zh-CN" altLang="zh-CN" sz="2800" dirty="0" smtClean="0">
                <a:latin typeface="+mn-ea"/>
              </a:rPr>
              <a:t>达到识</a:t>
            </a:r>
            <a:r>
              <a:rPr lang="zh-CN" altLang="zh-CN" sz="2800" dirty="0">
                <a:latin typeface="+mn-ea"/>
              </a:rPr>
              <a:t>谱的目的，下面首先对照已知化合物谱图了解谱图与结构的关系。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图</a:t>
            </a:r>
            <a:r>
              <a:rPr lang="en-US" altLang="zh-CN" sz="2800" dirty="0">
                <a:latin typeface="+mn-ea"/>
              </a:rPr>
              <a:t>12-15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el-GR" altLang="zh-CN" sz="2800" dirty="0">
                <a:latin typeface="+mn-ea"/>
              </a:rPr>
              <a:t>α 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zh-CN" altLang="zh-CN" sz="2800" dirty="0">
                <a:latin typeface="+mn-ea"/>
              </a:rPr>
              <a:t>溴乙苯的</a:t>
            </a:r>
            <a:r>
              <a:rPr lang="en-US" altLang="zh-CN" sz="2800" baseline="30000" dirty="0">
                <a:latin typeface="+mn-ea"/>
              </a:rPr>
              <a:t>1</a:t>
            </a:r>
            <a:r>
              <a:rPr lang="en-US" altLang="zh-CN" sz="2800" dirty="0">
                <a:latin typeface="+mn-ea"/>
              </a:rPr>
              <a:t>H NMR</a:t>
            </a:r>
            <a:r>
              <a:rPr lang="zh-CN" altLang="zh-CN" sz="2800" dirty="0">
                <a:latin typeface="+mn-ea"/>
              </a:rPr>
              <a:t>谱图。一般谱图横坐标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el-GR" altLang="zh-CN" sz="2800" dirty="0" smtClean="0">
                <a:latin typeface="+mn-ea"/>
              </a:rPr>
              <a:t>δ</a:t>
            </a:r>
            <a:r>
              <a:rPr lang="zh-CN" altLang="en-US" sz="2800" dirty="0" smtClean="0">
                <a:latin typeface="+mn-ea"/>
              </a:rPr>
              <a:t>（</a:t>
            </a:r>
            <a:r>
              <a:rPr lang="en-US" altLang="zh-CN" sz="2800" dirty="0" smtClean="0">
                <a:latin typeface="+mn-ea"/>
              </a:rPr>
              <a:t>ppm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zh-CN" altLang="zh-CN" sz="2800" dirty="0">
                <a:latin typeface="+mn-ea"/>
              </a:rPr>
              <a:t>从右至</a:t>
            </a:r>
            <a:r>
              <a:rPr lang="zh-CN" altLang="zh-CN" sz="2800" dirty="0" smtClean="0">
                <a:latin typeface="+mn-ea"/>
              </a:rPr>
              <a:t>左</a:t>
            </a:r>
            <a:r>
              <a:rPr lang="el-GR" altLang="zh-CN" sz="2800" dirty="0">
                <a:latin typeface="+mn-ea"/>
              </a:rPr>
              <a:t>δ</a:t>
            </a:r>
            <a:r>
              <a:rPr lang="zh-CN" altLang="zh-CN" sz="2800" dirty="0" smtClean="0">
                <a:latin typeface="+mn-ea"/>
              </a:rPr>
              <a:t>值</a:t>
            </a:r>
            <a:r>
              <a:rPr lang="zh-CN" altLang="zh-CN" sz="2800" dirty="0">
                <a:latin typeface="+mn-ea"/>
              </a:rPr>
              <a:t>增大</a:t>
            </a:r>
            <a:r>
              <a:rPr lang="zh-CN" altLang="zh-CN" sz="2800" dirty="0" smtClean="0">
                <a:latin typeface="+mn-ea"/>
              </a:rPr>
              <a:t>而相应</a:t>
            </a:r>
            <a:r>
              <a:rPr lang="zh-CN" altLang="zh-CN" sz="2800" dirty="0">
                <a:latin typeface="+mn-ea"/>
              </a:rPr>
              <a:t>磁场强度逐渐减小。纵坐标为相对强度。图</a:t>
            </a:r>
            <a:r>
              <a:rPr lang="zh-CN" altLang="zh-CN" sz="2800" dirty="0" smtClean="0">
                <a:latin typeface="+mn-ea"/>
              </a:rPr>
              <a:t>中</a:t>
            </a:r>
            <a:r>
              <a:rPr lang="el-GR" altLang="zh-CN" sz="2800" dirty="0" smtClean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0</a:t>
            </a:r>
            <a:r>
              <a:rPr lang="zh-CN" altLang="zh-CN" sz="2800" dirty="0">
                <a:latin typeface="+mn-ea"/>
              </a:rPr>
              <a:t>处为</a:t>
            </a:r>
            <a:r>
              <a:rPr lang="en-US" altLang="zh-CN" sz="2800" dirty="0">
                <a:latin typeface="+mn-ea"/>
              </a:rPr>
              <a:t>TMS</a:t>
            </a:r>
            <a:r>
              <a:rPr lang="zh-CN" altLang="zh-CN" sz="2800" dirty="0">
                <a:latin typeface="+mn-ea"/>
              </a:rPr>
              <a:t>共振吸收峰，其他三组峰</a:t>
            </a:r>
            <a:r>
              <a:rPr lang="zh-CN" altLang="zh-CN" sz="2800" dirty="0" smtClean="0">
                <a:latin typeface="+mn-ea"/>
              </a:rPr>
              <a:t>分别</a:t>
            </a:r>
            <a:r>
              <a:rPr lang="zh-CN" altLang="zh-CN" sz="2800" dirty="0">
                <a:latin typeface="+mn-ea"/>
              </a:rPr>
              <a:t>表示三种氢核共振吸收。显然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el-GR" altLang="zh-CN" sz="2800" dirty="0" smtClean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7.3</a:t>
            </a:r>
            <a:r>
              <a:rPr lang="zh-CN" altLang="zh-CN" sz="2800" dirty="0">
                <a:latin typeface="+mn-ea"/>
              </a:rPr>
              <a:t>处的峰为苯环上质子共振吸收</a:t>
            </a:r>
            <a:r>
              <a:rPr lang="zh-CN" altLang="zh-CN" sz="2800" dirty="0" smtClean="0">
                <a:latin typeface="+mn-ea"/>
              </a:rPr>
              <a:t>峰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5493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984205"/>
            <a:ext cx="8424936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el-GR" altLang="zh-CN" sz="2800" dirty="0" smtClean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碳</a:t>
            </a:r>
            <a:r>
              <a:rPr lang="zh-CN" altLang="zh-CN" sz="2800" dirty="0">
                <a:latin typeface="+mn-ea"/>
              </a:rPr>
              <a:t>连有溴和</a:t>
            </a:r>
            <a:r>
              <a:rPr lang="zh-CN" altLang="zh-CN" sz="2800" dirty="0" smtClean="0">
                <a:latin typeface="+mn-ea"/>
              </a:rPr>
              <a:t>苯环，</a:t>
            </a:r>
            <a:r>
              <a:rPr lang="el-GR" altLang="zh-CN" sz="2800" dirty="0" smtClean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质子</a:t>
            </a:r>
            <a:r>
              <a:rPr lang="zh-CN" altLang="zh-CN" sz="2800" dirty="0">
                <a:latin typeface="+mn-ea"/>
              </a:rPr>
              <a:t>受到诱导效应和各向异性的影响共振也应在低场</a:t>
            </a:r>
            <a:r>
              <a:rPr lang="zh-CN" altLang="zh-CN" sz="2800" dirty="0" smtClean="0">
                <a:latin typeface="+mn-ea"/>
              </a:rPr>
              <a:t>发生</a:t>
            </a:r>
            <a:r>
              <a:rPr lang="zh-CN" altLang="en-US" sz="2800" dirty="0">
                <a:latin typeface="+mn-ea"/>
              </a:rPr>
              <a:t>，</a:t>
            </a:r>
            <a:r>
              <a:rPr lang="el-GR" altLang="zh-CN" sz="2800" dirty="0" smtClean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5.1</a:t>
            </a:r>
            <a:r>
              <a:rPr lang="zh-CN" altLang="zh-CN" sz="2800" dirty="0">
                <a:latin typeface="+mn-ea"/>
              </a:rPr>
              <a:t>是它的吸收</a:t>
            </a:r>
            <a:r>
              <a:rPr lang="zh-CN" altLang="zh-CN" sz="2800" dirty="0" smtClean="0">
                <a:latin typeface="+mn-ea"/>
              </a:rPr>
              <a:t>峰</a:t>
            </a:r>
            <a:r>
              <a:rPr lang="zh-CN" altLang="en-US" sz="2800" dirty="0" smtClean="0">
                <a:latin typeface="+mn-ea"/>
              </a:rPr>
              <a:t>。</a:t>
            </a:r>
            <a:r>
              <a:rPr lang="el-GR" altLang="zh-CN" sz="2800" dirty="0" smtClean="0">
                <a:latin typeface="+mn-ea"/>
              </a:rPr>
              <a:t>δ </a:t>
            </a:r>
            <a:r>
              <a:rPr lang="en-US" altLang="zh-CN" sz="2800" dirty="0" smtClean="0">
                <a:latin typeface="+mn-ea"/>
              </a:rPr>
              <a:t>2.0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zh-CN" altLang="zh-CN" sz="2800" dirty="0">
                <a:latin typeface="+mn-ea"/>
              </a:rPr>
              <a:t>甲基共振峰。从图中可以看到甲基质子共振吸收峰被相邻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氢</a:t>
            </a:r>
            <a:r>
              <a:rPr lang="zh-CN" altLang="zh-CN" sz="2800" dirty="0">
                <a:latin typeface="+mn-ea"/>
              </a:rPr>
              <a:t>分裂为二重峰，</a:t>
            </a:r>
            <a:r>
              <a:rPr lang="zh-CN" altLang="zh-CN" sz="2800" dirty="0" smtClean="0">
                <a:latin typeface="+mn-ea"/>
              </a:rPr>
              <a:t>而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质子被</a:t>
            </a:r>
            <a:r>
              <a:rPr lang="zh-CN" altLang="zh-CN" sz="2800" dirty="0">
                <a:latin typeface="+mn-ea"/>
              </a:rPr>
              <a:t>甲基分裂为四重峰</a:t>
            </a:r>
            <a:r>
              <a:rPr lang="en-US" altLang="zh-CN" sz="2800" dirty="0">
                <a:latin typeface="+mn-ea"/>
              </a:rPr>
              <a:t>(</a:t>
            </a:r>
            <a:r>
              <a:rPr lang="zh-CN" altLang="zh-CN" sz="2800" dirty="0" smtClean="0">
                <a:latin typeface="+mn-ea"/>
              </a:rPr>
              <a:t>符合</a:t>
            </a:r>
            <a:r>
              <a:rPr lang="en-US" altLang="zh-CN" sz="2800" dirty="0" smtClean="0">
                <a:latin typeface="+mn-ea"/>
              </a:rPr>
              <a:t>n+ 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规律）。测量各组峰上方的积分线高度，它们分别为</a:t>
            </a:r>
            <a:r>
              <a:rPr lang="en-US" altLang="zh-CN" sz="2800" dirty="0">
                <a:latin typeface="+mn-ea"/>
              </a:rPr>
              <a:t>25mm</a:t>
            </a:r>
            <a:r>
              <a:rPr lang="zh-CN" altLang="zh-CN" sz="2800" dirty="0" smtClean="0">
                <a:latin typeface="+mn-ea"/>
              </a:rPr>
              <a:t>、</a:t>
            </a:r>
            <a:r>
              <a:rPr lang="en-US" altLang="zh-CN" sz="2800" dirty="0" smtClean="0">
                <a:latin typeface="+mn-ea"/>
              </a:rPr>
              <a:t>5mm</a:t>
            </a:r>
            <a:r>
              <a:rPr lang="zh-CN" altLang="zh-CN" sz="2800" dirty="0">
                <a:latin typeface="+mn-ea"/>
              </a:rPr>
              <a:t>、</a:t>
            </a:r>
            <a:r>
              <a:rPr lang="en-US" altLang="zh-CN" sz="2800" dirty="0">
                <a:latin typeface="+mn-ea"/>
              </a:rPr>
              <a:t>15mm</a:t>
            </a:r>
            <a:r>
              <a:rPr lang="zh-CN" altLang="zh-CN" sz="2800" dirty="0">
                <a:latin typeface="+mn-ea"/>
              </a:rPr>
              <a:t>。积分线高度之比即为各种氢个数之比。总的积分高度表示化合物中所有氢的</a:t>
            </a:r>
            <a:r>
              <a:rPr lang="zh-CN" altLang="zh-CN" sz="2800" dirty="0" smtClean="0">
                <a:latin typeface="+mn-ea"/>
              </a:rPr>
              <a:t>个</a:t>
            </a:r>
            <a:r>
              <a:rPr lang="zh-CN" altLang="zh-CN" sz="2800" dirty="0">
                <a:latin typeface="+mn-ea"/>
              </a:rPr>
              <a:t>数，那么代表一个氢的积分髙度为</a:t>
            </a:r>
            <a:r>
              <a:rPr lang="en-US" altLang="zh-CN" sz="2800" dirty="0">
                <a:latin typeface="+mn-ea"/>
              </a:rPr>
              <a:t>(25 +5 +15)mm/9 =5mm</a:t>
            </a:r>
            <a:r>
              <a:rPr lang="zh-CN" altLang="zh-CN" sz="2800" dirty="0">
                <a:latin typeface="+mn-ea"/>
              </a:rPr>
              <a:t>。这样不难算出各组峰代表氢</a:t>
            </a:r>
            <a:r>
              <a:rPr lang="zh-CN" altLang="zh-CN" sz="2800" dirty="0" smtClean="0">
                <a:latin typeface="+mn-ea"/>
              </a:rPr>
              <a:t>的个数。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7</a:t>
            </a:r>
            <a:r>
              <a:rPr lang="en-US" altLang="zh-CN" sz="2800" dirty="0">
                <a:latin typeface="+mn-ea"/>
              </a:rPr>
              <a:t>. 3</a:t>
            </a:r>
            <a:r>
              <a:rPr lang="zh-CN" altLang="zh-CN" sz="2800" dirty="0">
                <a:latin typeface="+mn-ea"/>
              </a:rPr>
              <a:t>芳环上的氢为</a:t>
            </a:r>
            <a:r>
              <a:rPr lang="en-US" altLang="zh-CN" sz="2800" dirty="0">
                <a:latin typeface="+mn-ea"/>
              </a:rPr>
              <a:t>25/5 =</a:t>
            </a:r>
            <a:r>
              <a:rPr lang="en-US" altLang="zh-CN" sz="2800" dirty="0" smtClean="0">
                <a:latin typeface="+mn-ea"/>
              </a:rPr>
              <a:t>5,</a:t>
            </a:r>
            <a:r>
              <a:rPr lang="el-GR" altLang="zh-CN" sz="2800" dirty="0" smtClean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5.1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氢</a:t>
            </a:r>
            <a:r>
              <a:rPr lang="zh-CN" altLang="zh-CN" sz="2800" dirty="0">
                <a:latin typeface="+mn-ea"/>
              </a:rPr>
              <a:t>为</a:t>
            </a:r>
            <a:r>
              <a:rPr lang="en-US" altLang="zh-CN" sz="2800" dirty="0">
                <a:latin typeface="+mn-ea"/>
              </a:rPr>
              <a:t>5/5 = </a:t>
            </a:r>
            <a:r>
              <a:rPr lang="en-US" altLang="zh-CN" sz="2800" dirty="0" smtClean="0">
                <a:latin typeface="+mn-ea"/>
              </a:rPr>
              <a:t>1,</a:t>
            </a:r>
            <a:r>
              <a:rPr lang="el-GR" altLang="zh-CN" sz="2800" dirty="0" smtClean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2</a:t>
            </a:r>
            <a:r>
              <a:rPr lang="en-US" altLang="zh-CN" sz="2800" dirty="0">
                <a:latin typeface="+mn-ea"/>
              </a:rPr>
              <a:t>. </a:t>
            </a:r>
            <a:r>
              <a:rPr lang="en-US" altLang="zh-CN" sz="2800" dirty="0" smtClean="0">
                <a:latin typeface="+mn-ea"/>
              </a:rPr>
              <a:t>0</a:t>
            </a:r>
            <a:r>
              <a:rPr lang="el-GR" altLang="zh-CN" sz="2800" dirty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碳</a:t>
            </a:r>
            <a:r>
              <a:rPr lang="zh-CN" altLang="zh-CN" sz="2800" dirty="0">
                <a:latin typeface="+mn-ea"/>
              </a:rPr>
              <a:t>上的氢为</a:t>
            </a:r>
            <a:r>
              <a:rPr lang="en-US" altLang="zh-CN" sz="2800" dirty="0">
                <a:latin typeface="+mn-ea"/>
              </a:rPr>
              <a:t>15/5 =3</a:t>
            </a:r>
            <a:r>
              <a:rPr lang="zh-CN" altLang="zh-CN" sz="2800" dirty="0" smtClean="0">
                <a:latin typeface="+mn-ea"/>
              </a:rPr>
              <a:t>。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1545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dmt\AppData\Roaming\Tencent\Users\280268031\QQ\WinTemp\RichOle\8L6_$N[]IRTKJ6W4J969LEJ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980728"/>
            <a:ext cx="9049948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8975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044019"/>
            <a:ext cx="82089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图</a:t>
            </a:r>
            <a:r>
              <a:rPr lang="en-US" altLang="zh-CN" sz="2800" dirty="0">
                <a:latin typeface="+mn-ea"/>
              </a:rPr>
              <a:t>12-16</a:t>
            </a:r>
            <a:r>
              <a:rPr lang="zh-CN" altLang="zh-CN" sz="2800" dirty="0" smtClean="0">
                <a:latin typeface="+mn-ea"/>
              </a:rPr>
              <a:t>是</a:t>
            </a:r>
            <a:r>
              <a:rPr lang="el-GR" altLang="zh-CN" sz="2800" dirty="0">
                <a:latin typeface="+mn-ea"/>
              </a:rPr>
              <a:t>α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zh-CN" altLang="zh-CN" sz="2800" dirty="0">
                <a:latin typeface="+mn-ea"/>
              </a:rPr>
              <a:t>羟基丙酸乙酯的</a:t>
            </a:r>
            <a:r>
              <a:rPr lang="en-US" altLang="zh-CN" sz="2800" baseline="30000" dirty="0">
                <a:latin typeface="+mn-ea"/>
              </a:rPr>
              <a:t>1</a:t>
            </a:r>
            <a:r>
              <a:rPr lang="en-US" altLang="zh-CN" sz="2800" dirty="0">
                <a:latin typeface="+mn-ea"/>
              </a:rPr>
              <a:t> HNMR</a:t>
            </a:r>
            <a:r>
              <a:rPr lang="zh-CN" altLang="zh-CN" sz="2800" dirty="0">
                <a:latin typeface="+mn-ea"/>
              </a:rPr>
              <a:t>谱图。对照结构如何找出各峰的归属呢？</a:t>
            </a:r>
            <a:r>
              <a:rPr lang="zh-CN" altLang="zh-CN" sz="2800" dirty="0" smtClean="0">
                <a:latin typeface="+mn-ea"/>
              </a:rPr>
              <a:t>首先</a:t>
            </a:r>
            <a:r>
              <a:rPr lang="zh-CN" altLang="zh-CN" sz="2800" dirty="0" smtClean="0">
                <a:latin typeface="+mn-ea"/>
              </a:rPr>
              <a:t>醇</a:t>
            </a:r>
            <a:r>
              <a:rPr lang="zh-CN" altLang="zh-CN" sz="2800" dirty="0">
                <a:latin typeface="+mn-ea"/>
              </a:rPr>
              <a:t>羟基质子一般不与相连碳上的氢偶合，通常为单峰，尽管它的共振范围较宽</a:t>
            </a:r>
            <a:r>
              <a:rPr lang="zh-CN" altLang="zh-CN" sz="2800" dirty="0" smtClean="0">
                <a:latin typeface="+mn-ea"/>
              </a:rPr>
              <a:t>（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0</a:t>
            </a:r>
            <a:r>
              <a:rPr lang="en-US" altLang="zh-CN" sz="2800" dirty="0">
                <a:latin typeface="+mn-ea"/>
              </a:rPr>
              <a:t>. 5〜5 </a:t>
            </a:r>
            <a:r>
              <a:rPr lang="zh-CN" altLang="zh-CN" sz="2800" dirty="0">
                <a:latin typeface="+mn-ea"/>
              </a:rPr>
              <a:t>)，</a:t>
            </a:r>
            <a:r>
              <a:rPr lang="zh-CN" altLang="zh-CN" sz="2800" dirty="0" smtClean="0">
                <a:latin typeface="+mn-ea"/>
              </a:rPr>
              <a:t>但在</a:t>
            </a:r>
            <a:r>
              <a:rPr lang="zh-CN" altLang="zh-CN" sz="2800" dirty="0">
                <a:latin typeface="+mn-ea"/>
              </a:rPr>
              <a:t>该谱图中很容易找到积分比为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的羟基质子共振峰</a:t>
            </a:r>
            <a:r>
              <a:rPr lang="zh-CN" altLang="zh-CN" sz="2800" dirty="0" smtClean="0">
                <a:latin typeface="+mn-ea"/>
              </a:rPr>
              <a:t>（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3</a:t>
            </a:r>
            <a:r>
              <a:rPr lang="en-US" altLang="zh-CN" sz="2800" dirty="0">
                <a:latin typeface="+mn-ea"/>
              </a:rPr>
              <a:t>. 3)</a:t>
            </a:r>
            <a:r>
              <a:rPr lang="zh-CN" altLang="zh-CN" sz="2800" dirty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1.3</a:t>
            </a:r>
            <a:r>
              <a:rPr lang="zh-CN" altLang="zh-CN" sz="2800" dirty="0">
                <a:latin typeface="+mn-ea"/>
              </a:rPr>
              <a:t>的多重峰积分面积</a:t>
            </a:r>
            <a:r>
              <a:rPr lang="zh-CN" altLang="zh-CN" sz="2800" dirty="0" smtClean="0">
                <a:latin typeface="+mn-ea"/>
              </a:rPr>
              <a:t>比为</a:t>
            </a:r>
            <a:r>
              <a:rPr lang="en-US" altLang="zh-CN" sz="2800" dirty="0">
                <a:latin typeface="+mn-ea"/>
              </a:rPr>
              <a:t>6,</a:t>
            </a:r>
            <a:r>
              <a:rPr lang="zh-CN" altLang="zh-CN" sz="2800" dirty="0">
                <a:latin typeface="+mn-ea"/>
              </a:rPr>
              <a:t>说明是两个甲基质子共振吸收峰。根据化合物结构，甲基质子</a:t>
            </a:r>
            <a:r>
              <a:rPr lang="en-US" altLang="zh-CN" sz="2800" dirty="0">
                <a:latin typeface="+mn-ea"/>
              </a:rPr>
              <a:t>a</a:t>
            </a:r>
            <a:r>
              <a:rPr lang="zh-CN" altLang="zh-CN" sz="2800" dirty="0">
                <a:latin typeface="+mn-ea"/>
              </a:rPr>
              <a:t>应被裂分为三重峰，</a:t>
            </a:r>
            <a:r>
              <a:rPr lang="zh-CN" altLang="zh-CN" sz="2800" dirty="0" smtClean="0">
                <a:latin typeface="+mn-ea"/>
              </a:rPr>
              <a:t>而甲基</a:t>
            </a:r>
            <a:r>
              <a:rPr lang="zh-CN" altLang="zh-CN" sz="2800" dirty="0">
                <a:latin typeface="+mn-ea"/>
              </a:rPr>
              <a:t>质子</a:t>
            </a:r>
            <a:r>
              <a:rPr lang="en-US" altLang="zh-CN" sz="2800" dirty="0">
                <a:latin typeface="+mn-ea"/>
              </a:rPr>
              <a:t>b</a:t>
            </a:r>
            <a:r>
              <a:rPr lang="zh-CN" altLang="zh-CN" sz="2800" dirty="0">
                <a:latin typeface="+mn-ea"/>
              </a:rPr>
              <a:t>应被裂分为二重峰。由于它们的化学位移相近，发生了峰的重叠，显示为多重峰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249600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545754"/>
            <a:ext cx="82089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与</a:t>
            </a:r>
            <a:r>
              <a:rPr lang="zh-CN" altLang="zh-CN" sz="2800" dirty="0">
                <a:latin typeface="+mn-ea"/>
              </a:rPr>
              <a:t>氧相连碳上的质子共振应在较低场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4</a:t>
            </a:r>
            <a:r>
              <a:rPr lang="en-US" altLang="zh-CN" sz="2800" dirty="0">
                <a:latin typeface="+mn-ea"/>
              </a:rPr>
              <a:t>. 2</a:t>
            </a:r>
            <a:r>
              <a:rPr lang="zh-CN" altLang="zh-CN" sz="2800" dirty="0">
                <a:latin typeface="+mn-ea"/>
              </a:rPr>
              <a:t>的多重峰积分比为</a:t>
            </a:r>
            <a:r>
              <a:rPr lang="en-US" altLang="zh-CN" sz="28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，即为质子</a:t>
            </a:r>
            <a:r>
              <a:rPr lang="en-US" altLang="zh-CN" sz="2800" dirty="0">
                <a:latin typeface="+mn-ea"/>
              </a:rPr>
              <a:t>d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dirty="0">
                <a:latin typeface="+mn-ea"/>
              </a:rPr>
              <a:t>e</a:t>
            </a:r>
            <a:r>
              <a:rPr lang="zh-CN" altLang="zh-CN" sz="2800" dirty="0">
                <a:latin typeface="+mn-ea"/>
              </a:rPr>
              <a:t>的</a:t>
            </a:r>
            <a:r>
              <a:rPr lang="zh-CN" altLang="zh-CN" sz="2800" dirty="0" smtClean="0">
                <a:latin typeface="+mn-ea"/>
              </a:rPr>
              <a:t>共振吸收</a:t>
            </a:r>
            <a:r>
              <a:rPr lang="zh-CN" altLang="zh-CN" sz="2800" dirty="0">
                <a:latin typeface="+mn-ea"/>
              </a:rPr>
              <a:t>。这两种与氧相连碳上的氢分别被甲基质子</a:t>
            </a:r>
            <a:r>
              <a:rPr lang="en-US" altLang="zh-CN" sz="2800" dirty="0">
                <a:latin typeface="+mn-ea"/>
              </a:rPr>
              <a:t>a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dirty="0">
                <a:latin typeface="+mn-ea"/>
              </a:rPr>
              <a:t>b</a:t>
            </a:r>
            <a:r>
              <a:rPr lang="zh-CN" altLang="zh-CN" sz="2800" dirty="0">
                <a:latin typeface="+mn-ea"/>
              </a:rPr>
              <a:t>裂分为四重峰，化学位移相近，重叠后</a:t>
            </a:r>
            <a:r>
              <a:rPr lang="zh-CN" altLang="zh-CN" sz="2800" dirty="0" smtClean="0">
                <a:latin typeface="+mn-ea"/>
              </a:rPr>
              <a:t>呈多重峰</a:t>
            </a:r>
            <a:r>
              <a:rPr lang="zh-CN" altLang="zh-CN" sz="2800" dirty="0">
                <a:latin typeface="+mn-ea"/>
              </a:rPr>
              <a:t>。这个例子说明，在利用</a:t>
            </a:r>
            <a:r>
              <a:rPr lang="en-US" altLang="zh-CN" sz="2800" dirty="0">
                <a:latin typeface="+mn-ea"/>
              </a:rPr>
              <a:t>NMR</a:t>
            </a:r>
            <a:r>
              <a:rPr lang="zh-CN" altLang="zh-CN" sz="2800" dirty="0">
                <a:latin typeface="+mn-ea"/>
              </a:rPr>
              <a:t>谱图推断结构时，不能只从峰的分裂去判定，而应</a:t>
            </a:r>
            <a:r>
              <a:rPr lang="zh-CN" altLang="zh-CN" sz="2800" dirty="0" smtClean="0">
                <a:latin typeface="+mn-ea"/>
              </a:rPr>
              <a:t>以</a:t>
            </a:r>
            <a:r>
              <a:rPr lang="el-GR" altLang="zh-CN" sz="2800" dirty="0">
                <a:latin typeface="+mn-ea"/>
              </a:rPr>
              <a:t>δ</a:t>
            </a:r>
            <a:r>
              <a:rPr lang="zh-CN" altLang="zh-CN" sz="2800" dirty="0" smtClean="0">
                <a:latin typeface="+mn-ea"/>
              </a:rPr>
              <a:t>值</a:t>
            </a:r>
            <a:r>
              <a:rPr lang="zh-CN" altLang="zh-CN" sz="2800" dirty="0">
                <a:latin typeface="+mn-ea"/>
              </a:rPr>
              <a:t>、峰的分裂和峰面积比三者作为依据，并使它们与结构相符。这样才可得出正确结果。</a:t>
            </a:r>
          </a:p>
        </p:txBody>
      </p:sp>
    </p:spTree>
    <p:extLst>
      <p:ext uri="{BB962C8B-B14F-4D97-AF65-F5344CB8AC3E}">
        <p14:creationId xmlns:p14="http://schemas.microsoft.com/office/powerpoint/2010/main" val="1336502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dmt\AppData\Roaming\Tencent\Users\280268031\QQ\WinTemp\RichOle\5G__Z69QW28WBET5~ZTPNF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08720"/>
            <a:ext cx="8917914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1033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76672"/>
            <a:ext cx="835292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下面</a:t>
            </a:r>
            <a:r>
              <a:rPr lang="zh-CN" altLang="zh-CN" sz="2800" dirty="0">
                <a:latin typeface="+mn-ea"/>
              </a:rPr>
              <a:t>举例说明利用谱图判定结构的推导方法。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有</a:t>
            </a:r>
            <a:r>
              <a:rPr lang="zh-CN" altLang="zh-CN" sz="2800" dirty="0">
                <a:latin typeface="+mn-ea"/>
              </a:rPr>
              <a:t>一化合物分子式为</a:t>
            </a:r>
            <a:r>
              <a:rPr lang="en-US" altLang="zh-CN" sz="2800" dirty="0">
                <a:latin typeface="+mn-ea"/>
              </a:rPr>
              <a:t>C</a:t>
            </a:r>
            <a:r>
              <a:rPr lang="en-US" altLang="zh-CN" sz="2800" baseline="-25000" dirty="0">
                <a:latin typeface="+mn-ea"/>
              </a:rPr>
              <a:t>9</a:t>
            </a:r>
            <a:r>
              <a:rPr lang="en-US" altLang="zh-CN" sz="2800" dirty="0">
                <a:latin typeface="+mn-ea"/>
              </a:rPr>
              <a:t>H</a:t>
            </a:r>
            <a:r>
              <a:rPr lang="en-US" altLang="zh-CN" sz="2800" baseline="-25000" dirty="0">
                <a:latin typeface="+mn-ea"/>
              </a:rPr>
              <a:t>12</a:t>
            </a:r>
            <a:r>
              <a:rPr lang="en-US" altLang="zh-CN" sz="2800" dirty="0">
                <a:latin typeface="+mn-ea"/>
              </a:rPr>
              <a:t>0,</a:t>
            </a:r>
            <a:r>
              <a:rPr lang="zh-CN" altLang="zh-CN" sz="2800" dirty="0">
                <a:latin typeface="+mn-ea"/>
              </a:rPr>
              <a:t>图</a:t>
            </a:r>
            <a:r>
              <a:rPr lang="en-US" altLang="zh-CN" sz="2800" dirty="0">
                <a:latin typeface="+mn-ea"/>
              </a:rPr>
              <a:t>12-17</a:t>
            </a:r>
            <a:r>
              <a:rPr lang="zh-CN" altLang="zh-CN" sz="2800" dirty="0">
                <a:latin typeface="+mn-ea"/>
              </a:rPr>
              <a:t>是它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n-US" altLang="zh-CN" sz="2800" dirty="0" smtClean="0">
                <a:latin typeface="+mn-ea"/>
              </a:rPr>
              <a:t>¹H </a:t>
            </a:r>
            <a:r>
              <a:rPr lang="en-US" altLang="zh-CN" sz="2800" dirty="0">
                <a:latin typeface="+mn-ea"/>
              </a:rPr>
              <a:t>NMR</a:t>
            </a:r>
            <a:r>
              <a:rPr lang="zh-CN" altLang="zh-CN" sz="2800" dirty="0">
                <a:latin typeface="+mn-ea"/>
              </a:rPr>
              <a:t>谱图，写出它的结构式</a:t>
            </a:r>
            <a:r>
              <a:rPr lang="zh-CN" altLang="zh-CN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根据</a:t>
            </a:r>
            <a:r>
              <a:rPr lang="zh-CN" altLang="zh-CN" sz="2800" dirty="0">
                <a:latin typeface="+mn-ea"/>
              </a:rPr>
              <a:t>不同环境下质子的化学位移</a:t>
            </a:r>
            <a:r>
              <a:rPr lang="en-US" altLang="zh-CN" sz="2800" dirty="0" smtClean="0">
                <a:latin typeface="+mn-ea"/>
              </a:rPr>
              <a:t>(</a:t>
            </a:r>
            <a:r>
              <a:rPr lang="el-GR" altLang="zh-CN" sz="2800" dirty="0">
                <a:latin typeface="+mn-ea"/>
              </a:rPr>
              <a:t>δ</a:t>
            </a:r>
            <a:r>
              <a:rPr lang="zh-CN" altLang="zh-CN" sz="2800" dirty="0" smtClean="0">
                <a:latin typeface="+mn-ea"/>
              </a:rPr>
              <a:t>值</a:t>
            </a:r>
            <a:r>
              <a:rPr lang="zh-CN" altLang="zh-CN" sz="2800" dirty="0">
                <a:latin typeface="+mn-ea"/>
              </a:rPr>
              <a:t>）和图中偶合分裂情况分析:</a:t>
            </a:r>
            <a:r>
              <a:rPr lang="zh-CN" altLang="zh-CN" sz="2800" dirty="0" smtClean="0">
                <a:latin typeface="+mn-ea"/>
              </a:rPr>
              <a:t>①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7</a:t>
            </a:r>
            <a:r>
              <a:rPr lang="en-US" altLang="zh-CN" sz="2800" dirty="0">
                <a:latin typeface="+mn-ea"/>
              </a:rPr>
              <a:t>. 2</a:t>
            </a:r>
            <a:r>
              <a:rPr lang="zh-CN" altLang="zh-CN" sz="2800" dirty="0">
                <a:latin typeface="+mn-ea"/>
              </a:rPr>
              <a:t>为苯环质子</a:t>
            </a:r>
            <a:r>
              <a:rPr lang="zh-CN" altLang="zh-CN" sz="2800" dirty="0" smtClean="0">
                <a:latin typeface="+mn-ea"/>
              </a:rPr>
              <a:t>共振峰</a:t>
            </a:r>
            <a:r>
              <a:rPr lang="zh-CN" altLang="zh-CN" sz="2800" dirty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②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3.4</a:t>
            </a:r>
            <a:r>
              <a:rPr lang="zh-CN" altLang="zh-CN" sz="2800" dirty="0">
                <a:latin typeface="+mn-ea"/>
              </a:rPr>
              <a:t>为与氧相连碳上的氢核共振峰，因被分裂为四重峰说明相邻有甲基</a:t>
            </a:r>
            <a:r>
              <a:rPr lang="zh-CN" altLang="zh-CN" sz="2800" dirty="0" smtClean="0">
                <a:latin typeface="+mn-ea"/>
              </a:rPr>
              <a:t>。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1.2</a:t>
            </a:r>
            <a:r>
              <a:rPr lang="zh-CN" altLang="zh-CN" sz="2800" dirty="0">
                <a:latin typeface="+mn-ea"/>
              </a:rPr>
              <a:t>—</a:t>
            </a:r>
            <a:r>
              <a:rPr lang="zh-CN" altLang="zh-CN" sz="2800" dirty="0" smtClean="0">
                <a:latin typeface="+mn-ea"/>
              </a:rPr>
              <a:t>般为</a:t>
            </a:r>
            <a:r>
              <a:rPr lang="zh-CN" altLang="zh-CN" sz="2800" dirty="0">
                <a:latin typeface="+mn-ea"/>
              </a:rPr>
              <a:t>饱和碳上质子共振峰，它被分裂为三重峰说明相连有亚</a:t>
            </a:r>
            <a:r>
              <a:rPr lang="zh-CN" altLang="zh-CN" sz="2800" dirty="0" smtClean="0">
                <a:latin typeface="+mn-ea"/>
              </a:rPr>
              <a:t>甲基</a:t>
            </a:r>
            <a:r>
              <a:rPr lang="zh-CN" altLang="en-US" sz="2800" dirty="0" smtClean="0">
                <a:latin typeface="+mn-ea"/>
              </a:rPr>
              <a:t>。</a:t>
            </a:r>
            <a:r>
              <a:rPr lang="zh-CN" altLang="en-US" sz="2800" dirty="0">
                <a:latin typeface="+mn-ea"/>
              </a:rPr>
              <a:t>从</a:t>
            </a:r>
            <a:r>
              <a:rPr lang="zh-CN" altLang="zh-CN" sz="2800" dirty="0" smtClean="0">
                <a:latin typeface="+mn-ea"/>
              </a:rPr>
              <a:t>这</a:t>
            </a:r>
            <a:r>
              <a:rPr lang="zh-CN" altLang="zh-CN" sz="2800" dirty="0">
                <a:latin typeface="+mn-ea"/>
              </a:rPr>
              <a:t>两组</a:t>
            </a:r>
            <a:r>
              <a:rPr lang="zh-CN" altLang="zh-CN" sz="2800" dirty="0" smtClean="0">
                <a:latin typeface="+mn-ea"/>
              </a:rPr>
              <a:t>峰</a:t>
            </a:r>
            <a:r>
              <a:rPr lang="el-GR" altLang="zh-CN" sz="2800" dirty="0">
                <a:latin typeface="+mn-ea"/>
              </a:rPr>
              <a:t>δ</a:t>
            </a:r>
            <a:r>
              <a:rPr lang="zh-CN" altLang="zh-CN" sz="2800" dirty="0" smtClean="0">
                <a:latin typeface="+mn-ea"/>
              </a:rPr>
              <a:t>值</a:t>
            </a:r>
            <a:r>
              <a:rPr lang="zh-CN" altLang="zh-CN" sz="2800" dirty="0">
                <a:latin typeface="+mn-ea"/>
              </a:rPr>
              <a:t>和分裂</a:t>
            </a:r>
            <a:r>
              <a:rPr lang="zh-CN" altLang="zh-CN" sz="2800" dirty="0" smtClean="0">
                <a:latin typeface="+mn-ea"/>
              </a:rPr>
              <a:t>情况</a:t>
            </a:r>
            <a:r>
              <a:rPr lang="zh-CN" altLang="zh-CN" sz="2800" dirty="0"/>
              <a:t>明</a:t>
            </a:r>
            <a:r>
              <a:rPr lang="zh-CN" altLang="zh-CN" sz="2800" dirty="0">
                <a:latin typeface="+mn-ea"/>
              </a:rPr>
              <a:t>分子中</a:t>
            </a:r>
            <a:r>
              <a:rPr lang="zh-CN" altLang="zh-CN" sz="2800" dirty="0" smtClean="0">
                <a:latin typeface="+mn-ea"/>
              </a:rPr>
              <a:t>含有</a:t>
            </a:r>
            <a:r>
              <a:rPr lang="en-US" altLang="zh-CN" sz="2800" dirty="0" smtClean="0">
                <a:latin typeface="+mn-ea"/>
              </a:rPr>
              <a:t>—0CH</a:t>
            </a:r>
            <a:r>
              <a:rPr lang="en-US" altLang="zh-CN" sz="2800" baseline="-25000" dirty="0" smtClean="0">
                <a:latin typeface="+mn-ea"/>
              </a:rPr>
              <a:t>2</a:t>
            </a:r>
            <a:r>
              <a:rPr lang="en-US" altLang="zh-CN" sz="2800" dirty="0" smtClean="0">
                <a:latin typeface="+mn-ea"/>
              </a:rPr>
              <a:t>CH</a:t>
            </a:r>
            <a:r>
              <a:rPr lang="en-US" altLang="zh-CN" sz="2800" baseline="-25000" dirty="0" smtClean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③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4.3</a:t>
            </a:r>
            <a:r>
              <a:rPr lang="zh-CN" altLang="zh-CN" sz="2800" dirty="0">
                <a:latin typeface="+mn-ea"/>
              </a:rPr>
              <a:t>可能为与氧相连碳上的氢，因是单峰，表明无相邻氢，</a:t>
            </a:r>
            <a:r>
              <a:rPr lang="zh-CN" altLang="zh-CN" sz="2800" dirty="0" smtClean="0">
                <a:latin typeface="+mn-ea"/>
              </a:rPr>
              <a:t>另一端</a:t>
            </a:r>
            <a:r>
              <a:rPr lang="zh-CN" altLang="zh-CN" sz="2800" dirty="0">
                <a:latin typeface="+mn-ea"/>
              </a:rPr>
              <a:t>可能与苯环相连。这样初步判定为苄基乙基醚◦根据积分线高度比求出各组峰相应氢</a:t>
            </a:r>
            <a:br>
              <a:rPr lang="zh-CN" altLang="zh-CN" sz="2800" dirty="0">
                <a:latin typeface="+mn-ea"/>
              </a:rPr>
            </a:br>
            <a:r>
              <a:rPr lang="zh-CN" altLang="zh-CN" sz="2800" dirty="0">
                <a:latin typeface="+mn-ea"/>
              </a:rPr>
              <a:t>数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7.2,5H;</a:t>
            </a:r>
            <a:r>
              <a:rPr lang="el-GR" altLang="zh-CN" sz="2800" dirty="0" smtClean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4.3,2H</a:t>
            </a:r>
            <a:r>
              <a:rPr lang="zh-CN" altLang="en-US" sz="2800" baseline="-25000" dirty="0" smtClean="0">
                <a:latin typeface="+mn-ea"/>
              </a:rPr>
              <a:t>；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3.4,2H;</a:t>
            </a:r>
            <a:r>
              <a:rPr lang="el-GR" altLang="zh-CN" sz="2800" dirty="0" smtClean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1.2,3H</a:t>
            </a:r>
            <a:r>
              <a:rPr lang="zh-CN" altLang="zh-CN" sz="2800" dirty="0" smtClean="0">
                <a:latin typeface="+mn-ea"/>
              </a:rPr>
              <a:t>。</a:t>
            </a:r>
            <a:r>
              <a:rPr lang="zh-CN" altLang="zh-CN" sz="2800" dirty="0">
                <a:latin typeface="+mn-ea"/>
              </a:rPr>
              <a:t>这个结果与上述结构式相符，证明推断正确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068128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dmt\AppData\Roaming\Tencent\Users\280268031\QQ\WinTemp\RichOle\1VR]C$$C7~8ZX2I(C09P2R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37" y="116632"/>
            <a:ext cx="7757279" cy="663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716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dmt\AppData\Roaming\Tencent\Users\280268031\QQ\WinTemp\RichOle\N[KJ{X3(~J1V75BOY86VT2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1" y="864096"/>
            <a:ext cx="7366655" cy="287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dmt\AppData\Roaming\Tencent\Users\280268031\QQ\WinTemp\RichOle\3{F3MAJ_2D7@@8G$}}KRJ2Q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2" y="1402829"/>
            <a:ext cx="9050852" cy="4258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55676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626</Words>
  <Application>Microsoft Office PowerPoint</Application>
  <PresentationFormat>全屏显示(4:3)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3</cp:revision>
  <dcterms:created xsi:type="dcterms:W3CDTF">2018-10-22T00:31:45Z</dcterms:created>
  <dcterms:modified xsi:type="dcterms:W3CDTF">2018-12-06T01:50:08Z</dcterms:modified>
</cp:coreProperties>
</file>