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2" r:id="rId4"/>
    <p:sldId id="257" r:id="rId5"/>
    <p:sldId id="258" r:id="rId6"/>
    <p:sldId id="263" r:id="rId7"/>
    <p:sldId id="264" r:id="rId8"/>
    <p:sldId id="259" r:id="rId9"/>
    <p:sldId id="265" r:id="rId1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28802" y="476672"/>
            <a:ext cx="8319662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13.7    </a:t>
            </a:r>
            <a:r>
              <a:rPr lang="zh-CN" altLang="zh-CN" sz="2800" dirty="0" smtClean="0">
                <a:latin typeface="+mn-ea"/>
              </a:rPr>
              <a:t>红外</a:t>
            </a:r>
            <a:r>
              <a:rPr lang="zh-CN" altLang="zh-CN" sz="2800" dirty="0">
                <a:latin typeface="+mn-ea"/>
              </a:rPr>
              <a:t>谱图解析实例</a:t>
            </a: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各</a:t>
            </a:r>
            <a:r>
              <a:rPr lang="zh-CN" altLang="zh-CN" sz="2800" dirty="0">
                <a:latin typeface="+mn-ea"/>
              </a:rPr>
              <a:t>官能团的特征吸收是解析谱图的基础。当熟记了表</a:t>
            </a:r>
            <a:r>
              <a:rPr lang="en-US" altLang="zh-CN" sz="2800" dirty="0">
                <a:latin typeface="+mn-ea"/>
              </a:rPr>
              <a:t>13-1</a:t>
            </a:r>
            <a:r>
              <a:rPr lang="zh-CN" altLang="zh-CN" sz="2800" dirty="0">
                <a:latin typeface="+mn-ea"/>
              </a:rPr>
              <a:t>数据并掌握了本章上述</a:t>
            </a:r>
            <a:r>
              <a:rPr lang="zh-CN" altLang="zh-CN" sz="2800" dirty="0" smtClean="0">
                <a:latin typeface="+mn-ea"/>
              </a:rPr>
              <a:t>内容即</a:t>
            </a:r>
            <a:r>
              <a:rPr lang="zh-CN" altLang="zh-CN" sz="2800" dirty="0">
                <a:latin typeface="+mn-ea"/>
              </a:rPr>
              <a:t>可练习识谱。红外光谱解析方法并非固定不变的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zh-CN" sz="2800" dirty="0">
                <a:latin typeface="+mn-ea"/>
              </a:rPr>
              <a:t>在此根据不同的实例介绍几种解析方法</a:t>
            </a:r>
            <a:r>
              <a:rPr lang="zh-CN" altLang="zh-CN" sz="2800" dirty="0" smtClean="0">
                <a:latin typeface="+mn-ea"/>
              </a:rPr>
              <a:t>。一般</a:t>
            </a:r>
            <a:r>
              <a:rPr lang="zh-CN" altLang="zh-CN" sz="2800" dirty="0">
                <a:latin typeface="+mn-ea"/>
              </a:rPr>
              <a:t>最常用的方法是，依据谱图推出化合物碳骨架类型</a:t>
            </a:r>
            <a:r>
              <a:rPr lang="en-US" altLang="zh-CN" sz="2800" dirty="0">
                <a:latin typeface="+mn-ea"/>
              </a:rPr>
              <a:t>:</a:t>
            </a:r>
            <a:r>
              <a:rPr lang="zh-CN" altLang="zh-CN" sz="2800" dirty="0">
                <a:latin typeface="+mn-ea"/>
              </a:rPr>
              <a:t>①分析</a:t>
            </a:r>
            <a:r>
              <a:rPr lang="en-US" altLang="zh-CN" sz="2800" dirty="0" smtClean="0">
                <a:latin typeface="+mn-ea"/>
              </a:rPr>
              <a:t>3300 </a:t>
            </a:r>
            <a:r>
              <a:rPr lang="en-US" altLang="zh-CN" sz="2800" dirty="0">
                <a:latin typeface="+mn-ea"/>
              </a:rPr>
              <a:t>~ </a:t>
            </a:r>
            <a:r>
              <a:rPr lang="en-US" altLang="zh-CN" sz="2800" dirty="0" smtClean="0">
                <a:latin typeface="+mn-ea"/>
              </a:rPr>
              <a:t>2800cm-</a:t>
            </a:r>
            <a:r>
              <a:rPr lang="zh-CN" altLang="zh-CN" sz="2800" baseline="30000" dirty="0" smtClean="0">
                <a:latin typeface="+mn-ea"/>
              </a:rPr>
              <a:t>1</a:t>
            </a:r>
            <a:r>
              <a:rPr lang="zh-CN" altLang="zh-CN" sz="2800" dirty="0">
                <a:latin typeface="+mn-ea"/>
              </a:rPr>
              <a:t>区域</a:t>
            </a:r>
            <a:r>
              <a:rPr lang="en-US" altLang="zh-CN" sz="2800" dirty="0" smtClean="0">
                <a:latin typeface="+mn-ea"/>
              </a:rPr>
              <a:t>C-H</a:t>
            </a:r>
            <a:r>
              <a:rPr lang="zh-CN" altLang="zh-CN" sz="2800" dirty="0" smtClean="0">
                <a:latin typeface="+mn-ea"/>
              </a:rPr>
              <a:t>伸缩振动</a:t>
            </a:r>
            <a:r>
              <a:rPr lang="zh-CN" altLang="zh-CN" sz="2800" dirty="0">
                <a:latin typeface="+mn-ea"/>
              </a:rPr>
              <a:t>吸收，以</a:t>
            </a:r>
            <a:r>
              <a:rPr lang="en-US" altLang="zh-CN" sz="2800" dirty="0" smtClean="0">
                <a:latin typeface="+mn-ea"/>
              </a:rPr>
              <a:t>3OOOcm-</a:t>
            </a:r>
            <a:r>
              <a:rPr lang="en-US" altLang="zh-CN" sz="2800" baseline="30000" dirty="0" smtClean="0">
                <a:latin typeface="+mn-ea"/>
              </a:rPr>
              <a:t>1</a:t>
            </a:r>
            <a:r>
              <a:rPr lang="zh-CN" altLang="zh-CN" sz="2800" dirty="0">
                <a:latin typeface="+mn-ea"/>
              </a:rPr>
              <a:t>为界，高于</a:t>
            </a:r>
            <a:r>
              <a:rPr lang="en-US" altLang="zh-CN" sz="2800" dirty="0" smtClean="0">
                <a:latin typeface="+mn-ea"/>
              </a:rPr>
              <a:t>3OOOcm-</a:t>
            </a:r>
            <a:r>
              <a:rPr lang="en-US" altLang="zh-CN" sz="2800" baseline="30000" dirty="0" smtClean="0">
                <a:latin typeface="+mn-ea"/>
              </a:rPr>
              <a:t>1</a:t>
            </a:r>
            <a:r>
              <a:rPr lang="zh-CN" altLang="zh-CN" sz="2800" dirty="0">
                <a:latin typeface="+mn-ea"/>
              </a:rPr>
              <a:t>为不饱和碳</a:t>
            </a:r>
            <a:r>
              <a:rPr lang="en-US" altLang="zh-CN" sz="2800" dirty="0" smtClean="0">
                <a:latin typeface="+mn-ea"/>
              </a:rPr>
              <a:t>C-H</a:t>
            </a:r>
            <a:r>
              <a:rPr lang="zh-CN" altLang="zh-CN" sz="2800" dirty="0">
                <a:latin typeface="+mn-ea"/>
              </a:rPr>
              <a:t>伸缩振动吸收，可能为烯</a:t>
            </a:r>
            <a:r>
              <a:rPr lang="zh-CN" altLang="zh-CN" sz="2800" dirty="0" smtClean="0">
                <a:latin typeface="+mn-ea"/>
              </a:rPr>
              <a:t>、炔</a:t>
            </a:r>
            <a:r>
              <a:rPr lang="zh-CN" altLang="en-US" sz="2800" dirty="0" smtClean="0">
                <a:latin typeface="+mn-ea"/>
              </a:rPr>
              <a:t>、芳香化合物。低于</a:t>
            </a:r>
            <a:r>
              <a:rPr lang="en-US" altLang="zh-CN" sz="2800" dirty="0" smtClean="0">
                <a:latin typeface="+mn-ea"/>
              </a:rPr>
              <a:t>3000cm-</a:t>
            </a:r>
            <a:r>
              <a:rPr lang="en-US" altLang="zh-CN" sz="2800" baseline="30000" dirty="0" smtClean="0">
                <a:latin typeface="+mn-ea"/>
              </a:rPr>
              <a:t>1</a:t>
            </a:r>
            <a:r>
              <a:rPr lang="zh-CN" altLang="en-US" sz="2800" dirty="0" smtClean="0">
                <a:latin typeface="+mn-ea"/>
              </a:rPr>
              <a:t>一般为饱和</a:t>
            </a:r>
            <a:r>
              <a:rPr lang="en-US" altLang="zh-CN" sz="2800" dirty="0" smtClean="0">
                <a:latin typeface="+mn-ea"/>
              </a:rPr>
              <a:t>C-H</a:t>
            </a:r>
            <a:r>
              <a:rPr lang="zh-CN" altLang="en-US" sz="2800" dirty="0" smtClean="0">
                <a:latin typeface="+mn-ea"/>
              </a:rPr>
              <a:t>伸缩振动吸收。</a:t>
            </a:r>
            <a:r>
              <a:rPr lang="zh-CN" altLang="en-US" sz="2800" dirty="0" smtClean="0">
                <a:latin typeface="+mn-ea"/>
              </a:rPr>
              <a:t>②若在稍</a:t>
            </a:r>
            <a:r>
              <a:rPr lang="zh-CN" altLang="zh-CN" sz="2800" dirty="0" smtClean="0">
                <a:latin typeface="+mn-ea"/>
              </a:rPr>
              <a:t>高于</a:t>
            </a:r>
            <a:r>
              <a:rPr lang="en-US" altLang="zh-CN" sz="2800" dirty="0" smtClean="0">
                <a:latin typeface="+mn-ea"/>
              </a:rPr>
              <a:t>3000cm-</a:t>
            </a:r>
            <a:r>
              <a:rPr lang="en-US" altLang="zh-CN" sz="2800" baseline="30000" dirty="0" smtClean="0">
                <a:latin typeface="+mn-ea"/>
              </a:rPr>
              <a:t>1</a:t>
            </a:r>
            <a:r>
              <a:rPr lang="zh-CN" altLang="en-US" sz="2800" dirty="0" smtClean="0">
                <a:latin typeface="+mn-ea"/>
              </a:rPr>
              <a:t>有</a:t>
            </a:r>
            <a:r>
              <a:rPr lang="zh-CN" altLang="zh-CN" sz="2800" dirty="0" smtClean="0">
                <a:latin typeface="+mn-ea"/>
              </a:rPr>
              <a:t>吸收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zh-CN" sz="2800" dirty="0">
                <a:latin typeface="+mn-ea"/>
              </a:rPr>
              <a:t>则应在</a:t>
            </a:r>
            <a:r>
              <a:rPr lang="en-US" altLang="zh-CN" sz="2800" dirty="0" smtClean="0">
                <a:latin typeface="+mn-ea"/>
              </a:rPr>
              <a:t>2250 </a:t>
            </a:r>
            <a:r>
              <a:rPr lang="en-US" altLang="zh-CN" sz="2800" dirty="0">
                <a:latin typeface="+mn-ea"/>
              </a:rPr>
              <a:t>~</a:t>
            </a:r>
            <a:r>
              <a:rPr lang="en-US" altLang="zh-CN" sz="2800" dirty="0" smtClean="0">
                <a:latin typeface="+mn-ea"/>
              </a:rPr>
              <a:t>1450cm-</a:t>
            </a:r>
            <a:r>
              <a:rPr lang="en-US" altLang="zh-CN" sz="2800" baseline="30000" dirty="0" smtClean="0">
                <a:latin typeface="+mn-ea"/>
              </a:rPr>
              <a:t>1</a:t>
            </a:r>
            <a:r>
              <a:rPr lang="zh-CN" altLang="zh-CN" sz="2800" dirty="0">
                <a:latin typeface="+mn-ea"/>
              </a:rPr>
              <a:t>频区分析不饱和碳碳键的伸缩振动吸收特征</a:t>
            </a:r>
            <a:r>
              <a:rPr lang="zh-CN" altLang="zh-CN" sz="2800" dirty="0" smtClean="0">
                <a:latin typeface="+mn-ea"/>
              </a:rPr>
              <a:t>峰</a:t>
            </a:r>
            <a:r>
              <a:rPr lang="zh-CN" altLang="en-US" sz="2800" dirty="0">
                <a:latin typeface="+mn-ea"/>
              </a:rPr>
              <a:t>。</a:t>
            </a:r>
            <a:r>
              <a:rPr lang="zh-CN" altLang="zh-CN" sz="2800" dirty="0" smtClean="0">
                <a:latin typeface="+mn-ea"/>
              </a:rPr>
              <a:t>根据</a:t>
            </a:r>
            <a:r>
              <a:rPr lang="zh-CN" altLang="zh-CN" sz="2800" dirty="0">
                <a:latin typeface="+mn-ea"/>
              </a:rPr>
              <a:t>烯、炔</a:t>
            </a:r>
            <a:r>
              <a:rPr lang="zh-CN" altLang="zh-CN" sz="2800" dirty="0" smtClean="0">
                <a:latin typeface="+mn-ea"/>
              </a:rPr>
              <a:t>和芳</a:t>
            </a:r>
            <a:r>
              <a:rPr lang="zh-CN" altLang="zh-CN" sz="2800" dirty="0">
                <a:latin typeface="+mn-ea"/>
              </a:rPr>
              <a:t>环振动吸收的明显差别作初步判定</a:t>
            </a:r>
            <a:r>
              <a:rPr lang="zh-CN" altLang="zh-CN" sz="2800" dirty="0" smtClean="0">
                <a:latin typeface="+mn-ea"/>
              </a:rPr>
              <a:t>。</a:t>
            </a:r>
            <a:endParaRPr lang="zh-CN" altLang="en-US" sz="2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4292701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23528" y="1616601"/>
            <a:ext cx="849694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 smtClean="0">
                <a:latin typeface="+mn-ea"/>
              </a:rPr>
              <a:t>③</a:t>
            </a:r>
            <a:r>
              <a:rPr lang="zh-CN" altLang="zh-CN" sz="2800" dirty="0">
                <a:latin typeface="+mn-ea"/>
              </a:rPr>
              <a:t>若为烯或芳香化合物则应解析</a:t>
            </a:r>
            <a:r>
              <a:rPr lang="zh-CN" altLang="zh-CN" sz="2800" dirty="0" smtClean="0">
                <a:latin typeface="+mn-ea"/>
              </a:rPr>
              <a:t>指纹</a:t>
            </a:r>
            <a:r>
              <a:rPr lang="zh-CN" altLang="en-US" sz="2800" dirty="0" smtClean="0">
                <a:latin typeface="+mn-ea"/>
              </a:rPr>
              <a:t>区</a:t>
            </a:r>
            <a:r>
              <a:rPr lang="en-US" altLang="zh-CN" sz="2800" dirty="0" smtClean="0">
                <a:latin typeface="+mn-ea"/>
              </a:rPr>
              <a:t> 1000</a:t>
            </a:r>
            <a:r>
              <a:rPr lang="en-US" altLang="zh-CN" sz="2800" dirty="0" smtClean="0">
                <a:latin typeface="+mn-ea"/>
              </a:rPr>
              <a:t>~650cm-</a:t>
            </a:r>
            <a:r>
              <a:rPr lang="en-US" altLang="zh-CN" sz="2800" baseline="30000" dirty="0" smtClean="0">
                <a:latin typeface="+mn-ea"/>
              </a:rPr>
              <a:t>1</a:t>
            </a:r>
            <a:r>
              <a:rPr lang="zh-CN" altLang="zh-CN" sz="2800" dirty="0" smtClean="0">
                <a:latin typeface="+mn-ea"/>
              </a:rPr>
              <a:t>频</a:t>
            </a:r>
            <a:r>
              <a:rPr lang="zh-CN" altLang="zh-CN" sz="2800" dirty="0">
                <a:latin typeface="+mn-ea"/>
              </a:rPr>
              <a:t>区，以确定取代基个数和位置。碳骨架类型确定后，再依据其他官能团，如</a:t>
            </a:r>
            <a:r>
              <a:rPr lang="en-US" altLang="zh-CN" sz="2800" dirty="0">
                <a:latin typeface="+mn-ea"/>
              </a:rPr>
              <a:t>C=0</a:t>
            </a:r>
            <a:r>
              <a:rPr lang="zh-CN" altLang="zh-CN" sz="2800" dirty="0" smtClean="0">
                <a:latin typeface="+mn-ea"/>
              </a:rPr>
              <a:t>、</a:t>
            </a:r>
            <a:r>
              <a:rPr lang="en-US" altLang="zh-CN" sz="2800" dirty="0" smtClean="0">
                <a:latin typeface="+mn-ea"/>
              </a:rPr>
              <a:t>0—H</a:t>
            </a:r>
            <a:r>
              <a:rPr lang="zh-CN" altLang="zh-CN" sz="2800" dirty="0">
                <a:latin typeface="+mn-ea"/>
              </a:rPr>
              <a:t>、</a:t>
            </a:r>
            <a:r>
              <a:rPr lang="en-US" altLang="zh-CN" sz="2800" dirty="0">
                <a:latin typeface="+mn-ea"/>
              </a:rPr>
              <a:t>C</a:t>
            </a:r>
            <a:r>
              <a:rPr lang="zh-CN" altLang="zh-CN" sz="2800" dirty="0">
                <a:latin typeface="+mn-ea"/>
              </a:rPr>
              <a:t>一</a:t>
            </a:r>
            <a:r>
              <a:rPr lang="en-US" altLang="zh-CN" sz="2800" dirty="0">
                <a:latin typeface="+mn-ea"/>
              </a:rPr>
              <a:t>0</a:t>
            </a:r>
            <a:r>
              <a:rPr lang="zh-CN" altLang="zh-CN" sz="2800" dirty="0">
                <a:latin typeface="+mn-ea"/>
              </a:rPr>
              <a:t>、</a:t>
            </a:r>
            <a:r>
              <a:rPr lang="en-US" altLang="zh-CN" sz="2800" dirty="0">
                <a:latin typeface="+mn-ea"/>
              </a:rPr>
              <a:t>C</a:t>
            </a:r>
            <a:r>
              <a:rPr lang="zh-CN" altLang="zh-CN" sz="2800" dirty="0">
                <a:latin typeface="+mn-ea"/>
              </a:rPr>
              <a:t>一</a:t>
            </a:r>
            <a:r>
              <a:rPr lang="en-US" altLang="zh-CN" sz="2800" dirty="0">
                <a:latin typeface="+mn-ea"/>
              </a:rPr>
              <a:t>N</a:t>
            </a:r>
            <a:r>
              <a:rPr lang="zh-CN" altLang="zh-CN" sz="2800" dirty="0">
                <a:latin typeface="+mn-ea"/>
              </a:rPr>
              <a:t>等特征吸收来判定化合物的官能团。解析时应注意把描述各官能团的</a:t>
            </a:r>
            <a:r>
              <a:rPr lang="zh-CN" altLang="zh-CN" sz="2800" dirty="0" smtClean="0">
                <a:latin typeface="+mn-ea"/>
              </a:rPr>
              <a:t>相关</a:t>
            </a:r>
            <a:r>
              <a:rPr lang="zh-CN" altLang="zh-CN" sz="2800" dirty="0">
                <a:latin typeface="+mn-ea"/>
              </a:rPr>
              <a:t>峰联系起来，以准确判定官能团的存在。如</a:t>
            </a:r>
            <a:r>
              <a:rPr lang="en-US" altLang="zh-CN" sz="2800" dirty="0">
                <a:latin typeface="+mn-ea"/>
              </a:rPr>
              <a:t>2 </a:t>
            </a:r>
            <a:r>
              <a:rPr lang="en-US" altLang="zh-CN" sz="2800" dirty="0" smtClean="0">
                <a:latin typeface="+mn-ea"/>
              </a:rPr>
              <a:t>820cm-</a:t>
            </a:r>
            <a:r>
              <a:rPr lang="en-US" altLang="zh-CN" sz="2800" baseline="30000" dirty="0" smtClean="0">
                <a:latin typeface="+mn-ea"/>
              </a:rPr>
              <a:t>1</a:t>
            </a:r>
            <a:r>
              <a:rPr lang="en-US" altLang="zh-CN" sz="2800" dirty="0" smtClean="0">
                <a:latin typeface="+mn-ea"/>
              </a:rPr>
              <a:t> </a:t>
            </a:r>
            <a:r>
              <a:rPr lang="zh-CN" altLang="en-US" sz="2800" dirty="0" smtClean="0">
                <a:latin typeface="+mn-ea"/>
              </a:rPr>
              <a:t>、</a:t>
            </a:r>
            <a:r>
              <a:rPr lang="en-US" altLang="zh-CN" sz="2800" dirty="0">
                <a:latin typeface="+mn-ea"/>
              </a:rPr>
              <a:t>2</a:t>
            </a:r>
            <a:r>
              <a:rPr lang="en-US" altLang="zh-CN" sz="2800" dirty="0" smtClean="0">
                <a:latin typeface="+mn-ea"/>
              </a:rPr>
              <a:t>720cm-</a:t>
            </a:r>
            <a:r>
              <a:rPr lang="en-US" altLang="zh-CN" sz="2800" baseline="30000" dirty="0" smtClean="0">
                <a:latin typeface="+mn-ea"/>
              </a:rPr>
              <a:t>1</a:t>
            </a:r>
            <a:r>
              <a:rPr lang="zh-CN" altLang="zh-CN" sz="2800" dirty="0">
                <a:latin typeface="+mn-ea"/>
              </a:rPr>
              <a:t>和</a:t>
            </a:r>
            <a:r>
              <a:rPr lang="en-US" altLang="zh-CN" sz="2800" dirty="0" smtClean="0">
                <a:latin typeface="+mn-ea"/>
              </a:rPr>
              <a:t>1750cm-</a:t>
            </a:r>
            <a:r>
              <a:rPr lang="en-US" altLang="zh-CN" sz="2800" baseline="30000" dirty="0" smtClean="0">
                <a:latin typeface="+mn-ea"/>
              </a:rPr>
              <a:t>1</a:t>
            </a:r>
            <a:r>
              <a:rPr lang="en-US" altLang="zh-CN" sz="2800" dirty="0" smtClean="0">
                <a:latin typeface="+mn-ea"/>
              </a:rPr>
              <a:t> </a:t>
            </a:r>
            <a:r>
              <a:rPr lang="en-US" altLang="zh-CN" sz="2800" dirty="0">
                <a:latin typeface="+mn-ea"/>
              </a:rPr>
              <a:t>~ 1700cm-</a:t>
            </a:r>
            <a:r>
              <a:rPr lang="en-US" altLang="zh-CN" sz="2800" baseline="30000" dirty="0">
                <a:latin typeface="+mn-ea"/>
              </a:rPr>
              <a:t>1</a:t>
            </a:r>
            <a:br>
              <a:rPr lang="en-US" altLang="zh-CN" sz="2800" baseline="30000" dirty="0">
                <a:latin typeface="+mn-ea"/>
              </a:rPr>
            </a:br>
            <a:r>
              <a:rPr lang="zh-CN" altLang="zh-CN" sz="2800" dirty="0">
                <a:latin typeface="+mn-ea"/>
              </a:rPr>
              <a:t>的三个峰说明醛基的存在。</a:t>
            </a:r>
            <a:endParaRPr lang="zh-CN" altLang="en-US" sz="2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852647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 descr="C:\Users\dmt\AppData\Roaming\Tencent\Users\280268031\QQ\WinTemp\RichOle\2Y~243BS{HWZD_7`YV}KJBF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836712"/>
            <a:ext cx="8748972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75463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1400577"/>
            <a:ext cx="828092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图</a:t>
            </a:r>
            <a:r>
              <a:rPr lang="zh-CN" altLang="zh-CN" sz="2800" dirty="0">
                <a:latin typeface="+mn-ea"/>
              </a:rPr>
              <a:t>中</a:t>
            </a:r>
            <a:r>
              <a:rPr lang="en-US" altLang="zh-CN" sz="2800" dirty="0" smtClean="0">
                <a:latin typeface="+mn-ea"/>
              </a:rPr>
              <a:t>3000cm-</a:t>
            </a:r>
            <a:r>
              <a:rPr lang="en-US" altLang="zh-CN" sz="2800" baseline="30000" dirty="0" smtClean="0">
                <a:latin typeface="+mn-ea"/>
              </a:rPr>
              <a:t>1</a:t>
            </a:r>
            <a:r>
              <a:rPr lang="zh-CN" altLang="zh-CN" sz="2800" dirty="0">
                <a:latin typeface="+mn-ea"/>
              </a:rPr>
              <a:t>以上和</a:t>
            </a:r>
            <a:r>
              <a:rPr lang="en-US" altLang="zh-CN" sz="2800" dirty="0" smtClean="0">
                <a:latin typeface="+mn-ea"/>
              </a:rPr>
              <a:t>16OOcm-</a:t>
            </a:r>
            <a:r>
              <a:rPr lang="en-US" altLang="zh-CN" sz="2800" baseline="30000" dirty="0" smtClean="0">
                <a:latin typeface="+mn-ea"/>
              </a:rPr>
              <a:t>1</a:t>
            </a:r>
            <a:r>
              <a:rPr lang="en-US" altLang="zh-CN" sz="2800" dirty="0" smtClean="0">
                <a:latin typeface="+mn-ea"/>
              </a:rPr>
              <a:t>、1580cm-</a:t>
            </a:r>
            <a:r>
              <a:rPr lang="en-US" altLang="zh-CN" sz="2800" baseline="30000" dirty="0" smtClean="0">
                <a:latin typeface="+mn-ea"/>
              </a:rPr>
              <a:t>1</a:t>
            </a:r>
            <a:r>
              <a:rPr lang="zh-CN" altLang="zh-CN" sz="2800" dirty="0">
                <a:latin typeface="+mn-ea"/>
              </a:rPr>
              <a:t>吸收峰说明苯环的存在，在</a:t>
            </a:r>
            <a:r>
              <a:rPr lang="en-US" altLang="zh-CN" sz="2800" dirty="0" smtClean="0">
                <a:latin typeface="+mn-ea"/>
              </a:rPr>
              <a:t>780cm-</a:t>
            </a:r>
            <a:r>
              <a:rPr lang="zh-CN" altLang="zh-CN" sz="2800" baseline="30000" dirty="0" smtClean="0">
                <a:latin typeface="+mn-ea"/>
              </a:rPr>
              <a:t>1</a:t>
            </a:r>
            <a:r>
              <a:rPr lang="zh-CN" altLang="zh-CN" sz="2800" dirty="0" smtClean="0">
                <a:latin typeface="+mn-ea"/>
              </a:rPr>
              <a:t>和</a:t>
            </a:r>
            <a:r>
              <a:rPr lang="en-US" altLang="zh-CN" sz="2800" dirty="0" smtClean="0">
                <a:latin typeface="+mn-ea"/>
              </a:rPr>
              <a:t>690cm-</a:t>
            </a:r>
            <a:r>
              <a:rPr lang="en-US" altLang="zh-CN" sz="2800" baseline="30000" dirty="0" smtClean="0">
                <a:latin typeface="+mn-ea"/>
              </a:rPr>
              <a:t>1</a:t>
            </a:r>
            <a:r>
              <a:rPr lang="zh-CN" altLang="zh-CN" sz="2800" dirty="0">
                <a:latin typeface="+mn-ea"/>
              </a:rPr>
              <a:t>强吸收峰表明间二取代苯的可能。官能团分析</a:t>
            </a:r>
            <a:r>
              <a:rPr lang="en-US" altLang="zh-CN" sz="2800" dirty="0">
                <a:latin typeface="+mn-ea"/>
              </a:rPr>
              <a:t>:</a:t>
            </a:r>
            <a:r>
              <a:rPr lang="en-US" altLang="zh-CN" sz="2800" dirty="0" smtClean="0">
                <a:latin typeface="+mn-ea"/>
              </a:rPr>
              <a:t>1710cm-</a:t>
            </a:r>
            <a:r>
              <a:rPr lang="zh-CN" altLang="zh-CN" sz="2800" baseline="30000" dirty="0" smtClean="0">
                <a:latin typeface="+mn-ea"/>
              </a:rPr>
              <a:t>1</a:t>
            </a:r>
            <a:r>
              <a:rPr lang="zh-CN" altLang="zh-CN" sz="2800" dirty="0">
                <a:latin typeface="+mn-ea"/>
              </a:rPr>
              <a:t>强的吸收是羰基化合物</a:t>
            </a:r>
            <a:r>
              <a:rPr lang="zh-CN" altLang="zh-CN" sz="2800" dirty="0" smtClean="0">
                <a:latin typeface="+mn-ea"/>
              </a:rPr>
              <a:t>特征</a:t>
            </a:r>
            <a:r>
              <a:rPr lang="zh-CN" altLang="zh-CN" sz="2800" dirty="0">
                <a:latin typeface="+mn-ea"/>
              </a:rPr>
              <a:t>，而</a:t>
            </a:r>
            <a:r>
              <a:rPr lang="en-US" altLang="zh-CN" sz="2800" dirty="0">
                <a:latin typeface="+mn-ea"/>
              </a:rPr>
              <a:t>2820cm-</a:t>
            </a:r>
            <a:r>
              <a:rPr lang="zh-CN" altLang="zh-CN" sz="2800" baseline="30000" dirty="0" smtClean="0">
                <a:latin typeface="+mn-ea"/>
              </a:rPr>
              <a:t>1</a:t>
            </a:r>
            <a:r>
              <a:rPr lang="zh-CN" altLang="zh-CN" sz="2800" dirty="0" smtClean="0">
                <a:latin typeface="+mn-ea"/>
              </a:rPr>
              <a:t>和</a:t>
            </a:r>
            <a:r>
              <a:rPr lang="en-US" altLang="zh-CN" sz="2800" dirty="0">
                <a:latin typeface="+mn-ea"/>
              </a:rPr>
              <a:t>2720cm-</a:t>
            </a:r>
            <a:r>
              <a:rPr lang="zh-CN" altLang="zh-CN" sz="2800" baseline="30000" dirty="0">
                <a:latin typeface="+mn-ea"/>
              </a:rPr>
              <a:t>1</a:t>
            </a:r>
            <a:r>
              <a:rPr lang="zh-CN" altLang="zh-CN" sz="2800" dirty="0" smtClean="0">
                <a:latin typeface="+mn-ea"/>
              </a:rPr>
              <a:t>的</a:t>
            </a:r>
            <a:r>
              <a:rPr lang="zh-CN" altLang="zh-CN" sz="2800" dirty="0">
                <a:latin typeface="+mn-ea"/>
              </a:rPr>
              <a:t>吸收峰说明醛基存在。这样根据分子式判定化合物为间</a:t>
            </a:r>
            <a:r>
              <a:rPr lang="zh-CN" altLang="zh-CN" sz="2800" dirty="0" smtClean="0">
                <a:latin typeface="+mn-ea"/>
              </a:rPr>
              <a:t>甲基苯甲酸当然</a:t>
            </a:r>
            <a:r>
              <a:rPr lang="zh-CN" altLang="zh-CN" sz="2800" dirty="0">
                <a:latin typeface="+mn-ea"/>
              </a:rPr>
              <a:t>谱图解析也可先从官能团的特征吸收入手，找出相应官能团后，再推敲碳骨架结构。</a:t>
            </a:r>
            <a:endParaRPr lang="zh-CN" altLang="en-US" sz="2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504518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984205"/>
            <a:ext cx="8352928" cy="51090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例</a:t>
            </a:r>
            <a:r>
              <a:rPr lang="en-US" altLang="zh-CN" sz="2800" dirty="0" smtClean="0">
                <a:latin typeface="+mn-ea"/>
              </a:rPr>
              <a:t>2  </a:t>
            </a:r>
            <a:r>
              <a:rPr lang="zh-CN" altLang="zh-CN" sz="2800" dirty="0" smtClean="0">
                <a:latin typeface="+mn-ea"/>
              </a:rPr>
              <a:t>化合物</a:t>
            </a:r>
            <a:r>
              <a:rPr lang="en-US" altLang="zh-CN" sz="2800" dirty="0">
                <a:latin typeface="+mn-ea"/>
              </a:rPr>
              <a:t>C</a:t>
            </a:r>
            <a:r>
              <a:rPr lang="en-US" altLang="zh-CN" sz="2800" baseline="-25000" dirty="0">
                <a:latin typeface="+mn-ea"/>
              </a:rPr>
              <a:t>3</a:t>
            </a:r>
            <a:r>
              <a:rPr lang="en-US" altLang="zh-CN" sz="2800" dirty="0">
                <a:latin typeface="+mn-ea"/>
              </a:rPr>
              <a:t>H</a:t>
            </a:r>
            <a:r>
              <a:rPr lang="en-US" altLang="zh-CN" sz="2800" baseline="-25000" dirty="0">
                <a:latin typeface="+mn-ea"/>
              </a:rPr>
              <a:t>4</a:t>
            </a:r>
            <a:r>
              <a:rPr lang="en-US" altLang="zh-CN" sz="2800" dirty="0">
                <a:latin typeface="+mn-ea"/>
              </a:rPr>
              <a:t>0,</a:t>
            </a:r>
            <a:r>
              <a:rPr lang="zh-CN" altLang="zh-CN" sz="2800" dirty="0">
                <a:latin typeface="+mn-ea"/>
              </a:rPr>
              <a:t>红外光谱如图</a:t>
            </a:r>
            <a:r>
              <a:rPr lang="en-US" altLang="zh-CN" sz="2800" dirty="0">
                <a:latin typeface="+mn-ea"/>
              </a:rPr>
              <a:t>13-15,</a:t>
            </a:r>
            <a:r>
              <a:rPr lang="zh-CN" altLang="zh-CN" sz="2800" dirty="0">
                <a:latin typeface="+mn-ea"/>
              </a:rPr>
              <a:t>试写出它的结构式。</a:t>
            </a: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图</a:t>
            </a:r>
            <a:r>
              <a:rPr lang="zh-CN" altLang="zh-CN" sz="2800" dirty="0">
                <a:latin typeface="+mn-ea"/>
              </a:rPr>
              <a:t>中</a:t>
            </a:r>
            <a:r>
              <a:rPr lang="en-US" altLang="zh-CN" sz="2800" dirty="0">
                <a:latin typeface="+mn-ea"/>
              </a:rPr>
              <a:t>~ </a:t>
            </a:r>
            <a:r>
              <a:rPr lang="en-US" altLang="zh-CN" sz="2800" dirty="0" smtClean="0">
                <a:latin typeface="+mn-ea"/>
              </a:rPr>
              <a:t>3300cm</a:t>
            </a:r>
            <a:r>
              <a:rPr lang="en-US" altLang="zh-CN" sz="2800" dirty="0">
                <a:latin typeface="+mn-ea"/>
              </a:rPr>
              <a:t>-</a:t>
            </a:r>
            <a:r>
              <a:rPr lang="en-US" altLang="zh-CN" sz="2800" baseline="30000" dirty="0" smtClean="0">
                <a:latin typeface="+mn-ea"/>
              </a:rPr>
              <a:t>1</a:t>
            </a:r>
            <a:r>
              <a:rPr lang="zh-CN" altLang="zh-CN" sz="2800" dirty="0">
                <a:latin typeface="+mn-ea"/>
              </a:rPr>
              <a:t>有一宽的吸收峰，明显说明羟基存在（氢键羟基</a:t>
            </a:r>
            <a:r>
              <a:rPr lang="en-US" altLang="zh-CN" sz="2800" dirty="0">
                <a:latin typeface="+mn-ea"/>
              </a:rPr>
              <a:t>0—H</a:t>
            </a:r>
            <a:r>
              <a:rPr lang="zh-CN" altLang="zh-CN" sz="2800" dirty="0">
                <a:latin typeface="+mn-ea"/>
              </a:rPr>
              <a:t>伸缩振动</a:t>
            </a:r>
            <a:r>
              <a:rPr lang="en-US" altLang="zh-CN" sz="2800" dirty="0" smtClean="0">
                <a:latin typeface="+mn-ea"/>
              </a:rPr>
              <a:t>）,1040cm-</a:t>
            </a:r>
            <a:r>
              <a:rPr lang="en-US" altLang="zh-CN" sz="2800" baseline="30000" dirty="0" smtClean="0">
                <a:latin typeface="+mn-ea"/>
              </a:rPr>
              <a:t>1</a:t>
            </a:r>
            <a:r>
              <a:rPr lang="zh-CN" altLang="zh-CN" sz="2800" dirty="0">
                <a:latin typeface="+mn-ea"/>
              </a:rPr>
              <a:t>是</a:t>
            </a:r>
            <a:r>
              <a:rPr lang="en-US" altLang="zh-CN" sz="2800" dirty="0" smtClean="0">
                <a:latin typeface="+mn-ea"/>
              </a:rPr>
              <a:t>C-0</a:t>
            </a:r>
            <a:r>
              <a:rPr lang="zh-CN" altLang="zh-CN" sz="2800" dirty="0">
                <a:latin typeface="+mn-ea"/>
              </a:rPr>
              <a:t>伸缩振动吸收，所以化合物为醇。在</a:t>
            </a:r>
            <a:r>
              <a:rPr lang="en-US" altLang="zh-CN" sz="2800" dirty="0" smtClean="0">
                <a:latin typeface="+mn-ea"/>
              </a:rPr>
              <a:t>2llOcm-</a:t>
            </a:r>
            <a:r>
              <a:rPr lang="en-US" altLang="zh-CN" sz="2800" baseline="30000" dirty="0" smtClean="0">
                <a:latin typeface="+mn-ea"/>
              </a:rPr>
              <a:t>1</a:t>
            </a:r>
            <a:r>
              <a:rPr lang="zh-CN" altLang="zh-CN" sz="2800" dirty="0">
                <a:latin typeface="+mn-ea"/>
              </a:rPr>
              <a:t>的峰为</a:t>
            </a:r>
            <a:r>
              <a:rPr lang="en-US" altLang="zh-CN" sz="2800" dirty="0">
                <a:latin typeface="+mn-ea"/>
              </a:rPr>
              <a:t>C≡C</a:t>
            </a:r>
            <a:r>
              <a:rPr lang="zh-CN" altLang="zh-CN" sz="2800" dirty="0">
                <a:latin typeface="+mn-ea"/>
              </a:rPr>
              <a:t>键特征吸收</a:t>
            </a:r>
            <a:r>
              <a:rPr lang="zh-CN" altLang="zh-CN" sz="2800" dirty="0" smtClean="0">
                <a:latin typeface="+mn-ea"/>
              </a:rPr>
              <a:t>。从</a:t>
            </a:r>
            <a:r>
              <a:rPr lang="zh-CN" altLang="zh-CN" sz="2800" dirty="0">
                <a:latin typeface="+mn-ea"/>
              </a:rPr>
              <a:t>分子式可知化合物为</a:t>
            </a:r>
            <a:r>
              <a:rPr lang="en-US" altLang="zh-CN" sz="2800" dirty="0">
                <a:latin typeface="+mn-ea"/>
              </a:rPr>
              <a:t>2-</a:t>
            </a:r>
            <a:r>
              <a:rPr lang="zh-CN" altLang="zh-CN" sz="2800" dirty="0">
                <a:latin typeface="+mn-ea"/>
              </a:rPr>
              <a:t>丙炔醇。图</a:t>
            </a:r>
            <a:r>
              <a:rPr lang="zh-CN" altLang="zh-CN" sz="2800" dirty="0" smtClean="0">
                <a:latin typeface="+mn-ea"/>
              </a:rPr>
              <a:t>中</a:t>
            </a:r>
            <a:r>
              <a:rPr lang="zh-CN" altLang="en-US" sz="2800" dirty="0" smtClean="0">
                <a:latin typeface="+mn-ea"/>
              </a:rPr>
              <a:t>≡</a:t>
            </a:r>
            <a:r>
              <a:rPr lang="en-US" altLang="zh-CN" sz="2800" dirty="0" smtClean="0">
                <a:latin typeface="+mn-ea"/>
              </a:rPr>
              <a:t>C-</a:t>
            </a:r>
            <a:r>
              <a:rPr lang="en-US" altLang="zh-CN" sz="2800" dirty="0" smtClean="0">
                <a:latin typeface="+mn-ea"/>
              </a:rPr>
              <a:t>H</a:t>
            </a:r>
            <a:r>
              <a:rPr lang="zh-CN" altLang="zh-CN" sz="2800" dirty="0">
                <a:latin typeface="+mn-ea"/>
              </a:rPr>
              <a:t>伸缩振动吸收被宽的羟基峰煙没。</a:t>
            </a: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谱</a:t>
            </a:r>
            <a:r>
              <a:rPr lang="zh-CN" altLang="zh-CN" sz="2800" dirty="0">
                <a:latin typeface="+mn-ea"/>
              </a:rPr>
              <a:t>图解析中还常常采用否定的方法。以吸收峰不存在而确切地否定相应官能团的存在</a:t>
            </a:r>
            <a:r>
              <a:rPr lang="zh-CN" altLang="zh-CN" sz="2800" dirty="0" smtClean="0">
                <a:latin typeface="+mn-ea"/>
              </a:rPr>
              <a:t>，</a:t>
            </a:r>
            <a:r>
              <a:rPr lang="zh-CN" altLang="zh-CN" sz="2800" dirty="0" smtClean="0">
                <a:latin typeface="+mn-ea"/>
              </a:rPr>
              <a:t>这样</a:t>
            </a:r>
            <a:r>
              <a:rPr lang="zh-CN" altLang="en-US" sz="2800" dirty="0" smtClean="0">
                <a:latin typeface="+mn-ea"/>
              </a:rPr>
              <a:t>可</a:t>
            </a:r>
            <a:r>
              <a:rPr lang="zh-CN" altLang="zh-CN" sz="2800" dirty="0" smtClean="0">
                <a:latin typeface="+mn-ea"/>
              </a:rPr>
              <a:t>以排除</a:t>
            </a:r>
            <a:r>
              <a:rPr lang="zh-CN" altLang="en-US" sz="2800" dirty="0" smtClean="0">
                <a:latin typeface="+mn-ea"/>
              </a:rPr>
              <a:t>某些</a:t>
            </a:r>
            <a:r>
              <a:rPr lang="zh-CN" altLang="zh-CN" sz="2800" dirty="0" smtClean="0">
                <a:latin typeface="+mn-ea"/>
              </a:rPr>
              <a:t>结构的</a:t>
            </a:r>
            <a:r>
              <a:rPr lang="zh-CN" altLang="en-US" sz="2800" dirty="0" smtClean="0">
                <a:latin typeface="+mn-ea"/>
              </a:rPr>
              <a:t>可</a:t>
            </a:r>
            <a:r>
              <a:rPr lang="zh-CN" altLang="zh-CN" sz="2800" dirty="0" smtClean="0">
                <a:latin typeface="+mn-ea"/>
              </a:rPr>
              <a:t>能性</a:t>
            </a:r>
            <a:r>
              <a:rPr lang="zh-CN" altLang="en-US" sz="2800" dirty="0" smtClean="0">
                <a:latin typeface="+mn-ea"/>
              </a:rPr>
              <a:t>。</a:t>
            </a:r>
            <a:r>
              <a:rPr lang="zh-CN" altLang="zh-CN" sz="2800" dirty="0" smtClean="0">
                <a:latin typeface="+mn-ea"/>
              </a:rPr>
              <a:t>再</a:t>
            </a:r>
            <a:r>
              <a:rPr lang="zh-CN" altLang="zh-CN" sz="2800" dirty="0">
                <a:latin typeface="+mn-ea"/>
              </a:rPr>
              <a:t>用</a:t>
            </a:r>
            <a:r>
              <a:rPr lang="zh-CN" altLang="zh-CN" sz="2800" dirty="0" smtClean="0">
                <a:latin typeface="+mn-ea"/>
              </a:rPr>
              <a:t>肯定</a:t>
            </a:r>
            <a:r>
              <a:rPr lang="zh-CN" altLang="en-US" sz="2800" dirty="0" smtClean="0">
                <a:latin typeface="+mn-ea"/>
              </a:rPr>
              <a:t>方</a:t>
            </a:r>
            <a:r>
              <a:rPr lang="zh-CN" altLang="zh-CN" sz="2800" dirty="0" smtClean="0">
                <a:latin typeface="+mn-ea"/>
              </a:rPr>
              <a:t>法导出</a:t>
            </a:r>
            <a:r>
              <a:rPr lang="zh-CN" altLang="en-US" sz="2800" dirty="0" smtClean="0">
                <a:latin typeface="+mn-ea"/>
              </a:rPr>
              <a:t>化合</a:t>
            </a:r>
            <a:r>
              <a:rPr lang="zh-CN" altLang="zh-CN" sz="2800" dirty="0" smtClean="0">
                <a:latin typeface="+mn-ea"/>
              </a:rPr>
              <a:t>物结构式</a:t>
            </a:r>
            <a:r>
              <a:rPr lang="zh-CN" altLang="en-US" sz="2800" dirty="0">
                <a:latin typeface="+mn-ea"/>
              </a:rPr>
              <a:t>。</a:t>
            </a:r>
            <a:endParaRPr lang="zh-CN" altLang="zh-CN" sz="2800" dirty="0">
              <a:latin typeface="+mn-ea"/>
            </a:endParaRPr>
          </a:p>
          <a:p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5427234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1" descr="C:\Users\dmt\AppData\Roaming\Tencent\Users\280268031\QQ\WinTemp\RichOle\SMT7$C$A)MT[7S0LNE%8V0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052736"/>
            <a:ext cx="8719978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68364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1" descr="C:\Users\dmt\AppData\Roaming\Tencent\Users\280268031\QQ\WinTemp\RichOle\EMX79I[4U(V$HMGADS5I9TF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836712"/>
            <a:ext cx="8732482" cy="525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72629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1832625"/>
            <a:ext cx="813690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该</a:t>
            </a:r>
            <a:r>
              <a:rPr lang="zh-CN" altLang="zh-CN" sz="2800" dirty="0">
                <a:latin typeface="+mn-ea"/>
              </a:rPr>
              <a:t>化合物分子式含一个氧原子，在</a:t>
            </a:r>
            <a:r>
              <a:rPr lang="en-US" altLang="zh-CN" sz="2800" dirty="0" smtClean="0">
                <a:latin typeface="+mn-ea"/>
              </a:rPr>
              <a:t>3650 </a:t>
            </a:r>
            <a:r>
              <a:rPr lang="en-US" altLang="zh-CN" sz="2800" dirty="0">
                <a:latin typeface="+mn-ea"/>
              </a:rPr>
              <a:t>~ </a:t>
            </a:r>
            <a:r>
              <a:rPr lang="en-US" altLang="zh-CN" sz="2800" dirty="0" smtClean="0">
                <a:latin typeface="+mn-ea"/>
              </a:rPr>
              <a:t>320Ocm-</a:t>
            </a:r>
            <a:r>
              <a:rPr lang="en-US" altLang="zh-CN" sz="2800" baseline="30000" dirty="0" smtClean="0">
                <a:latin typeface="+mn-ea"/>
              </a:rPr>
              <a:t>1</a:t>
            </a:r>
            <a:r>
              <a:rPr lang="zh-CN" altLang="zh-CN" sz="2800" dirty="0">
                <a:latin typeface="+mn-ea"/>
              </a:rPr>
              <a:t>无吸收，说明不含羟基；</a:t>
            </a:r>
            <a:r>
              <a:rPr lang="zh-CN" altLang="zh-CN" sz="2800" dirty="0" smtClean="0">
                <a:latin typeface="+mn-ea"/>
              </a:rPr>
              <a:t>在</a:t>
            </a:r>
            <a:r>
              <a:rPr lang="en-US" altLang="zh-CN" sz="2800" dirty="0" smtClean="0">
                <a:latin typeface="+mn-ea"/>
              </a:rPr>
              <a:t>~1700cm-</a:t>
            </a:r>
            <a:r>
              <a:rPr lang="en-US" altLang="zh-CN" sz="2800" baseline="30000" dirty="0" smtClean="0">
                <a:latin typeface="+mn-ea"/>
              </a:rPr>
              <a:t>1</a:t>
            </a:r>
            <a:r>
              <a:rPr lang="zh-CN" altLang="zh-CN" sz="2800" dirty="0">
                <a:latin typeface="+mn-ea"/>
              </a:rPr>
              <a:t>无强吸收，说明化合物并非羰基化合物。故化合物可能为醚。根据</a:t>
            </a:r>
            <a:r>
              <a:rPr lang="en-US" altLang="zh-CN" sz="2800" dirty="0" smtClean="0">
                <a:latin typeface="+mn-ea"/>
              </a:rPr>
              <a:t>3OOOcm-</a:t>
            </a:r>
            <a:r>
              <a:rPr lang="en-US" altLang="zh-CN" sz="2800" baseline="30000" dirty="0" smtClean="0">
                <a:latin typeface="+mn-ea"/>
              </a:rPr>
              <a:t>1</a:t>
            </a:r>
            <a:r>
              <a:rPr lang="zh-CN" altLang="zh-CN" sz="2800" dirty="0" smtClean="0">
                <a:latin typeface="+mn-ea"/>
              </a:rPr>
              <a:t>以上</a:t>
            </a:r>
            <a:r>
              <a:rPr lang="zh-CN" altLang="zh-CN" sz="2800" dirty="0">
                <a:latin typeface="+mn-ea"/>
              </a:rPr>
              <a:t>，</a:t>
            </a:r>
            <a:r>
              <a:rPr lang="zh-CN" altLang="zh-CN" sz="2800" dirty="0" smtClean="0">
                <a:latin typeface="+mn-ea"/>
              </a:rPr>
              <a:t>1</a:t>
            </a:r>
            <a:r>
              <a:rPr lang="en-US" altLang="zh-CN" sz="2800" dirty="0" smtClean="0">
                <a:latin typeface="+mn-ea"/>
              </a:rPr>
              <a:t>600cm-</a:t>
            </a:r>
            <a:r>
              <a:rPr lang="en-US" altLang="zh-CN" sz="2800" baseline="30000" dirty="0" smtClean="0">
                <a:latin typeface="+mn-ea"/>
              </a:rPr>
              <a:t>1</a:t>
            </a:r>
            <a:r>
              <a:rPr lang="zh-CN" altLang="zh-CN" sz="2800" dirty="0">
                <a:latin typeface="+mn-ea"/>
              </a:rPr>
              <a:t>、</a:t>
            </a:r>
            <a:r>
              <a:rPr lang="zh-CN" altLang="zh-CN" sz="2800" dirty="0" smtClean="0">
                <a:latin typeface="+mn-ea"/>
              </a:rPr>
              <a:t>1</a:t>
            </a:r>
            <a:r>
              <a:rPr lang="en-US" altLang="zh-CN" sz="2800" dirty="0" smtClean="0">
                <a:latin typeface="+mn-ea"/>
              </a:rPr>
              <a:t>500cm-</a:t>
            </a:r>
            <a:r>
              <a:rPr lang="zh-CN" altLang="zh-CN" sz="2800" baseline="30000" dirty="0" smtClean="0">
                <a:latin typeface="+mn-ea"/>
              </a:rPr>
              <a:t>1</a:t>
            </a:r>
            <a:r>
              <a:rPr lang="zh-CN" altLang="zh-CN" sz="2800" dirty="0">
                <a:latin typeface="+mn-ea"/>
              </a:rPr>
              <a:t>和</a:t>
            </a:r>
            <a:r>
              <a:rPr lang="en-US" altLang="zh-CN" sz="2800" dirty="0" smtClean="0">
                <a:latin typeface="+mn-ea"/>
              </a:rPr>
              <a:t>700cm-</a:t>
            </a:r>
            <a:r>
              <a:rPr lang="en-US" altLang="zh-CN" sz="2800" baseline="30000" dirty="0" smtClean="0">
                <a:latin typeface="+mn-ea"/>
              </a:rPr>
              <a:t>1</a:t>
            </a:r>
            <a:r>
              <a:rPr lang="zh-CN" altLang="zh-CN" sz="2800" dirty="0">
                <a:latin typeface="+mn-ea"/>
              </a:rPr>
              <a:t>吸收峰判定是一取代芳香化合物。</a:t>
            </a:r>
            <a:r>
              <a:rPr lang="zh-CN" altLang="zh-CN" sz="2800" dirty="0" smtClean="0">
                <a:latin typeface="+mn-ea"/>
              </a:rPr>
              <a:t>1</a:t>
            </a:r>
            <a:r>
              <a:rPr lang="en-US" altLang="zh-CN" sz="2800" dirty="0" smtClean="0">
                <a:latin typeface="+mn-ea"/>
              </a:rPr>
              <a:t>250cm-</a:t>
            </a:r>
            <a:r>
              <a:rPr lang="zh-CN" altLang="zh-CN" sz="2800" baseline="30000" dirty="0" smtClean="0">
                <a:latin typeface="+mn-ea"/>
              </a:rPr>
              <a:t>1</a:t>
            </a:r>
            <a:r>
              <a:rPr lang="zh-CN" altLang="zh-CN" sz="2800" dirty="0" smtClean="0">
                <a:latin typeface="+mn-ea"/>
              </a:rPr>
              <a:t>和</a:t>
            </a:r>
            <a:r>
              <a:rPr lang="en-US" altLang="zh-CN" sz="2800" dirty="0" smtClean="0">
                <a:latin typeface="+mn-ea"/>
              </a:rPr>
              <a:t>1040cm-</a:t>
            </a:r>
            <a:r>
              <a:rPr lang="en-US" altLang="zh-CN" sz="2800" baseline="30000" dirty="0" smtClean="0">
                <a:latin typeface="+mn-ea"/>
              </a:rPr>
              <a:t>1</a:t>
            </a:r>
            <a:r>
              <a:rPr lang="en-US" altLang="zh-CN" sz="2800" dirty="0" smtClean="0">
                <a:latin typeface="+mn-ea"/>
              </a:rPr>
              <a:t> </a:t>
            </a:r>
            <a:r>
              <a:rPr lang="en-US" altLang="zh-CN" sz="2800" dirty="0">
                <a:latin typeface="+mn-ea"/>
              </a:rPr>
              <a:t>C—0</a:t>
            </a:r>
            <a:r>
              <a:rPr lang="zh-CN" altLang="zh-CN" sz="2800" dirty="0">
                <a:latin typeface="+mn-ea"/>
              </a:rPr>
              <a:t>伸缩振动吸收体现了芳香脂肪醚的特征。所以该化合物为苯甲醚。</a:t>
            </a:r>
          </a:p>
        </p:txBody>
      </p:sp>
    </p:spTree>
    <p:extLst>
      <p:ext uri="{BB962C8B-B14F-4D97-AF65-F5344CB8AC3E}">
        <p14:creationId xmlns:p14="http://schemas.microsoft.com/office/powerpoint/2010/main" val="10060692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 descr="C:\Users\dmt\AppData\Roaming\Tencent\Users\280268031\QQ\WinTemp\RichOle\)JXKNM0DP[]L$~0W1[_(E[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16024"/>
            <a:ext cx="8500082" cy="1375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dmt\AppData\Roaming\Tencent\Users\280268031\QQ\WinTemp\RichOle\%{OPPXH`H~6GLX]DO%S]AAI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946" y="1653133"/>
            <a:ext cx="8290526" cy="50162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41995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542</Words>
  <Application>Microsoft Office PowerPoint</Application>
  <PresentationFormat>全屏显示(4:3)</PresentationFormat>
  <Paragraphs>8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dmt</dc:creator>
  <cp:lastModifiedBy>dmt</cp:lastModifiedBy>
  <cp:revision>5</cp:revision>
  <dcterms:created xsi:type="dcterms:W3CDTF">2018-10-22T00:31:45Z</dcterms:created>
  <dcterms:modified xsi:type="dcterms:W3CDTF">2018-12-07T07:10:17Z</dcterms:modified>
</cp:coreProperties>
</file>